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6" r:id="rId3"/>
    <p:sldId id="268" r:id="rId4"/>
    <p:sldId id="269" r:id="rId5"/>
    <p:sldId id="270" r:id="rId6"/>
    <p:sldId id="271" r:id="rId7"/>
    <p:sldId id="280" r:id="rId8"/>
    <p:sldId id="281" r:id="rId9"/>
    <p:sldId id="282" r:id="rId10"/>
    <p:sldId id="272" r:id="rId11"/>
    <p:sldId id="275" r:id="rId12"/>
    <p:sldId id="278" r:id="rId13"/>
    <p:sldId id="257" r:id="rId14"/>
    <p:sldId id="258" r:id="rId15"/>
    <p:sldId id="259" r:id="rId16"/>
    <p:sldId id="260" r:id="rId17"/>
    <p:sldId id="261" r:id="rId18"/>
    <p:sldId id="262"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8" d="100"/>
          <a:sy n="98" d="100"/>
        </p:scale>
        <p:origin x="-1434" y="-90"/>
      </p:cViewPr>
      <p:guideLst>
        <p:guide orient="horz" pos="2160"/>
        <p:guide pos="2880"/>
      </p:guideLst>
    </p:cSldViewPr>
  </p:slideViewPr>
  <p:notesTextViewPr>
    <p:cViewPr>
      <p:scale>
        <a:sx n="1" d="1"/>
        <a:sy n="1" d="1"/>
      </p:scale>
      <p:origin x="0" y="0"/>
    </p:cViewPr>
  </p:notesTextViewPr>
  <p:sorterViewPr>
    <p:cViewPr>
      <p:scale>
        <a:sx n="100" d="100"/>
        <a:sy n="100" d="100"/>
      </p:scale>
      <p:origin x="0" y="8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E7AFCC-3D7C-4362-AD92-80AD8BEE3193}" type="datetimeFigureOut">
              <a:rPr lang="en-US" smtClean="0"/>
              <a:t>5/8/2013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1914D7-D353-4625-8B89-C669077EAF00}" type="slidenum">
              <a:rPr lang="en-US" smtClean="0"/>
              <a:t>‹#›</a:t>
            </a:fld>
            <a:endParaRPr lang="en-US"/>
          </a:p>
        </p:txBody>
      </p:sp>
    </p:spTree>
    <p:extLst>
      <p:ext uri="{BB962C8B-B14F-4D97-AF65-F5344CB8AC3E}">
        <p14:creationId xmlns:p14="http://schemas.microsoft.com/office/powerpoint/2010/main" val="382556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4CCD3F9-582F-4E16-B3AF-AE4F2603BEB8}" type="slidenum">
              <a:rPr lang="en-US" sz="1200" smtClean="0"/>
              <a:pPr eaLnBrk="1" hangingPunct="1"/>
              <a:t>2</a:t>
            </a:fld>
            <a:endParaRPr lang="en-US" sz="1200" smtClean="0"/>
          </a:p>
        </p:txBody>
      </p:sp>
      <p:sp>
        <p:nvSpPr>
          <p:cNvPr id="23555" name="Rectangle 2"/>
          <p:cNvSpPr>
            <a:spLocks noChangeArrowheads="1" noTextEdit="1"/>
          </p:cNvSpPr>
          <p:nvPr>
            <p:ph type="sldImg"/>
          </p:nvPr>
        </p:nvSpPr>
        <p:spPr>
          <a:xfrm>
            <a:off x="1131888" y="674688"/>
            <a:ext cx="4598987" cy="3449637"/>
          </a:xfrm>
          <a:ln/>
        </p:spPr>
      </p:sp>
      <p:sp>
        <p:nvSpPr>
          <p:cNvPr id="23556"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58" tIns="44879" rIns="89758" bIns="44879"/>
          <a:lstStyle/>
          <a:p>
            <a:pPr eaLnBrk="1" hangingPunct="1">
              <a:spcBef>
                <a:spcPts val="300"/>
              </a:spcBef>
              <a:spcAft>
                <a:spcPts val="300"/>
              </a:spcAft>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600">
              <a:defRPr sz="2400" b="1">
                <a:solidFill>
                  <a:schemeClr val="tx1"/>
                </a:solidFill>
                <a:latin typeface="Times New Roman" pitchFamily="18" charset="0"/>
              </a:defRPr>
            </a:lvl1pPr>
            <a:lvl2pPr marL="729280" indent="-280492" defTabSz="911600">
              <a:defRPr sz="2400" b="1">
                <a:solidFill>
                  <a:schemeClr val="tx1"/>
                </a:solidFill>
                <a:latin typeface="Times New Roman" pitchFamily="18" charset="0"/>
              </a:defRPr>
            </a:lvl2pPr>
            <a:lvl3pPr marL="1121969" indent="-224394" defTabSz="911600">
              <a:defRPr sz="2400" b="1">
                <a:solidFill>
                  <a:schemeClr val="tx1"/>
                </a:solidFill>
                <a:latin typeface="Times New Roman" pitchFamily="18" charset="0"/>
              </a:defRPr>
            </a:lvl3pPr>
            <a:lvl4pPr marL="1570756" indent="-224394" defTabSz="911600">
              <a:defRPr sz="2400" b="1">
                <a:solidFill>
                  <a:schemeClr val="tx1"/>
                </a:solidFill>
                <a:latin typeface="Times New Roman" pitchFamily="18" charset="0"/>
              </a:defRPr>
            </a:lvl4pPr>
            <a:lvl5pPr marL="2019544" indent="-224394" defTabSz="911600">
              <a:defRPr sz="2400" b="1">
                <a:solidFill>
                  <a:schemeClr val="tx1"/>
                </a:solidFill>
                <a:latin typeface="Times New Roman" pitchFamily="18" charset="0"/>
              </a:defRPr>
            </a:lvl5pPr>
            <a:lvl6pPr marL="2468331" indent="-224394" algn="ctr" defTabSz="911600" eaLnBrk="0" fontAlgn="base" hangingPunct="0">
              <a:spcBef>
                <a:spcPct val="0"/>
              </a:spcBef>
              <a:spcAft>
                <a:spcPct val="0"/>
              </a:spcAft>
              <a:defRPr sz="2400" b="1">
                <a:solidFill>
                  <a:schemeClr val="tx1"/>
                </a:solidFill>
                <a:latin typeface="Times New Roman" pitchFamily="18" charset="0"/>
              </a:defRPr>
            </a:lvl6pPr>
            <a:lvl7pPr marL="2917119" indent="-224394" algn="ctr" defTabSz="911600" eaLnBrk="0" fontAlgn="base" hangingPunct="0">
              <a:spcBef>
                <a:spcPct val="0"/>
              </a:spcBef>
              <a:spcAft>
                <a:spcPct val="0"/>
              </a:spcAft>
              <a:defRPr sz="2400" b="1">
                <a:solidFill>
                  <a:schemeClr val="tx1"/>
                </a:solidFill>
                <a:latin typeface="Times New Roman" pitchFamily="18" charset="0"/>
              </a:defRPr>
            </a:lvl7pPr>
            <a:lvl8pPr marL="3365906" indent="-224394" algn="ctr" defTabSz="911600" eaLnBrk="0" fontAlgn="base" hangingPunct="0">
              <a:spcBef>
                <a:spcPct val="0"/>
              </a:spcBef>
              <a:spcAft>
                <a:spcPct val="0"/>
              </a:spcAft>
              <a:defRPr sz="2400" b="1">
                <a:solidFill>
                  <a:schemeClr val="tx1"/>
                </a:solidFill>
                <a:latin typeface="Times New Roman" pitchFamily="18" charset="0"/>
              </a:defRPr>
            </a:lvl8pPr>
            <a:lvl9pPr marL="3814694" indent="-224394" algn="ctr" defTabSz="911600" eaLnBrk="0" fontAlgn="base" hangingPunct="0">
              <a:spcBef>
                <a:spcPct val="0"/>
              </a:spcBef>
              <a:spcAft>
                <a:spcPct val="0"/>
              </a:spcAft>
              <a:defRPr sz="2400" b="1">
                <a:solidFill>
                  <a:schemeClr val="tx1"/>
                </a:solidFill>
                <a:latin typeface="Times New Roman" pitchFamily="18" charset="0"/>
              </a:defRPr>
            </a:lvl9pPr>
          </a:lstStyle>
          <a:p>
            <a:r>
              <a:rPr lang="en-US" sz="1000" b="0"/>
              <a:t>Chapter 3 – Information Systems Development</a:t>
            </a:r>
            <a:endParaRPr lang="en-US" sz="3100" b="0">
              <a:latin typeface="Arial" charset="0"/>
            </a:endParaRPr>
          </a:p>
        </p:txBody>
      </p:sp>
      <p:sp>
        <p:nvSpPr>
          <p:cNvPr id="41987"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600">
              <a:defRPr sz="2400" b="1">
                <a:solidFill>
                  <a:schemeClr val="tx1"/>
                </a:solidFill>
                <a:latin typeface="Times New Roman" pitchFamily="18" charset="0"/>
              </a:defRPr>
            </a:lvl1pPr>
            <a:lvl2pPr marL="729280" indent="-280492" defTabSz="911600">
              <a:defRPr sz="2400" b="1">
                <a:solidFill>
                  <a:schemeClr val="tx1"/>
                </a:solidFill>
                <a:latin typeface="Times New Roman" pitchFamily="18" charset="0"/>
              </a:defRPr>
            </a:lvl2pPr>
            <a:lvl3pPr marL="1121969" indent="-224394" defTabSz="911600">
              <a:defRPr sz="2400" b="1">
                <a:solidFill>
                  <a:schemeClr val="tx1"/>
                </a:solidFill>
                <a:latin typeface="Times New Roman" pitchFamily="18" charset="0"/>
              </a:defRPr>
            </a:lvl3pPr>
            <a:lvl4pPr marL="1570756" indent="-224394" defTabSz="911600">
              <a:defRPr sz="2400" b="1">
                <a:solidFill>
                  <a:schemeClr val="tx1"/>
                </a:solidFill>
                <a:latin typeface="Times New Roman" pitchFamily="18" charset="0"/>
              </a:defRPr>
            </a:lvl4pPr>
            <a:lvl5pPr marL="2019544" indent="-224394" defTabSz="911600">
              <a:defRPr sz="2400" b="1">
                <a:solidFill>
                  <a:schemeClr val="tx1"/>
                </a:solidFill>
                <a:latin typeface="Times New Roman" pitchFamily="18" charset="0"/>
              </a:defRPr>
            </a:lvl5pPr>
            <a:lvl6pPr marL="2468331" indent="-224394" algn="ctr" defTabSz="911600" eaLnBrk="0" fontAlgn="base" hangingPunct="0">
              <a:spcBef>
                <a:spcPct val="0"/>
              </a:spcBef>
              <a:spcAft>
                <a:spcPct val="0"/>
              </a:spcAft>
              <a:defRPr sz="2400" b="1">
                <a:solidFill>
                  <a:schemeClr val="tx1"/>
                </a:solidFill>
                <a:latin typeface="Times New Roman" pitchFamily="18" charset="0"/>
              </a:defRPr>
            </a:lvl6pPr>
            <a:lvl7pPr marL="2917119" indent="-224394" algn="ctr" defTabSz="911600" eaLnBrk="0" fontAlgn="base" hangingPunct="0">
              <a:spcBef>
                <a:spcPct val="0"/>
              </a:spcBef>
              <a:spcAft>
                <a:spcPct val="0"/>
              </a:spcAft>
              <a:defRPr sz="2400" b="1">
                <a:solidFill>
                  <a:schemeClr val="tx1"/>
                </a:solidFill>
                <a:latin typeface="Times New Roman" pitchFamily="18" charset="0"/>
              </a:defRPr>
            </a:lvl7pPr>
            <a:lvl8pPr marL="3365906" indent="-224394" algn="ctr" defTabSz="911600" eaLnBrk="0" fontAlgn="base" hangingPunct="0">
              <a:spcBef>
                <a:spcPct val="0"/>
              </a:spcBef>
              <a:spcAft>
                <a:spcPct val="0"/>
              </a:spcAft>
              <a:defRPr sz="2400" b="1">
                <a:solidFill>
                  <a:schemeClr val="tx1"/>
                </a:solidFill>
                <a:latin typeface="Times New Roman" pitchFamily="18" charset="0"/>
              </a:defRPr>
            </a:lvl8pPr>
            <a:lvl9pPr marL="3814694" indent="-224394" algn="ctr" defTabSz="911600" eaLnBrk="0" fontAlgn="base" hangingPunct="0">
              <a:spcBef>
                <a:spcPct val="0"/>
              </a:spcBef>
              <a:spcAft>
                <a:spcPct val="0"/>
              </a:spcAft>
              <a:defRPr sz="2400" b="1">
                <a:solidFill>
                  <a:schemeClr val="tx1"/>
                </a:solidFill>
                <a:latin typeface="Times New Roman" pitchFamily="18" charset="0"/>
              </a:defRPr>
            </a:lvl9pPr>
          </a:lstStyle>
          <a:p>
            <a:fld id="{962D150A-B2F5-4D75-82DF-F3BB83C67264}" type="slidenum">
              <a:rPr lang="en-US" sz="1000"/>
              <a:pPr/>
              <a:t>15</a:t>
            </a:fld>
            <a:endParaRPr lang="en-US" sz="1000"/>
          </a:p>
        </p:txBody>
      </p:sp>
      <p:sp>
        <p:nvSpPr>
          <p:cNvPr id="41988" name="Rectangle 2"/>
          <p:cNvSpPr>
            <a:spLocks noChangeArrowheads="1" noTextEdit="1"/>
          </p:cNvSpPr>
          <p:nvPr>
            <p:ph type="sldImg"/>
          </p:nvPr>
        </p:nvSpPr>
        <p:spPr>
          <a:solidFill>
            <a:srgbClr val="FFFFFF"/>
          </a:solidFill>
          <a:ln/>
        </p:spPr>
      </p:sp>
      <p:sp>
        <p:nvSpPr>
          <p:cNvPr id="41989" name="Rectangle 3"/>
          <p:cNvSpPr>
            <a:spLocks noChangeArrowheads="1"/>
          </p:cNvSpPr>
          <p:nvPr>
            <p:ph type="body" idx="1"/>
          </p:nvPr>
        </p:nvSpPr>
        <p:spPr>
          <a:solidFill>
            <a:srgbClr val="FFFFFF"/>
          </a:solidFill>
          <a:ln>
            <a:solidFill>
              <a:srgbClr val="000000"/>
            </a:solidFill>
          </a:ln>
        </p:spPr>
        <p:txBody>
          <a:bodyPr/>
          <a:lstStyle/>
          <a:p>
            <a:r>
              <a:rPr lang="en-US" smtClean="0"/>
              <a:t>No additional notes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8"/>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600">
              <a:defRPr sz="2400" b="1">
                <a:solidFill>
                  <a:schemeClr val="tx1"/>
                </a:solidFill>
                <a:latin typeface="Times New Roman" pitchFamily="18" charset="0"/>
              </a:defRPr>
            </a:lvl1pPr>
            <a:lvl2pPr marL="729280" indent="-280492" defTabSz="911600">
              <a:defRPr sz="2400" b="1">
                <a:solidFill>
                  <a:schemeClr val="tx1"/>
                </a:solidFill>
                <a:latin typeface="Times New Roman" pitchFamily="18" charset="0"/>
              </a:defRPr>
            </a:lvl2pPr>
            <a:lvl3pPr marL="1121969" indent="-224394" defTabSz="911600">
              <a:defRPr sz="2400" b="1">
                <a:solidFill>
                  <a:schemeClr val="tx1"/>
                </a:solidFill>
                <a:latin typeface="Times New Roman" pitchFamily="18" charset="0"/>
              </a:defRPr>
            </a:lvl3pPr>
            <a:lvl4pPr marL="1570756" indent="-224394" defTabSz="911600">
              <a:defRPr sz="2400" b="1">
                <a:solidFill>
                  <a:schemeClr val="tx1"/>
                </a:solidFill>
                <a:latin typeface="Times New Roman" pitchFamily="18" charset="0"/>
              </a:defRPr>
            </a:lvl4pPr>
            <a:lvl5pPr marL="2019544" indent="-224394" defTabSz="911600">
              <a:defRPr sz="2400" b="1">
                <a:solidFill>
                  <a:schemeClr val="tx1"/>
                </a:solidFill>
                <a:latin typeface="Times New Roman" pitchFamily="18" charset="0"/>
              </a:defRPr>
            </a:lvl5pPr>
            <a:lvl6pPr marL="2468331" indent="-224394" algn="ctr" defTabSz="911600" eaLnBrk="0" fontAlgn="base" hangingPunct="0">
              <a:spcBef>
                <a:spcPct val="0"/>
              </a:spcBef>
              <a:spcAft>
                <a:spcPct val="0"/>
              </a:spcAft>
              <a:defRPr sz="2400" b="1">
                <a:solidFill>
                  <a:schemeClr val="tx1"/>
                </a:solidFill>
                <a:latin typeface="Times New Roman" pitchFamily="18" charset="0"/>
              </a:defRPr>
            </a:lvl6pPr>
            <a:lvl7pPr marL="2917119" indent="-224394" algn="ctr" defTabSz="911600" eaLnBrk="0" fontAlgn="base" hangingPunct="0">
              <a:spcBef>
                <a:spcPct val="0"/>
              </a:spcBef>
              <a:spcAft>
                <a:spcPct val="0"/>
              </a:spcAft>
              <a:defRPr sz="2400" b="1">
                <a:solidFill>
                  <a:schemeClr val="tx1"/>
                </a:solidFill>
                <a:latin typeface="Times New Roman" pitchFamily="18" charset="0"/>
              </a:defRPr>
            </a:lvl7pPr>
            <a:lvl8pPr marL="3365906" indent="-224394" algn="ctr" defTabSz="911600" eaLnBrk="0" fontAlgn="base" hangingPunct="0">
              <a:spcBef>
                <a:spcPct val="0"/>
              </a:spcBef>
              <a:spcAft>
                <a:spcPct val="0"/>
              </a:spcAft>
              <a:defRPr sz="2400" b="1">
                <a:solidFill>
                  <a:schemeClr val="tx1"/>
                </a:solidFill>
                <a:latin typeface="Times New Roman" pitchFamily="18" charset="0"/>
              </a:defRPr>
            </a:lvl8pPr>
            <a:lvl9pPr marL="3814694" indent="-224394" algn="ctr" defTabSz="911600" eaLnBrk="0" fontAlgn="base" hangingPunct="0">
              <a:spcBef>
                <a:spcPct val="0"/>
              </a:spcBef>
              <a:spcAft>
                <a:spcPct val="0"/>
              </a:spcAft>
              <a:defRPr sz="2400" b="1">
                <a:solidFill>
                  <a:schemeClr val="tx1"/>
                </a:solidFill>
                <a:latin typeface="Times New Roman" pitchFamily="18" charset="0"/>
              </a:defRPr>
            </a:lvl9pPr>
          </a:lstStyle>
          <a:p>
            <a:r>
              <a:rPr lang="en-US" sz="1000" b="0"/>
              <a:t>Chapter 3 – Information Systems Development</a:t>
            </a:r>
            <a:endParaRPr lang="en-US" sz="3100" b="0">
              <a:latin typeface="Arial" charset="0"/>
            </a:endParaRPr>
          </a:p>
        </p:txBody>
      </p:sp>
      <p:sp>
        <p:nvSpPr>
          <p:cNvPr id="43011"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600">
              <a:defRPr sz="2400" b="1">
                <a:solidFill>
                  <a:schemeClr val="tx1"/>
                </a:solidFill>
                <a:latin typeface="Times New Roman" pitchFamily="18" charset="0"/>
              </a:defRPr>
            </a:lvl1pPr>
            <a:lvl2pPr marL="729280" indent="-280492" defTabSz="911600">
              <a:defRPr sz="2400" b="1">
                <a:solidFill>
                  <a:schemeClr val="tx1"/>
                </a:solidFill>
                <a:latin typeface="Times New Roman" pitchFamily="18" charset="0"/>
              </a:defRPr>
            </a:lvl2pPr>
            <a:lvl3pPr marL="1121969" indent="-224394" defTabSz="911600">
              <a:defRPr sz="2400" b="1">
                <a:solidFill>
                  <a:schemeClr val="tx1"/>
                </a:solidFill>
                <a:latin typeface="Times New Roman" pitchFamily="18" charset="0"/>
              </a:defRPr>
            </a:lvl3pPr>
            <a:lvl4pPr marL="1570756" indent="-224394" defTabSz="911600">
              <a:defRPr sz="2400" b="1">
                <a:solidFill>
                  <a:schemeClr val="tx1"/>
                </a:solidFill>
                <a:latin typeface="Times New Roman" pitchFamily="18" charset="0"/>
              </a:defRPr>
            </a:lvl4pPr>
            <a:lvl5pPr marL="2019544" indent="-224394" defTabSz="911600">
              <a:defRPr sz="2400" b="1">
                <a:solidFill>
                  <a:schemeClr val="tx1"/>
                </a:solidFill>
                <a:latin typeface="Times New Roman" pitchFamily="18" charset="0"/>
              </a:defRPr>
            </a:lvl5pPr>
            <a:lvl6pPr marL="2468331" indent="-224394" algn="ctr" defTabSz="911600" eaLnBrk="0" fontAlgn="base" hangingPunct="0">
              <a:spcBef>
                <a:spcPct val="0"/>
              </a:spcBef>
              <a:spcAft>
                <a:spcPct val="0"/>
              </a:spcAft>
              <a:defRPr sz="2400" b="1">
                <a:solidFill>
                  <a:schemeClr val="tx1"/>
                </a:solidFill>
                <a:latin typeface="Times New Roman" pitchFamily="18" charset="0"/>
              </a:defRPr>
            </a:lvl6pPr>
            <a:lvl7pPr marL="2917119" indent="-224394" algn="ctr" defTabSz="911600" eaLnBrk="0" fontAlgn="base" hangingPunct="0">
              <a:spcBef>
                <a:spcPct val="0"/>
              </a:spcBef>
              <a:spcAft>
                <a:spcPct val="0"/>
              </a:spcAft>
              <a:defRPr sz="2400" b="1">
                <a:solidFill>
                  <a:schemeClr val="tx1"/>
                </a:solidFill>
                <a:latin typeface="Times New Roman" pitchFamily="18" charset="0"/>
              </a:defRPr>
            </a:lvl7pPr>
            <a:lvl8pPr marL="3365906" indent="-224394" algn="ctr" defTabSz="911600" eaLnBrk="0" fontAlgn="base" hangingPunct="0">
              <a:spcBef>
                <a:spcPct val="0"/>
              </a:spcBef>
              <a:spcAft>
                <a:spcPct val="0"/>
              </a:spcAft>
              <a:defRPr sz="2400" b="1">
                <a:solidFill>
                  <a:schemeClr val="tx1"/>
                </a:solidFill>
                <a:latin typeface="Times New Roman" pitchFamily="18" charset="0"/>
              </a:defRPr>
            </a:lvl8pPr>
            <a:lvl9pPr marL="3814694" indent="-224394" algn="ctr" defTabSz="911600" eaLnBrk="0" fontAlgn="base" hangingPunct="0">
              <a:spcBef>
                <a:spcPct val="0"/>
              </a:spcBef>
              <a:spcAft>
                <a:spcPct val="0"/>
              </a:spcAft>
              <a:defRPr sz="2400" b="1">
                <a:solidFill>
                  <a:schemeClr val="tx1"/>
                </a:solidFill>
                <a:latin typeface="Times New Roman" pitchFamily="18" charset="0"/>
              </a:defRPr>
            </a:lvl9pPr>
          </a:lstStyle>
          <a:p>
            <a:fld id="{C3731D94-536A-4255-8074-20D4AB0115EB}" type="slidenum">
              <a:rPr lang="en-US" sz="1000"/>
              <a:pPr/>
              <a:t>17</a:t>
            </a:fld>
            <a:endParaRPr lang="en-US" sz="1000"/>
          </a:p>
        </p:txBody>
      </p:sp>
      <p:sp>
        <p:nvSpPr>
          <p:cNvPr id="43012" name="Rectangle 2"/>
          <p:cNvSpPr>
            <a:spLocks noChangeArrowheads="1" noTextEdit="1"/>
          </p:cNvSpPr>
          <p:nvPr>
            <p:ph type="sldImg"/>
          </p:nvPr>
        </p:nvSpPr>
        <p:spPr>
          <a:solidFill>
            <a:srgbClr val="FFFFFF"/>
          </a:solidFill>
          <a:ln/>
        </p:spPr>
      </p:sp>
      <p:sp>
        <p:nvSpPr>
          <p:cNvPr id="43013" name="Rectangle 3"/>
          <p:cNvSpPr>
            <a:spLocks noChangeArrowheads="1"/>
          </p:cNvSpPr>
          <p:nvPr>
            <p:ph type="body" idx="1"/>
          </p:nvPr>
        </p:nvSpPr>
        <p:spPr>
          <a:solidFill>
            <a:srgbClr val="FFFFFF"/>
          </a:solidFill>
          <a:ln>
            <a:solidFill>
              <a:srgbClr val="000000"/>
            </a:solidFill>
          </a:ln>
        </p:spPr>
        <p:txBody>
          <a:bodyPr/>
          <a:lstStyle/>
          <a:p>
            <a:r>
              <a:rPr lang="en-US" b="1" smtClean="0"/>
              <a:t>Conversion Notes</a:t>
            </a:r>
            <a:endParaRPr lang="en-US" smtClean="0"/>
          </a:p>
          <a:p>
            <a:pPr lvl="1"/>
            <a:r>
              <a:rPr lang="en-US" smtClean="0"/>
              <a:t>This table was in the 5</a:t>
            </a:r>
            <a:r>
              <a:rPr lang="en-US" baseline="30000" smtClean="0"/>
              <a:t>th</a:t>
            </a:r>
            <a:r>
              <a:rPr lang="en-US" smtClean="0"/>
              <a:t> edition text but not in the 5</a:t>
            </a:r>
            <a:r>
              <a:rPr lang="en-US" baseline="30000" smtClean="0"/>
              <a:t>th</a:t>
            </a:r>
            <a:r>
              <a:rPr lang="en-US" smtClean="0"/>
              <a:t> edition PowerPoints. </a:t>
            </a:r>
          </a:p>
          <a:p>
            <a:r>
              <a:rPr lang="en-US" b="1" smtClean="0"/>
              <a:t>Teaching Notes</a:t>
            </a:r>
            <a:endParaRPr lang="en-US" smtClean="0"/>
          </a:p>
          <a:p>
            <a:pPr lvl="1"/>
            <a:r>
              <a:rPr lang="en-US" smtClean="0"/>
              <a:t>This table dramatically illustrates the value of following a methodology. Note the drop in project duration, person-months, defects, and costs as a result of following a consistent methodology</a:t>
            </a:r>
          </a:p>
          <a:p>
            <a:pPr lvl="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8"/>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600">
              <a:defRPr sz="2400" b="1">
                <a:solidFill>
                  <a:schemeClr val="tx1"/>
                </a:solidFill>
                <a:latin typeface="Times New Roman" pitchFamily="18" charset="0"/>
              </a:defRPr>
            </a:lvl1pPr>
            <a:lvl2pPr marL="729280" indent="-280492" defTabSz="911600">
              <a:defRPr sz="2400" b="1">
                <a:solidFill>
                  <a:schemeClr val="tx1"/>
                </a:solidFill>
                <a:latin typeface="Times New Roman" pitchFamily="18" charset="0"/>
              </a:defRPr>
            </a:lvl2pPr>
            <a:lvl3pPr marL="1121969" indent="-224394" defTabSz="911600">
              <a:defRPr sz="2400" b="1">
                <a:solidFill>
                  <a:schemeClr val="tx1"/>
                </a:solidFill>
                <a:latin typeface="Times New Roman" pitchFamily="18" charset="0"/>
              </a:defRPr>
            </a:lvl3pPr>
            <a:lvl4pPr marL="1570756" indent="-224394" defTabSz="911600">
              <a:defRPr sz="2400" b="1">
                <a:solidFill>
                  <a:schemeClr val="tx1"/>
                </a:solidFill>
                <a:latin typeface="Times New Roman" pitchFamily="18" charset="0"/>
              </a:defRPr>
            </a:lvl4pPr>
            <a:lvl5pPr marL="2019544" indent="-224394" defTabSz="911600">
              <a:defRPr sz="2400" b="1">
                <a:solidFill>
                  <a:schemeClr val="tx1"/>
                </a:solidFill>
                <a:latin typeface="Times New Roman" pitchFamily="18" charset="0"/>
              </a:defRPr>
            </a:lvl5pPr>
            <a:lvl6pPr marL="2468331" indent="-224394" algn="ctr" defTabSz="911600" eaLnBrk="0" fontAlgn="base" hangingPunct="0">
              <a:spcBef>
                <a:spcPct val="0"/>
              </a:spcBef>
              <a:spcAft>
                <a:spcPct val="0"/>
              </a:spcAft>
              <a:defRPr sz="2400" b="1">
                <a:solidFill>
                  <a:schemeClr val="tx1"/>
                </a:solidFill>
                <a:latin typeface="Times New Roman" pitchFamily="18" charset="0"/>
              </a:defRPr>
            </a:lvl6pPr>
            <a:lvl7pPr marL="2917119" indent="-224394" algn="ctr" defTabSz="911600" eaLnBrk="0" fontAlgn="base" hangingPunct="0">
              <a:spcBef>
                <a:spcPct val="0"/>
              </a:spcBef>
              <a:spcAft>
                <a:spcPct val="0"/>
              </a:spcAft>
              <a:defRPr sz="2400" b="1">
                <a:solidFill>
                  <a:schemeClr val="tx1"/>
                </a:solidFill>
                <a:latin typeface="Times New Roman" pitchFamily="18" charset="0"/>
              </a:defRPr>
            </a:lvl7pPr>
            <a:lvl8pPr marL="3365906" indent="-224394" algn="ctr" defTabSz="911600" eaLnBrk="0" fontAlgn="base" hangingPunct="0">
              <a:spcBef>
                <a:spcPct val="0"/>
              </a:spcBef>
              <a:spcAft>
                <a:spcPct val="0"/>
              </a:spcAft>
              <a:defRPr sz="2400" b="1">
                <a:solidFill>
                  <a:schemeClr val="tx1"/>
                </a:solidFill>
                <a:latin typeface="Times New Roman" pitchFamily="18" charset="0"/>
              </a:defRPr>
            </a:lvl8pPr>
            <a:lvl9pPr marL="3814694" indent="-224394" algn="ctr" defTabSz="911600" eaLnBrk="0" fontAlgn="base" hangingPunct="0">
              <a:spcBef>
                <a:spcPct val="0"/>
              </a:spcBef>
              <a:spcAft>
                <a:spcPct val="0"/>
              </a:spcAft>
              <a:defRPr sz="2400" b="1">
                <a:solidFill>
                  <a:schemeClr val="tx1"/>
                </a:solidFill>
                <a:latin typeface="Times New Roman" pitchFamily="18" charset="0"/>
              </a:defRPr>
            </a:lvl9pPr>
          </a:lstStyle>
          <a:p>
            <a:r>
              <a:rPr lang="en-US" sz="1000" b="0"/>
              <a:t>Chapter 3 – Information Systems Development</a:t>
            </a:r>
            <a:endParaRPr lang="en-US" sz="3100" b="0">
              <a:latin typeface="Arial" charset="0"/>
            </a:endParaRPr>
          </a:p>
        </p:txBody>
      </p:sp>
      <p:sp>
        <p:nvSpPr>
          <p:cNvPr id="44035"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600">
              <a:defRPr sz="2400" b="1">
                <a:solidFill>
                  <a:schemeClr val="tx1"/>
                </a:solidFill>
                <a:latin typeface="Times New Roman" pitchFamily="18" charset="0"/>
              </a:defRPr>
            </a:lvl1pPr>
            <a:lvl2pPr marL="729280" indent="-280492" defTabSz="911600">
              <a:defRPr sz="2400" b="1">
                <a:solidFill>
                  <a:schemeClr val="tx1"/>
                </a:solidFill>
                <a:latin typeface="Times New Roman" pitchFamily="18" charset="0"/>
              </a:defRPr>
            </a:lvl2pPr>
            <a:lvl3pPr marL="1121969" indent="-224394" defTabSz="911600">
              <a:defRPr sz="2400" b="1">
                <a:solidFill>
                  <a:schemeClr val="tx1"/>
                </a:solidFill>
                <a:latin typeface="Times New Roman" pitchFamily="18" charset="0"/>
              </a:defRPr>
            </a:lvl3pPr>
            <a:lvl4pPr marL="1570756" indent="-224394" defTabSz="911600">
              <a:defRPr sz="2400" b="1">
                <a:solidFill>
                  <a:schemeClr val="tx1"/>
                </a:solidFill>
                <a:latin typeface="Times New Roman" pitchFamily="18" charset="0"/>
              </a:defRPr>
            </a:lvl4pPr>
            <a:lvl5pPr marL="2019544" indent="-224394" defTabSz="911600">
              <a:defRPr sz="2400" b="1">
                <a:solidFill>
                  <a:schemeClr val="tx1"/>
                </a:solidFill>
                <a:latin typeface="Times New Roman" pitchFamily="18" charset="0"/>
              </a:defRPr>
            </a:lvl5pPr>
            <a:lvl6pPr marL="2468331" indent="-224394" algn="ctr" defTabSz="911600" eaLnBrk="0" fontAlgn="base" hangingPunct="0">
              <a:spcBef>
                <a:spcPct val="0"/>
              </a:spcBef>
              <a:spcAft>
                <a:spcPct val="0"/>
              </a:spcAft>
              <a:defRPr sz="2400" b="1">
                <a:solidFill>
                  <a:schemeClr val="tx1"/>
                </a:solidFill>
                <a:latin typeface="Times New Roman" pitchFamily="18" charset="0"/>
              </a:defRPr>
            </a:lvl6pPr>
            <a:lvl7pPr marL="2917119" indent="-224394" algn="ctr" defTabSz="911600" eaLnBrk="0" fontAlgn="base" hangingPunct="0">
              <a:spcBef>
                <a:spcPct val="0"/>
              </a:spcBef>
              <a:spcAft>
                <a:spcPct val="0"/>
              </a:spcAft>
              <a:defRPr sz="2400" b="1">
                <a:solidFill>
                  <a:schemeClr val="tx1"/>
                </a:solidFill>
                <a:latin typeface="Times New Roman" pitchFamily="18" charset="0"/>
              </a:defRPr>
            </a:lvl7pPr>
            <a:lvl8pPr marL="3365906" indent="-224394" algn="ctr" defTabSz="911600" eaLnBrk="0" fontAlgn="base" hangingPunct="0">
              <a:spcBef>
                <a:spcPct val="0"/>
              </a:spcBef>
              <a:spcAft>
                <a:spcPct val="0"/>
              </a:spcAft>
              <a:defRPr sz="2400" b="1">
                <a:solidFill>
                  <a:schemeClr val="tx1"/>
                </a:solidFill>
                <a:latin typeface="Times New Roman" pitchFamily="18" charset="0"/>
              </a:defRPr>
            </a:lvl8pPr>
            <a:lvl9pPr marL="3814694" indent="-224394" algn="ctr" defTabSz="911600" eaLnBrk="0" fontAlgn="base" hangingPunct="0">
              <a:spcBef>
                <a:spcPct val="0"/>
              </a:spcBef>
              <a:spcAft>
                <a:spcPct val="0"/>
              </a:spcAft>
              <a:defRPr sz="2400" b="1">
                <a:solidFill>
                  <a:schemeClr val="tx1"/>
                </a:solidFill>
                <a:latin typeface="Times New Roman" pitchFamily="18" charset="0"/>
              </a:defRPr>
            </a:lvl9pPr>
          </a:lstStyle>
          <a:p>
            <a:fld id="{A286712D-DDC5-4449-83B7-8114F7CFA806}" type="slidenum">
              <a:rPr lang="en-US" sz="1000"/>
              <a:pPr/>
              <a:t>19</a:t>
            </a:fld>
            <a:endParaRPr lang="en-US" sz="1000"/>
          </a:p>
        </p:txBody>
      </p:sp>
      <p:sp>
        <p:nvSpPr>
          <p:cNvPr id="44036" name="Rectangle 2"/>
          <p:cNvSpPr>
            <a:spLocks noChangeArrowheads="1" noTextEdit="1"/>
          </p:cNvSpPr>
          <p:nvPr>
            <p:ph type="sldImg"/>
          </p:nvPr>
        </p:nvSpPr>
        <p:spPr>
          <a:xfrm>
            <a:off x="1150938" y="690563"/>
            <a:ext cx="4556125" cy="3417887"/>
          </a:xfrm>
          <a:ln cap="flat"/>
        </p:spPr>
      </p:sp>
      <p:sp>
        <p:nvSpPr>
          <p:cNvPr id="44037"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Conversion Notes</a:t>
            </a:r>
            <a:endParaRPr lang="en-US" smtClean="0"/>
          </a:p>
          <a:p>
            <a:pPr lvl="1"/>
            <a:r>
              <a:rPr lang="en-US" smtClean="0"/>
              <a:t>This list is expanded from the 5</a:t>
            </a:r>
            <a:r>
              <a:rPr lang="en-US" baseline="30000" smtClean="0"/>
              <a:t>th</a:t>
            </a:r>
            <a:r>
              <a:rPr lang="en-US" smtClean="0"/>
              <a:t> edition. </a:t>
            </a:r>
          </a:p>
          <a:p>
            <a:r>
              <a:rPr lang="en-US" b="1" smtClean="0"/>
              <a:t>Teaching Notes</a:t>
            </a:r>
            <a:endParaRPr lang="en-US" smtClean="0"/>
          </a:p>
          <a:p>
            <a:pPr lvl="1">
              <a:lnSpc>
                <a:spcPct val="90000"/>
              </a:lnSpc>
            </a:pPr>
            <a:r>
              <a:rPr lang="en-US" smtClean="0"/>
              <a:t>Minicase #4, Century Tool &amp; Die, has proven very effective for a class discussion of the principles of system development.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7C66F95-5D82-49B6-86D7-4184AD9B3B58}" type="slidenum">
              <a:rPr lang="en-US" sz="1200" smtClean="0"/>
              <a:pPr eaLnBrk="1" hangingPunct="1"/>
              <a:t>3</a:t>
            </a:fld>
            <a:endParaRPr lang="en-US" sz="1200" smtClean="0"/>
          </a:p>
        </p:txBody>
      </p:sp>
      <p:sp>
        <p:nvSpPr>
          <p:cNvPr id="25603" name="Rectangle 2"/>
          <p:cNvSpPr>
            <a:spLocks noChangeArrowheads="1" noTextEdit="1"/>
          </p:cNvSpPr>
          <p:nvPr>
            <p:ph type="sldImg"/>
          </p:nvPr>
        </p:nvSpPr>
        <p:spPr>
          <a:xfrm>
            <a:off x="1131888" y="674688"/>
            <a:ext cx="4598987" cy="3449637"/>
          </a:xfrm>
          <a:ln/>
        </p:spPr>
      </p:sp>
      <p:sp>
        <p:nvSpPr>
          <p:cNvPr id="25604" name="Rectangle 3"/>
          <p:cNvSpPr>
            <a:spLocks noGrp="1" noChangeArrowheads="1"/>
          </p:cNvSpPr>
          <p:nvPr>
            <p:ph type="body" idx="1"/>
          </p:nvPr>
        </p:nvSpPr>
        <p:spPr>
          <a:xfrm>
            <a:off x="895350" y="4348163"/>
            <a:ext cx="5070475" cy="412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58" tIns="44879" rIns="89758" bIns="44879"/>
          <a:lstStyle/>
          <a:p>
            <a:pPr eaLnBrk="1" hangingPunct="1">
              <a:spcBef>
                <a:spcPts val="300"/>
              </a:spcBef>
              <a:spcAft>
                <a:spcPts val="300"/>
              </a:spcAft>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9D4D5A7-B6DB-4805-B6C2-E6E593EB8488}" type="slidenum">
              <a:rPr lang="en-US" sz="1200" smtClean="0"/>
              <a:pPr eaLnBrk="1" hangingPunct="1"/>
              <a:t>4</a:t>
            </a:fld>
            <a:endParaRPr lang="en-US" sz="1200" smtClean="0"/>
          </a:p>
        </p:txBody>
      </p:sp>
      <p:sp>
        <p:nvSpPr>
          <p:cNvPr id="26627" name="Rectangle 2"/>
          <p:cNvSpPr>
            <a:spLocks noChangeArrowheads="1" noTextEdit="1"/>
          </p:cNvSpPr>
          <p:nvPr>
            <p:ph type="sldImg"/>
          </p:nvPr>
        </p:nvSpPr>
        <p:spPr>
          <a:solidFill>
            <a:srgbClr val="FFFFFF"/>
          </a:solidFill>
          <a:ln/>
        </p:spPr>
      </p:sp>
      <p:sp>
        <p:nvSpPr>
          <p:cNvPr id="26628" name="Rectangle 3"/>
          <p:cNvSpPr>
            <a:spLocks noChangeArrowheads="1"/>
          </p:cNvSpPr>
          <p:nvPr>
            <p:ph type="body" idx="1"/>
          </p:nvPr>
        </p:nvSpPr>
        <p:spPr>
          <a:solidFill>
            <a:srgbClr val="FFFFFF"/>
          </a:solidFill>
          <a:ln>
            <a:solidFill>
              <a:srgbClr val="000000"/>
            </a:solidFill>
          </a:ln>
        </p:spPr>
        <p:txBody>
          <a:bodyPr/>
          <a:lstStyle/>
          <a:p>
            <a:pPr eaLnBrk="1" hangingPunct="1"/>
            <a:r>
              <a:rPr lang="en-US" smtClean="0"/>
              <a:t>No additional 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C62126A-7C86-47B8-97AD-CC30448CD102}" type="slidenum">
              <a:rPr lang="en-US" sz="1200" smtClean="0"/>
              <a:pPr eaLnBrk="1" hangingPunct="1"/>
              <a:t>5</a:t>
            </a:fld>
            <a:endParaRPr lang="en-US" sz="1200" smtClean="0"/>
          </a:p>
        </p:txBody>
      </p:sp>
      <p:sp>
        <p:nvSpPr>
          <p:cNvPr id="27651" name="Rectangle 2"/>
          <p:cNvSpPr>
            <a:spLocks noChangeArrowheads="1" noTextEdit="1"/>
          </p:cNvSpPr>
          <p:nvPr>
            <p:ph type="sldImg"/>
          </p:nvPr>
        </p:nvSpPr>
        <p:spPr>
          <a:xfrm>
            <a:off x="1144588" y="685800"/>
            <a:ext cx="4572000" cy="3429000"/>
          </a:xfrm>
          <a:solidFill>
            <a:srgbClr val="FFFFFF"/>
          </a:solidFill>
          <a:ln/>
        </p:spPr>
      </p:sp>
      <p:sp>
        <p:nvSpPr>
          <p:cNvPr id="27652" name="Rectangle 3"/>
          <p:cNvSpPr>
            <a:spLocks noChangeArrowheads="1"/>
          </p:cNvSpPr>
          <p:nvPr>
            <p:ph type="body" idx="1"/>
          </p:nvPr>
        </p:nvSpPr>
        <p:spPr>
          <a:solidFill>
            <a:srgbClr val="FFFFFF"/>
          </a:solidFill>
          <a:ln>
            <a:solidFill>
              <a:srgbClr val="000000"/>
            </a:solidFill>
          </a:ln>
        </p:spPr>
        <p:txBody>
          <a:bodyPr lIns="91068" tIns="45534" rIns="91068" bIns="45534"/>
          <a:lstStyle/>
          <a:p>
            <a:pPr eaLnBrk="1" hangingPunct="1"/>
            <a:r>
              <a:rPr lang="en-US" smtClean="0">
                <a:cs typeface="Arial" pitchFamily="34" charset="0"/>
              </a:rPr>
              <a:t>No additional notes.</a:t>
            </a:r>
            <a:endParaRPr lang="en-US" smtClean="0">
              <a:latin typeface="New York"/>
              <a:cs typeface="Times New Roman" pitchFamily="18" charset="0"/>
            </a:endParaRP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FEA4001-DE26-45B2-855D-6D2F34D2E744}" type="slidenum">
              <a:rPr lang="en-US" sz="1200" smtClean="0"/>
              <a:pPr eaLnBrk="1" hangingPunct="1"/>
              <a:t>6</a:t>
            </a:fld>
            <a:endParaRPr lang="en-US" sz="1200" smtClean="0"/>
          </a:p>
        </p:txBody>
      </p:sp>
      <p:sp>
        <p:nvSpPr>
          <p:cNvPr id="28675" name="Rectangle 2"/>
          <p:cNvSpPr>
            <a:spLocks noChangeArrowheads="1" noTextEdit="1"/>
          </p:cNvSpPr>
          <p:nvPr>
            <p:ph type="sldImg"/>
          </p:nvPr>
        </p:nvSpPr>
        <p:spPr>
          <a:xfrm>
            <a:off x="1144588" y="685800"/>
            <a:ext cx="4572000" cy="3429000"/>
          </a:xfrm>
          <a:solidFill>
            <a:srgbClr val="FFFFFF"/>
          </a:solidFill>
          <a:ln/>
        </p:spPr>
      </p:sp>
      <p:sp>
        <p:nvSpPr>
          <p:cNvPr id="28676" name="Rectangle 3"/>
          <p:cNvSpPr>
            <a:spLocks noChangeArrowheads="1"/>
          </p:cNvSpPr>
          <p:nvPr>
            <p:ph type="body" idx="1"/>
          </p:nvPr>
        </p:nvSpPr>
        <p:spPr>
          <a:solidFill>
            <a:srgbClr val="FFFFFF"/>
          </a:solidFill>
          <a:ln>
            <a:solidFill>
              <a:srgbClr val="000000"/>
            </a:solidFill>
          </a:ln>
        </p:spPr>
        <p:txBody>
          <a:bodyPr lIns="91068" tIns="45534" rIns="91068" bIns="45534"/>
          <a:lstStyle/>
          <a:p>
            <a:pPr eaLnBrk="1" hangingPunct="1"/>
            <a:endParaRPr lang="en-US" smtClean="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E6C6B77-13B6-4DD8-846E-891355388CB5}" type="slidenum">
              <a:rPr lang="en-US" sz="1200" smtClean="0"/>
              <a:pPr eaLnBrk="1" hangingPunct="1"/>
              <a:t>10</a:t>
            </a:fld>
            <a:endParaRPr lang="en-US" sz="1200" smtClean="0"/>
          </a:p>
        </p:txBody>
      </p:sp>
      <p:sp>
        <p:nvSpPr>
          <p:cNvPr id="29699" name="Rectangle 2"/>
          <p:cNvSpPr>
            <a:spLocks noChangeArrowheads="1" noTextEdit="1"/>
          </p:cNvSpPr>
          <p:nvPr>
            <p:ph type="sldImg"/>
          </p:nvPr>
        </p:nvSpPr>
        <p:spPr>
          <a:xfrm>
            <a:off x="1144588" y="685800"/>
            <a:ext cx="4572000" cy="3429000"/>
          </a:xfrm>
          <a:solidFill>
            <a:srgbClr val="FFFFFF"/>
          </a:solidFill>
          <a:ln/>
        </p:spPr>
      </p:sp>
      <p:sp>
        <p:nvSpPr>
          <p:cNvPr id="29700" name="Rectangle 3"/>
          <p:cNvSpPr>
            <a:spLocks noChangeArrowheads="1"/>
          </p:cNvSpPr>
          <p:nvPr>
            <p:ph type="body" idx="1"/>
          </p:nvPr>
        </p:nvSpPr>
        <p:spPr>
          <a:solidFill>
            <a:srgbClr val="FFFFFF"/>
          </a:solidFill>
          <a:ln>
            <a:solidFill>
              <a:srgbClr val="000000"/>
            </a:solidFill>
          </a:ln>
        </p:spPr>
        <p:txBody>
          <a:bodyPr lIns="91068" tIns="45534" rIns="91068" bIns="45534"/>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CF5A4D6-23B1-490D-9B68-DC93F0CC2AED}" type="slidenum">
              <a:rPr lang="en-US" sz="1200" smtClean="0"/>
              <a:pPr eaLnBrk="1" hangingPunct="1"/>
              <a:t>11</a:t>
            </a:fld>
            <a:endParaRPr lang="en-US" sz="1200" smtClean="0"/>
          </a:p>
        </p:txBody>
      </p:sp>
      <p:sp>
        <p:nvSpPr>
          <p:cNvPr id="31747" name="Rectangle 2"/>
          <p:cNvSpPr>
            <a:spLocks noChangeArrowheads="1" noTextEdit="1"/>
          </p:cNvSpPr>
          <p:nvPr>
            <p:ph type="sldImg"/>
          </p:nvPr>
        </p:nvSpPr>
        <p:spPr>
          <a:xfrm>
            <a:off x="1150938" y="690563"/>
            <a:ext cx="4557712" cy="3417887"/>
          </a:xfrm>
          <a:solidFill>
            <a:srgbClr val="FFFFFF"/>
          </a:solidFill>
          <a:ln/>
        </p:spPr>
      </p:sp>
      <p:sp>
        <p:nvSpPr>
          <p:cNvPr id="31748" name="Rectangle 3"/>
          <p:cNvSpPr>
            <a:spLocks noChangeArrowheads="1"/>
          </p:cNvSpPr>
          <p:nvPr>
            <p:ph type="body" idx="1"/>
          </p:nvPr>
        </p:nvSpPr>
        <p:spPr>
          <a:xfrm>
            <a:off x="914400" y="4341813"/>
            <a:ext cx="5029200" cy="4116387"/>
          </a:xfrm>
          <a:solidFill>
            <a:srgbClr val="FFFFFF"/>
          </a:solidFill>
          <a:ln>
            <a:solidFill>
              <a:srgbClr val="000000"/>
            </a:solidFill>
          </a:ln>
        </p:spPr>
        <p:txBody>
          <a:bodyPr lIns="89758" tIns="44879" rIns="89758" bIns="44879"/>
          <a:lstStyle/>
          <a:p>
            <a:pPr eaLnBrk="1" hangingPunct="1"/>
            <a:r>
              <a:rPr lang="en-US" smtClean="0"/>
              <a:t>No additional notes.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15F631F-2ADB-40AC-8F28-4E889A7BECE3}" type="slidenum">
              <a:rPr lang="en-US" sz="1200" smtClean="0"/>
              <a:pPr eaLnBrk="1" hangingPunct="1"/>
              <a:t>12</a:t>
            </a:fld>
            <a:endParaRPr lang="en-US" sz="1200" smtClean="0"/>
          </a:p>
        </p:txBody>
      </p:sp>
      <p:sp>
        <p:nvSpPr>
          <p:cNvPr id="34819" name="Rectangle 2"/>
          <p:cNvSpPr>
            <a:spLocks noChangeArrowheads="1" noTextEdit="1"/>
          </p:cNvSpPr>
          <p:nvPr>
            <p:ph type="sldImg"/>
          </p:nvPr>
        </p:nvSpPr>
        <p:spPr>
          <a:xfrm>
            <a:off x="1144588" y="685800"/>
            <a:ext cx="4572000" cy="3429000"/>
          </a:xfrm>
          <a:solidFill>
            <a:srgbClr val="FFFFFF"/>
          </a:solidFill>
          <a:ln/>
        </p:spPr>
      </p:sp>
      <p:sp>
        <p:nvSpPr>
          <p:cNvPr id="34820" name="Rectangle 3"/>
          <p:cNvSpPr>
            <a:spLocks noChangeArrowheads="1"/>
          </p:cNvSpPr>
          <p:nvPr>
            <p:ph type="body" idx="1"/>
          </p:nvPr>
        </p:nvSpPr>
        <p:spPr>
          <a:solidFill>
            <a:srgbClr val="FFFFFF"/>
          </a:solidFill>
          <a:ln>
            <a:solidFill>
              <a:srgbClr val="000000"/>
            </a:solidFill>
          </a:ln>
        </p:spPr>
        <p:txBody>
          <a:bodyPr lIns="91068" tIns="45534" rIns="91068" bIns="45534"/>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600">
              <a:defRPr sz="2400" b="1">
                <a:solidFill>
                  <a:schemeClr val="tx1"/>
                </a:solidFill>
                <a:latin typeface="Times New Roman" pitchFamily="18" charset="0"/>
              </a:defRPr>
            </a:lvl1pPr>
            <a:lvl2pPr marL="729280" indent="-280492" defTabSz="911600">
              <a:defRPr sz="2400" b="1">
                <a:solidFill>
                  <a:schemeClr val="tx1"/>
                </a:solidFill>
                <a:latin typeface="Times New Roman" pitchFamily="18" charset="0"/>
              </a:defRPr>
            </a:lvl2pPr>
            <a:lvl3pPr marL="1121969" indent="-224394" defTabSz="911600">
              <a:defRPr sz="2400" b="1">
                <a:solidFill>
                  <a:schemeClr val="tx1"/>
                </a:solidFill>
                <a:latin typeface="Times New Roman" pitchFamily="18" charset="0"/>
              </a:defRPr>
            </a:lvl3pPr>
            <a:lvl4pPr marL="1570756" indent="-224394" defTabSz="911600">
              <a:defRPr sz="2400" b="1">
                <a:solidFill>
                  <a:schemeClr val="tx1"/>
                </a:solidFill>
                <a:latin typeface="Times New Roman" pitchFamily="18" charset="0"/>
              </a:defRPr>
            </a:lvl4pPr>
            <a:lvl5pPr marL="2019544" indent="-224394" defTabSz="911600">
              <a:defRPr sz="2400" b="1">
                <a:solidFill>
                  <a:schemeClr val="tx1"/>
                </a:solidFill>
                <a:latin typeface="Times New Roman" pitchFamily="18" charset="0"/>
              </a:defRPr>
            </a:lvl5pPr>
            <a:lvl6pPr marL="2468331" indent="-224394" algn="ctr" defTabSz="911600" eaLnBrk="0" fontAlgn="base" hangingPunct="0">
              <a:spcBef>
                <a:spcPct val="0"/>
              </a:spcBef>
              <a:spcAft>
                <a:spcPct val="0"/>
              </a:spcAft>
              <a:defRPr sz="2400" b="1">
                <a:solidFill>
                  <a:schemeClr val="tx1"/>
                </a:solidFill>
                <a:latin typeface="Times New Roman" pitchFamily="18" charset="0"/>
              </a:defRPr>
            </a:lvl6pPr>
            <a:lvl7pPr marL="2917119" indent="-224394" algn="ctr" defTabSz="911600" eaLnBrk="0" fontAlgn="base" hangingPunct="0">
              <a:spcBef>
                <a:spcPct val="0"/>
              </a:spcBef>
              <a:spcAft>
                <a:spcPct val="0"/>
              </a:spcAft>
              <a:defRPr sz="2400" b="1">
                <a:solidFill>
                  <a:schemeClr val="tx1"/>
                </a:solidFill>
                <a:latin typeface="Times New Roman" pitchFamily="18" charset="0"/>
              </a:defRPr>
            </a:lvl7pPr>
            <a:lvl8pPr marL="3365906" indent="-224394" algn="ctr" defTabSz="911600" eaLnBrk="0" fontAlgn="base" hangingPunct="0">
              <a:spcBef>
                <a:spcPct val="0"/>
              </a:spcBef>
              <a:spcAft>
                <a:spcPct val="0"/>
              </a:spcAft>
              <a:defRPr sz="2400" b="1">
                <a:solidFill>
                  <a:schemeClr val="tx1"/>
                </a:solidFill>
                <a:latin typeface="Times New Roman" pitchFamily="18" charset="0"/>
              </a:defRPr>
            </a:lvl8pPr>
            <a:lvl9pPr marL="3814694" indent="-224394" algn="ctr" defTabSz="911600" eaLnBrk="0" fontAlgn="base" hangingPunct="0">
              <a:spcBef>
                <a:spcPct val="0"/>
              </a:spcBef>
              <a:spcAft>
                <a:spcPct val="0"/>
              </a:spcAft>
              <a:defRPr sz="2400" b="1">
                <a:solidFill>
                  <a:schemeClr val="tx1"/>
                </a:solidFill>
                <a:latin typeface="Times New Roman" pitchFamily="18" charset="0"/>
              </a:defRPr>
            </a:lvl9pPr>
          </a:lstStyle>
          <a:p>
            <a:r>
              <a:rPr lang="en-US" sz="1000" b="0"/>
              <a:t>Chapter 3 – Information Systems Development</a:t>
            </a:r>
            <a:endParaRPr lang="en-US" sz="3100" b="0">
              <a:latin typeface="Arial" charset="0"/>
            </a:endParaRPr>
          </a:p>
        </p:txBody>
      </p:sp>
      <p:sp>
        <p:nvSpPr>
          <p:cNvPr id="40963"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600">
              <a:defRPr sz="2400" b="1">
                <a:solidFill>
                  <a:schemeClr val="tx1"/>
                </a:solidFill>
                <a:latin typeface="Times New Roman" pitchFamily="18" charset="0"/>
              </a:defRPr>
            </a:lvl1pPr>
            <a:lvl2pPr marL="729280" indent="-280492" defTabSz="911600">
              <a:defRPr sz="2400" b="1">
                <a:solidFill>
                  <a:schemeClr val="tx1"/>
                </a:solidFill>
                <a:latin typeface="Times New Roman" pitchFamily="18" charset="0"/>
              </a:defRPr>
            </a:lvl2pPr>
            <a:lvl3pPr marL="1121969" indent="-224394" defTabSz="911600">
              <a:defRPr sz="2400" b="1">
                <a:solidFill>
                  <a:schemeClr val="tx1"/>
                </a:solidFill>
                <a:latin typeface="Times New Roman" pitchFamily="18" charset="0"/>
              </a:defRPr>
            </a:lvl3pPr>
            <a:lvl4pPr marL="1570756" indent="-224394" defTabSz="911600">
              <a:defRPr sz="2400" b="1">
                <a:solidFill>
                  <a:schemeClr val="tx1"/>
                </a:solidFill>
                <a:latin typeface="Times New Roman" pitchFamily="18" charset="0"/>
              </a:defRPr>
            </a:lvl4pPr>
            <a:lvl5pPr marL="2019544" indent="-224394" defTabSz="911600">
              <a:defRPr sz="2400" b="1">
                <a:solidFill>
                  <a:schemeClr val="tx1"/>
                </a:solidFill>
                <a:latin typeface="Times New Roman" pitchFamily="18" charset="0"/>
              </a:defRPr>
            </a:lvl5pPr>
            <a:lvl6pPr marL="2468331" indent="-224394" algn="ctr" defTabSz="911600" eaLnBrk="0" fontAlgn="base" hangingPunct="0">
              <a:spcBef>
                <a:spcPct val="0"/>
              </a:spcBef>
              <a:spcAft>
                <a:spcPct val="0"/>
              </a:spcAft>
              <a:defRPr sz="2400" b="1">
                <a:solidFill>
                  <a:schemeClr val="tx1"/>
                </a:solidFill>
                <a:latin typeface="Times New Roman" pitchFamily="18" charset="0"/>
              </a:defRPr>
            </a:lvl6pPr>
            <a:lvl7pPr marL="2917119" indent="-224394" algn="ctr" defTabSz="911600" eaLnBrk="0" fontAlgn="base" hangingPunct="0">
              <a:spcBef>
                <a:spcPct val="0"/>
              </a:spcBef>
              <a:spcAft>
                <a:spcPct val="0"/>
              </a:spcAft>
              <a:defRPr sz="2400" b="1">
                <a:solidFill>
                  <a:schemeClr val="tx1"/>
                </a:solidFill>
                <a:latin typeface="Times New Roman" pitchFamily="18" charset="0"/>
              </a:defRPr>
            </a:lvl7pPr>
            <a:lvl8pPr marL="3365906" indent="-224394" algn="ctr" defTabSz="911600" eaLnBrk="0" fontAlgn="base" hangingPunct="0">
              <a:spcBef>
                <a:spcPct val="0"/>
              </a:spcBef>
              <a:spcAft>
                <a:spcPct val="0"/>
              </a:spcAft>
              <a:defRPr sz="2400" b="1">
                <a:solidFill>
                  <a:schemeClr val="tx1"/>
                </a:solidFill>
                <a:latin typeface="Times New Roman" pitchFamily="18" charset="0"/>
              </a:defRPr>
            </a:lvl8pPr>
            <a:lvl9pPr marL="3814694" indent="-224394" algn="ctr" defTabSz="911600" eaLnBrk="0" fontAlgn="base" hangingPunct="0">
              <a:spcBef>
                <a:spcPct val="0"/>
              </a:spcBef>
              <a:spcAft>
                <a:spcPct val="0"/>
              </a:spcAft>
              <a:defRPr sz="2400" b="1">
                <a:solidFill>
                  <a:schemeClr val="tx1"/>
                </a:solidFill>
                <a:latin typeface="Times New Roman" pitchFamily="18" charset="0"/>
              </a:defRPr>
            </a:lvl9pPr>
          </a:lstStyle>
          <a:p>
            <a:fld id="{C7AC4A62-EE42-4B94-9D78-B3562D782C0D}" type="slidenum">
              <a:rPr lang="en-US" sz="1000"/>
              <a:pPr/>
              <a:t>14</a:t>
            </a:fld>
            <a:endParaRPr lang="en-US" sz="1000"/>
          </a:p>
        </p:txBody>
      </p:sp>
      <p:sp>
        <p:nvSpPr>
          <p:cNvPr id="40964" name="Rectangle 2"/>
          <p:cNvSpPr>
            <a:spLocks noChangeArrowheads="1" noTextEdit="1"/>
          </p:cNvSpPr>
          <p:nvPr>
            <p:ph type="sldImg"/>
          </p:nvPr>
        </p:nvSpPr>
        <p:spPr>
          <a:xfrm>
            <a:off x="1150938" y="690563"/>
            <a:ext cx="4556125" cy="3417887"/>
          </a:xfrm>
          <a:solidFill>
            <a:srgbClr val="FFFFFF"/>
          </a:solidFill>
          <a:ln/>
        </p:spPr>
      </p:sp>
      <p:sp>
        <p:nvSpPr>
          <p:cNvPr id="40965" name="Rectangle 3"/>
          <p:cNvSpPr>
            <a:spLocks noChangeArrowheads="1"/>
          </p:cNvSpPr>
          <p:nvPr>
            <p:ph type="body" idx="1"/>
          </p:nvPr>
        </p:nvSpPr>
        <p:spPr>
          <a:solidFill>
            <a:srgbClr val="FFFFFF"/>
          </a:solidFill>
          <a:ln>
            <a:solidFill>
              <a:srgbClr val="000000"/>
            </a:solidFill>
          </a:ln>
        </p:spPr>
        <p:txBody>
          <a:bodyPr/>
          <a:lstStyle/>
          <a:p>
            <a:r>
              <a:rPr lang="en-US" b="1" smtClean="0"/>
              <a:t>Conversion Notes</a:t>
            </a:r>
            <a:endParaRPr lang="en-US" smtClean="0"/>
          </a:p>
          <a:p>
            <a:pPr lvl="1"/>
            <a:r>
              <a:rPr lang="en-US" smtClean="0"/>
              <a:t>CMM was not covered in our competition at the time we wrote this material. We feel that it is very important.  CMM is the information technology response to the total quality management initiative.  CMM breathed new life into the importance of a system development process.  The term “process” in CMM is equivalent to the term “methodology” as popularized in systems analysis and design methods.</a:t>
            </a:r>
          </a:p>
          <a:p>
            <a:r>
              <a:rPr lang="en-US" b="1" smtClean="0"/>
              <a:t>Teaching Notes</a:t>
            </a:r>
            <a:endParaRPr lang="en-US" smtClean="0"/>
          </a:p>
          <a:p>
            <a:pPr lvl="1"/>
            <a:r>
              <a:rPr lang="en-US" smtClean="0"/>
              <a:t>Recognize that each level is a prerequisite for the next level.</a:t>
            </a:r>
          </a:p>
          <a:p>
            <a:pPr lvl="1"/>
            <a:r>
              <a:rPr lang="en-US" smtClean="0"/>
              <a:t>Most organizations pursuing the CMM are targeting Level 3, that is, consistently using a standardized process or methodology to develop all systems.</a:t>
            </a:r>
          </a:p>
          <a:p>
            <a:pPr lvl="1"/>
            <a:r>
              <a:rPr lang="en-US" smtClean="0"/>
              <a:t>CMM Level 2 deals with project management. CMM Level 3 deals with what has come to be known as process management.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5C0B43-9730-4CA5-8B6E-2AACB6A2A5D8}"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109286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C0B43-9730-4CA5-8B6E-2AACB6A2A5D8}"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246756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C0B43-9730-4CA5-8B6E-2AACB6A2A5D8}"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346705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C0B43-9730-4CA5-8B6E-2AACB6A2A5D8}"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228903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C0B43-9730-4CA5-8B6E-2AACB6A2A5D8}"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396389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5C0B43-9730-4CA5-8B6E-2AACB6A2A5D8}"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119849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5C0B43-9730-4CA5-8B6E-2AACB6A2A5D8}" type="datetimeFigureOut">
              <a:rPr lang="en-US" smtClean="0"/>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23222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5C0B43-9730-4CA5-8B6E-2AACB6A2A5D8}" type="datetimeFigureOut">
              <a:rPr lang="en-US" smtClean="0"/>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286935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C0B43-9730-4CA5-8B6E-2AACB6A2A5D8}" type="datetimeFigureOut">
              <a:rPr lang="en-US" smtClean="0"/>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3369520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C0B43-9730-4CA5-8B6E-2AACB6A2A5D8}"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1569717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C0B43-9730-4CA5-8B6E-2AACB6A2A5D8}"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E3EFE-F29D-4867-9DBF-48C4FA0B8A5E}" type="slidenum">
              <a:rPr lang="en-US" smtClean="0"/>
              <a:t>‹#›</a:t>
            </a:fld>
            <a:endParaRPr lang="en-US"/>
          </a:p>
        </p:txBody>
      </p:sp>
    </p:spTree>
    <p:extLst>
      <p:ext uri="{BB962C8B-B14F-4D97-AF65-F5344CB8AC3E}">
        <p14:creationId xmlns:p14="http://schemas.microsoft.com/office/powerpoint/2010/main" val="3607398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C0B43-9730-4CA5-8B6E-2AACB6A2A5D8}" type="datetimeFigureOut">
              <a:rPr lang="en-US" smtClean="0"/>
              <a:t>5/8/2013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E3EFE-F29D-4867-9DBF-48C4FA0B8A5E}" type="slidenum">
              <a:rPr lang="en-US" smtClean="0"/>
              <a:t>‹#›</a:t>
            </a:fld>
            <a:endParaRPr lang="en-US"/>
          </a:p>
        </p:txBody>
      </p:sp>
    </p:spTree>
    <p:extLst>
      <p:ext uri="{BB962C8B-B14F-4D97-AF65-F5344CB8AC3E}">
        <p14:creationId xmlns:p14="http://schemas.microsoft.com/office/powerpoint/2010/main" val="1026536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ei.cmu.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System Analysis and Design</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CSUB</a:t>
            </a:r>
          </a:p>
          <a:p>
            <a:r>
              <a:rPr lang="en-US" dirty="0" smtClean="0">
                <a:solidFill>
                  <a:schemeClr val="tx1"/>
                </a:solidFill>
              </a:rPr>
              <a:t>Yong Choi</a:t>
            </a:r>
            <a:endParaRPr lang="en-US" dirty="0">
              <a:solidFill>
                <a:schemeClr val="tx1"/>
              </a:solidFill>
            </a:endParaRPr>
          </a:p>
        </p:txBody>
      </p:sp>
    </p:spTree>
    <p:extLst>
      <p:ext uri="{BB962C8B-B14F-4D97-AF65-F5344CB8AC3E}">
        <p14:creationId xmlns:p14="http://schemas.microsoft.com/office/powerpoint/2010/main" val="3662400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2EB9249-DB96-4E83-85E7-E3CF6FAECA13}" type="slidenum">
              <a:rPr lang="en-US"/>
              <a:pPr>
                <a:defRPr/>
              </a:pPr>
              <a:t>10</a:t>
            </a:fld>
            <a:endParaRPr lang="en-US"/>
          </a:p>
        </p:txBody>
      </p:sp>
      <p:sp>
        <p:nvSpPr>
          <p:cNvPr id="12291" name="Rectangle 2"/>
          <p:cNvSpPr>
            <a:spLocks noGrp="1" noChangeArrowheads="1"/>
          </p:cNvSpPr>
          <p:nvPr>
            <p:ph type="title"/>
          </p:nvPr>
        </p:nvSpPr>
        <p:spPr>
          <a:xfrm>
            <a:off x="685800" y="457200"/>
            <a:ext cx="8229600" cy="762000"/>
          </a:xfrm>
        </p:spPr>
        <p:txBody>
          <a:bodyPr>
            <a:normAutofit/>
          </a:bodyPr>
          <a:lstStyle/>
          <a:p>
            <a:pPr eaLnBrk="1" hangingPunct="1"/>
            <a:r>
              <a:rPr lang="en-US" sz="3600" dirty="0" smtClean="0"/>
              <a:t>The Process of Requirements Discovery</a:t>
            </a:r>
          </a:p>
        </p:txBody>
      </p:sp>
      <p:sp>
        <p:nvSpPr>
          <p:cNvPr id="12292" name="Rectangle 3"/>
          <p:cNvSpPr>
            <a:spLocks noGrp="1" noChangeArrowheads="1"/>
          </p:cNvSpPr>
          <p:nvPr>
            <p:ph type="body" idx="1"/>
          </p:nvPr>
        </p:nvSpPr>
        <p:spPr>
          <a:xfrm>
            <a:off x="914400" y="1600200"/>
            <a:ext cx="8001000" cy="3276600"/>
          </a:xfrm>
        </p:spPr>
        <p:txBody>
          <a:bodyPr/>
          <a:lstStyle/>
          <a:p>
            <a:pPr eaLnBrk="1" hangingPunct="1"/>
            <a:r>
              <a:rPr lang="en-US" sz="3200" dirty="0" smtClean="0"/>
              <a:t>Problem discovery and analysis </a:t>
            </a:r>
          </a:p>
          <a:p>
            <a:pPr eaLnBrk="1" hangingPunct="1"/>
            <a:r>
              <a:rPr lang="en-US" sz="3200" dirty="0" smtClean="0"/>
              <a:t>Requirements discovery </a:t>
            </a:r>
          </a:p>
          <a:p>
            <a:pPr eaLnBrk="1" hangingPunct="1"/>
            <a:r>
              <a:rPr lang="en-US" sz="3200" dirty="0" smtClean="0"/>
              <a:t>Documenting and analyzing requirements </a:t>
            </a:r>
          </a:p>
          <a:p>
            <a:pPr eaLnBrk="1" hangingPunct="1"/>
            <a:r>
              <a:rPr lang="en-US" sz="3200" dirty="0" smtClean="0"/>
              <a:t>Requirements management to handle changes</a:t>
            </a:r>
          </a:p>
        </p:txBody>
      </p:sp>
    </p:spTree>
    <p:extLst>
      <p:ext uri="{BB962C8B-B14F-4D97-AF65-F5344CB8AC3E}">
        <p14:creationId xmlns:p14="http://schemas.microsoft.com/office/powerpoint/2010/main" val="22435982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E62FF3D-F6A3-429B-AD00-38D70A83FA7E}" type="slidenum">
              <a:rPr lang="en-US"/>
              <a:pPr>
                <a:defRPr/>
              </a:pPr>
              <a:t>11</a:t>
            </a:fld>
            <a:endParaRPr lang="en-US"/>
          </a:p>
        </p:txBody>
      </p:sp>
      <p:sp>
        <p:nvSpPr>
          <p:cNvPr id="15363" name="Rectangle 2"/>
          <p:cNvSpPr>
            <a:spLocks noGrp="1" noChangeArrowheads="1"/>
          </p:cNvSpPr>
          <p:nvPr>
            <p:ph type="title"/>
          </p:nvPr>
        </p:nvSpPr>
        <p:spPr>
          <a:xfrm>
            <a:off x="838200" y="457200"/>
            <a:ext cx="6248400" cy="762000"/>
          </a:xfrm>
        </p:spPr>
        <p:txBody>
          <a:bodyPr>
            <a:normAutofit/>
          </a:bodyPr>
          <a:lstStyle/>
          <a:p>
            <a:pPr eaLnBrk="1" hangingPunct="1"/>
            <a:r>
              <a:rPr lang="en-US" dirty="0" smtClean="0"/>
              <a:t>Analyzing Requirements</a:t>
            </a:r>
          </a:p>
        </p:txBody>
      </p:sp>
      <p:sp>
        <p:nvSpPr>
          <p:cNvPr id="15364" name="Rectangle 3"/>
          <p:cNvSpPr>
            <a:spLocks noGrp="1" noChangeArrowheads="1"/>
          </p:cNvSpPr>
          <p:nvPr>
            <p:ph type="body" idx="1"/>
          </p:nvPr>
        </p:nvSpPr>
        <p:spPr>
          <a:xfrm>
            <a:off x="1066800" y="1524000"/>
            <a:ext cx="7620000" cy="4495800"/>
          </a:xfrm>
        </p:spPr>
        <p:txBody>
          <a:bodyPr>
            <a:normAutofit fontScale="92500" lnSpcReduction="10000"/>
          </a:bodyPr>
          <a:lstStyle/>
          <a:p>
            <a:pPr eaLnBrk="1" hangingPunct="1"/>
            <a:r>
              <a:rPr lang="en-US" smtClean="0"/>
              <a:t>Analyzing requirements to resolve problems of:</a:t>
            </a:r>
          </a:p>
          <a:p>
            <a:pPr lvl="1" eaLnBrk="1" hangingPunct="1"/>
            <a:r>
              <a:rPr lang="en-US" smtClean="0"/>
              <a:t>Missing requirements</a:t>
            </a:r>
          </a:p>
          <a:p>
            <a:pPr lvl="1" eaLnBrk="1" hangingPunct="1"/>
            <a:r>
              <a:rPr lang="en-US" smtClean="0"/>
              <a:t>Conflicting requirements</a:t>
            </a:r>
          </a:p>
          <a:p>
            <a:pPr lvl="1" eaLnBrk="1" hangingPunct="1"/>
            <a:r>
              <a:rPr lang="en-US" smtClean="0"/>
              <a:t>Infeasible requirements</a:t>
            </a:r>
          </a:p>
          <a:p>
            <a:pPr lvl="1" eaLnBrk="1" hangingPunct="1"/>
            <a:r>
              <a:rPr lang="en-US" smtClean="0"/>
              <a:t>Overlapping requirements</a:t>
            </a:r>
          </a:p>
          <a:p>
            <a:pPr lvl="1" eaLnBrk="1" hangingPunct="1"/>
            <a:r>
              <a:rPr lang="en-US" smtClean="0"/>
              <a:t>Ambiguous requirements</a:t>
            </a:r>
          </a:p>
          <a:p>
            <a:pPr eaLnBrk="1" hangingPunct="1"/>
            <a:r>
              <a:rPr lang="en-US" smtClean="0"/>
              <a:t>Formalizing requirements</a:t>
            </a:r>
          </a:p>
          <a:p>
            <a:pPr lvl="1" eaLnBrk="1" hangingPunct="1"/>
            <a:r>
              <a:rPr lang="en-US" smtClean="0"/>
              <a:t>Requirements definition document</a:t>
            </a:r>
          </a:p>
          <a:p>
            <a:pPr lvl="1" eaLnBrk="1" hangingPunct="1"/>
            <a:r>
              <a:rPr lang="en-US" smtClean="0"/>
              <a:t>Communicated to stakeholders or steering body</a:t>
            </a:r>
          </a:p>
        </p:txBody>
      </p:sp>
    </p:spTree>
    <p:extLst>
      <p:ext uri="{BB962C8B-B14F-4D97-AF65-F5344CB8AC3E}">
        <p14:creationId xmlns:p14="http://schemas.microsoft.com/office/powerpoint/2010/main" val="41177146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65C8D63A-650F-47F3-B592-6785ED47A0E3}" type="slidenum">
              <a:rPr lang="en-US"/>
              <a:pPr>
                <a:defRPr/>
              </a:pPr>
              <a:t>12</a:t>
            </a:fld>
            <a:endParaRPr lang="en-US"/>
          </a:p>
        </p:txBody>
      </p:sp>
      <p:sp>
        <p:nvSpPr>
          <p:cNvPr id="18435" name="Rectangle 2"/>
          <p:cNvSpPr>
            <a:spLocks noGrp="1" noChangeArrowheads="1"/>
          </p:cNvSpPr>
          <p:nvPr>
            <p:ph type="title"/>
          </p:nvPr>
        </p:nvSpPr>
        <p:spPr/>
        <p:txBody>
          <a:bodyPr/>
          <a:lstStyle/>
          <a:p>
            <a:pPr eaLnBrk="1" hangingPunct="1"/>
            <a:r>
              <a:rPr lang="en-US" dirty="0" smtClean="0"/>
              <a:t>Fact-Finding Technique</a:t>
            </a:r>
          </a:p>
        </p:txBody>
      </p:sp>
      <p:sp>
        <p:nvSpPr>
          <p:cNvPr id="18436" name="Rectangle 3"/>
          <p:cNvSpPr>
            <a:spLocks noGrp="1" noChangeArrowheads="1"/>
          </p:cNvSpPr>
          <p:nvPr>
            <p:ph type="body" idx="1"/>
          </p:nvPr>
        </p:nvSpPr>
        <p:spPr/>
        <p:txBody>
          <a:bodyPr>
            <a:normAutofit fontScale="92500" lnSpcReduction="20000"/>
          </a:bodyPr>
          <a:lstStyle/>
          <a:p>
            <a:pPr marL="533400" indent="-533400" eaLnBrk="1" hangingPunct="1">
              <a:buFont typeface="Wingdings" pitchFamily="2" charset="2"/>
              <a:buNone/>
            </a:pPr>
            <a:r>
              <a:rPr lang="en-US" sz="2400" smtClean="0"/>
              <a:t>** ..is used for across the entire development cycle, but extremely critical in the requirements analysis phase..**</a:t>
            </a:r>
          </a:p>
          <a:p>
            <a:pPr marL="533400" indent="-533400" eaLnBrk="1" hangingPunct="1"/>
            <a:r>
              <a:rPr lang="en-US" smtClean="0"/>
              <a:t>Seven common techniques</a:t>
            </a:r>
          </a:p>
          <a:p>
            <a:pPr marL="914400" lvl="1" indent="-457200" eaLnBrk="1" hangingPunct="1">
              <a:buFont typeface="Wingdings" pitchFamily="2" charset="2"/>
              <a:buAutoNum type="arabicPeriod"/>
            </a:pPr>
            <a:r>
              <a:rPr lang="en-US" smtClean="0"/>
              <a:t>Sampling of existing documentation, forms, and databases. </a:t>
            </a:r>
          </a:p>
          <a:p>
            <a:pPr marL="914400" lvl="1" indent="-457200" eaLnBrk="1" hangingPunct="1">
              <a:buFont typeface="Wingdings" pitchFamily="2" charset="2"/>
              <a:buAutoNum type="arabicPeriod"/>
            </a:pPr>
            <a:r>
              <a:rPr lang="en-US" smtClean="0"/>
              <a:t>Research and site visits. </a:t>
            </a:r>
          </a:p>
          <a:p>
            <a:pPr marL="914400" lvl="1" indent="-457200" eaLnBrk="1" hangingPunct="1">
              <a:buFont typeface="Wingdings" pitchFamily="2" charset="2"/>
              <a:buAutoNum type="arabicPeriod"/>
            </a:pPr>
            <a:r>
              <a:rPr lang="en-US" smtClean="0"/>
              <a:t>Observation of the work environment. </a:t>
            </a:r>
          </a:p>
          <a:p>
            <a:pPr marL="914400" lvl="1" indent="-457200" eaLnBrk="1" hangingPunct="1">
              <a:buFont typeface="Wingdings" pitchFamily="2" charset="2"/>
              <a:buAutoNum type="arabicPeriod"/>
            </a:pPr>
            <a:r>
              <a:rPr lang="en-US" smtClean="0"/>
              <a:t>Questionnaires. </a:t>
            </a:r>
          </a:p>
          <a:p>
            <a:pPr marL="914400" lvl="1" indent="-457200" eaLnBrk="1" hangingPunct="1">
              <a:buFont typeface="Wingdings" pitchFamily="2" charset="2"/>
              <a:buAutoNum type="arabicPeriod"/>
            </a:pPr>
            <a:r>
              <a:rPr lang="en-US" smtClean="0"/>
              <a:t>Interviews. </a:t>
            </a:r>
          </a:p>
          <a:p>
            <a:pPr marL="914400" lvl="1" indent="-457200" eaLnBrk="1" hangingPunct="1">
              <a:buFont typeface="Wingdings" pitchFamily="2" charset="2"/>
              <a:buAutoNum type="arabicPeriod"/>
            </a:pPr>
            <a:r>
              <a:rPr lang="en-US" smtClean="0"/>
              <a:t>Prototyping. </a:t>
            </a:r>
          </a:p>
          <a:p>
            <a:pPr marL="914400" lvl="1" indent="-457200" eaLnBrk="1" hangingPunct="1">
              <a:buFont typeface="Wingdings" pitchFamily="2" charset="2"/>
              <a:buAutoNum type="arabicPeriod"/>
            </a:pPr>
            <a:r>
              <a:rPr lang="en-US" smtClean="0"/>
              <a:t>Joint requirements planning (JRP). </a:t>
            </a:r>
          </a:p>
        </p:txBody>
      </p:sp>
    </p:spTree>
    <p:extLst>
      <p:ext uri="{BB962C8B-B14F-4D97-AF65-F5344CB8AC3E}">
        <p14:creationId xmlns:p14="http://schemas.microsoft.com/office/powerpoint/2010/main" val="10367302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System Development </a:t>
            </a:r>
            <a:r>
              <a:rPr lang="en-US" altLang="ko-KR" smtClean="0">
                <a:ea typeface="Gulim" pitchFamily="34" charset="-127"/>
              </a:rPr>
              <a:t>Process</a:t>
            </a:r>
            <a:endParaRPr lang="en-US" smtClean="0"/>
          </a:p>
        </p:txBody>
      </p:sp>
      <p:sp>
        <p:nvSpPr>
          <p:cNvPr id="5123" name="Rectangle 3"/>
          <p:cNvSpPr>
            <a:spLocks noGrp="1" noChangeArrowheads="1"/>
          </p:cNvSpPr>
          <p:nvPr>
            <p:ph type="body" idx="1"/>
          </p:nvPr>
        </p:nvSpPr>
        <p:spPr/>
        <p:txBody>
          <a:bodyPr/>
          <a:lstStyle/>
          <a:p>
            <a:pPr marL="533400" indent="-533400">
              <a:lnSpc>
                <a:spcPct val="90000"/>
              </a:lnSpc>
              <a:buFontTx/>
              <a:buNone/>
            </a:pPr>
            <a:r>
              <a:rPr lang="en-US" sz="2400" b="1" dirty="0" smtClean="0">
                <a:latin typeface="Arial" charset="0"/>
              </a:rPr>
              <a:t>Systems development process</a:t>
            </a:r>
            <a:r>
              <a:rPr lang="en-US" altLang="ko-KR" sz="2400" dirty="0" smtClean="0">
                <a:latin typeface="Arial" charset="0"/>
                <a:ea typeface="Gulim" pitchFamily="34" charset="-127"/>
              </a:rPr>
              <a:t>:</a:t>
            </a:r>
          </a:p>
          <a:p>
            <a:pPr marL="533400" indent="-533400">
              <a:lnSpc>
                <a:spcPct val="90000"/>
              </a:lnSpc>
            </a:pPr>
            <a:r>
              <a:rPr lang="en-US" sz="2000" dirty="0" smtClean="0">
                <a:latin typeface="Arial" charset="0"/>
              </a:rPr>
              <a:t>a set of activities, methods, best practices, deliverables, and automated tools that stakeholders use to develop and continuously improve information systems and software .</a:t>
            </a:r>
          </a:p>
          <a:p>
            <a:pPr marL="533400" indent="-533400">
              <a:lnSpc>
                <a:spcPct val="90000"/>
              </a:lnSpc>
              <a:buFontTx/>
              <a:buNone/>
            </a:pPr>
            <a:endParaRPr lang="en-US" altLang="ko-KR" sz="2000" b="1" dirty="0" smtClean="0">
              <a:latin typeface="Arial" charset="0"/>
              <a:ea typeface="Gulim" pitchFamily="34" charset="-127"/>
            </a:endParaRPr>
          </a:p>
          <a:p>
            <a:pPr marL="533400" indent="-533400">
              <a:lnSpc>
                <a:spcPct val="90000"/>
              </a:lnSpc>
              <a:buFontTx/>
              <a:buNone/>
            </a:pPr>
            <a:r>
              <a:rPr lang="en-US" sz="2400" b="1" dirty="0" smtClean="0">
                <a:latin typeface="Arial" charset="0"/>
              </a:rPr>
              <a:t>Using a standardized </a:t>
            </a:r>
            <a:r>
              <a:rPr lang="en-US" sz="2400" b="1" dirty="0" smtClean="0">
                <a:latin typeface="Arial" charset="0"/>
              </a:rPr>
              <a:t>framework:</a:t>
            </a:r>
            <a:endParaRPr lang="en-US" sz="2400" b="1" dirty="0" smtClean="0">
              <a:latin typeface="Arial" charset="0"/>
            </a:endParaRPr>
          </a:p>
          <a:p>
            <a:pPr marL="914400" lvl="1" indent="-457200">
              <a:lnSpc>
                <a:spcPct val="90000"/>
              </a:lnSpc>
            </a:pPr>
            <a:r>
              <a:rPr lang="en-US" sz="2000" u="sng" dirty="0" smtClean="0"/>
              <a:t>Create efficiencies</a:t>
            </a:r>
            <a:r>
              <a:rPr lang="en-US" sz="2000" dirty="0" smtClean="0"/>
              <a:t> that allow management to shift resources between projects</a:t>
            </a:r>
          </a:p>
          <a:p>
            <a:pPr marL="914400" lvl="1" indent="-457200">
              <a:lnSpc>
                <a:spcPct val="90000"/>
              </a:lnSpc>
            </a:pPr>
            <a:r>
              <a:rPr lang="en-US" sz="2000" u="sng" dirty="0" smtClean="0"/>
              <a:t>Produces consistent documentation</a:t>
            </a:r>
            <a:r>
              <a:rPr lang="en-US" sz="2000" dirty="0" smtClean="0"/>
              <a:t> that reduces lifetime costs to maintain the systems</a:t>
            </a:r>
          </a:p>
          <a:p>
            <a:pPr marL="914400" lvl="1" indent="-457200">
              <a:lnSpc>
                <a:spcPct val="90000"/>
              </a:lnSpc>
            </a:pPr>
            <a:r>
              <a:rPr lang="en-US" sz="2000" u="sng" dirty="0" smtClean="0"/>
              <a:t>Promotes quality</a:t>
            </a:r>
            <a:r>
              <a:rPr lang="en-US" sz="2000" dirty="0" smtClean="0"/>
              <a:t>: </a:t>
            </a:r>
            <a:r>
              <a:rPr lang="en-US" altLang="ko-KR" sz="2000" dirty="0" smtClean="0">
                <a:ea typeface="Gulim" pitchFamily="34" charset="-127"/>
              </a:rPr>
              <a:t>All</a:t>
            </a:r>
            <a:r>
              <a:rPr lang="en-US" sz="2000" dirty="0" smtClean="0"/>
              <a:t> US Gov. systems development requires certain quality management requirements </a:t>
            </a:r>
            <a:r>
              <a:rPr lang="en-US" sz="2000" b="1" dirty="0" smtClean="0"/>
              <a:t>such as CMM model</a:t>
            </a:r>
            <a:r>
              <a:rPr lang="en-US" sz="2000" dirty="0" smtClean="0"/>
              <a:t>. </a:t>
            </a:r>
          </a:p>
        </p:txBody>
      </p:sp>
    </p:spTree>
    <p:extLst>
      <p:ext uri="{BB962C8B-B14F-4D97-AF65-F5344CB8AC3E}">
        <p14:creationId xmlns:p14="http://schemas.microsoft.com/office/powerpoint/2010/main" val="33647789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dirty="0" smtClean="0"/>
              <a:t>The </a:t>
            </a:r>
            <a:r>
              <a:rPr lang="en-US" dirty="0" smtClean="0"/>
              <a:t>Capability Maturity Model</a:t>
            </a:r>
            <a:endParaRPr lang="en-US" i="1" dirty="0" smtClean="0"/>
          </a:p>
        </p:txBody>
      </p:sp>
      <p:sp>
        <p:nvSpPr>
          <p:cNvPr id="6147" name="Rectangle 3"/>
          <p:cNvSpPr>
            <a:spLocks noGrp="1" noChangeArrowheads="1"/>
          </p:cNvSpPr>
          <p:nvPr>
            <p:ph type="body" idx="1"/>
          </p:nvPr>
        </p:nvSpPr>
        <p:spPr>
          <a:xfrm>
            <a:off x="457200" y="1379706"/>
            <a:ext cx="8364538" cy="4335294"/>
          </a:xfrm>
        </p:spPr>
        <p:txBody>
          <a:bodyPr/>
          <a:lstStyle/>
          <a:p>
            <a:pPr marL="0" indent="0">
              <a:buFontTx/>
              <a:buNone/>
            </a:pPr>
            <a:r>
              <a:rPr lang="en-US" sz="2400" b="1" dirty="0" smtClean="0">
                <a:latin typeface="Arial" charset="0"/>
              </a:rPr>
              <a:t>Capability Maturity Model</a:t>
            </a:r>
            <a:r>
              <a:rPr lang="en-US" sz="2400" dirty="0" smtClean="0">
                <a:latin typeface="Arial" charset="0"/>
              </a:rPr>
              <a:t> (CMM) – a standardized framework for assessing the maturity level of an organization’s information system development and management processes. </a:t>
            </a:r>
            <a:endParaRPr lang="en-US" sz="2400" dirty="0" smtClean="0">
              <a:solidFill>
                <a:schemeClr val="accent2"/>
              </a:solidFill>
              <a:latin typeface="Arial" charset="0"/>
            </a:endParaRPr>
          </a:p>
          <a:p>
            <a:pPr lvl="1"/>
            <a:r>
              <a:rPr lang="en-US" sz="2000" dirty="0" smtClean="0"/>
              <a:t>Highly recognized and famous model</a:t>
            </a:r>
          </a:p>
          <a:p>
            <a:pPr lvl="1"/>
            <a:r>
              <a:rPr lang="en-US" sz="2000" dirty="0" smtClean="0"/>
              <a:t>Developed by The Software Engineering Institute (</a:t>
            </a:r>
            <a:r>
              <a:rPr lang="en-US" sz="2000" dirty="0" smtClean="0">
                <a:hlinkClick r:id="rId3"/>
              </a:rPr>
              <a:t>SEI</a:t>
            </a:r>
            <a:r>
              <a:rPr lang="en-US" sz="2000" dirty="0" smtClean="0"/>
              <a:t>)</a:t>
            </a:r>
          </a:p>
          <a:p>
            <a:pPr lvl="1"/>
            <a:r>
              <a:rPr lang="en-US" sz="2000" dirty="0" smtClean="0"/>
              <a:t>Is being used to qualify IS developers for</a:t>
            </a:r>
            <a:r>
              <a:rPr lang="en-US" altLang="ko-KR" sz="2000" dirty="0" smtClean="0">
                <a:ea typeface="Gulim" pitchFamily="34" charset="-127"/>
              </a:rPr>
              <a:t> </a:t>
            </a:r>
            <a:r>
              <a:rPr lang="en-US" sz="2000" dirty="0" smtClean="0"/>
              <a:t>US federal Gov. projects.</a:t>
            </a:r>
          </a:p>
          <a:p>
            <a:pPr lvl="1"/>
            <a:endParaRPr lang="en-US" sz="2000" dirty="0" smtClean="0"/>
          </a:p>
          <a:p>
            <a:pPr marL="0" indent="0">
              <a:buFontTx/>
              <a:buNone/>
            </a:pPr>
            <a:r>
              <a:rPr lang="en-US" sz="2400" dirty="0" smtClean="0">
                <a:solidFill>
                  <a:schemeClr val="accent2"/>
                </a:solidFill>
                <a:latin typeface="Arial" charset="0"/>
              </a:rPr>
              <a:t>CMM consists of five levels of maturity.</a:t>
            </a:r>
          </a:p>
          <a:p>
            <a:pPr lvl="1"/>
            <a:r>
              <a:rPr lang="en-US" sz="2000" b="1" dirty="0" smtClean="0">
                <a:solidFill>
                  <a:srgbClr val="FF0000"/>
                </a:solidFill>
              </a:rPr>
              <a:t>Each level is a prerequisite for the next level. </a:t>
            </a:r>
          </a:p>
          <a:p>
            <a:pPr lvl="1"/>
            <a:endParaRPr lang="en-US" sz="2000" b="1" dirty="0" smtClean="0">
              <a:solidFill>
                <a:srgbClr val="FF0000"/>
              </a:solidFill>
            </a:endParaRPr>
          </a:p>
        </p:txBody>
      </p:sp>
    </p:spTree>
    <p:extLst>
      <p:ext uri="{BB962C8B-B14F-4D97-AF65-F5344CB8AC3E}">
        <p14:creationId xmlns:p14="http://schemas.microsoft.com/office/powerpoint/2010/main" val="3272855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69" descr="whi74173_0301"/>
          <p:cNvPicPr>
            <a:picLocks noChangeAspect="1" noChangeArrowheads="1"/>
          </p:cNvPicPr>
          <p:nvPr/>
        </p:nvPicPr>
        <p:blipFill>
          <a:blip r:embed="rId3">
            <a:extLst>
              <a:ext uri="{28A0092B-C50C-407E-A947-70E740481C1C}">
                <a14:useLocalDpi xmlns:a14="http://schemas.microsoft.com/office/drawing/2010/main" val="0"/>
              </a:ext>
            </a:extLst>
          </a:blip>
          <a:srcRect b="2144"/>
          <a:stretch>
            <a:fillRect/>
          </a:stretch>
        </p:blipFill>
        <p:spPr bwMode="auto">
          <a:xfrm>
            <a:off x="685800" y="403225"/>
            <a:ext cx="7315200" cy="61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29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dirty="0" smtClean="0"/>
              <a:t>The CMM Process Management Model (</a:t>
            </a:r>
            <a:r>
              <a:rPr lang="en-US" dirty="0" err="1" smtClean="0"/>
              <a:t>con’t</a:t>
            </a:r>
            <a:r>
              <a:rPr lang="en-US" dirty="0" smtClean="0"/>
              <a:t>)</a:t>
            </a:r>
          </a:p>
        </p:txBody>
      </p:sp>
      <p:sp>
        <p:nvSpPr>
          <p:cNvPr id="8195" name="Rectangle 3"/>
          <p:cNvSpPr>
            <a:spLocks noGrp="1" noChangeArrowheads="1"/>
          </p:cNvSpPr>
          <p:nvPr>
            <p:ph type="body" idx="1"/>
          </p:nvPr>
        </p:nvSpPr>
        <p:spPr/>
        <p:txBody>
          <a:bodyPr/>
          <a:lstStyle/>
          <a:p>
            <a:pPr lvl="1">
              <a:spcBef>
                <a:spcPts val="300"/>
              </a:spcBef>
              <a:spcAft>
                <a:spcPts val="300"/>
              </a:spcAft>
            </a:pPr>
            <a:r>
              <a:rPr lang="en-US" sz="2000" b="1" dirty="0" smtClean="0"/>
              <a:t>Level 1—Initial</a:t>
            </a:r>
            <a:r>
              <a:rPr lang="en-US" sz="2000" dirty="0" smtClean="0"/>
              <a:t>: System development projects </a:t>
            </a:r>
            <a:r>
              <a:rPr lang="en-US" sz="2000" u="sng" dirty="0" smtClean="0"/>
              <a:t>follow no prescribed process</a:t>
            </a:r>
            <a:r>
              <a:rPr lang="en-US" sz="2000" dirty="0" smtClean="0"/>
              <a:t>.</a:t>
            </a:r>
          </a:p>
          <a:p>
            <a:pPr lvl="1">
              <a:spcBef>
                <a:spcPts val="300"/>
              </a:spcBef>
              <a:spcAft>
                <a:spcPts val="300"/>
              </a:spcAft>
            </a:pPr>
            <a:r>
              <a:rPr lang="en-US" sz="2000" b="1" dirty="0" smtClean="0"/>
              <a:t>Level 2—Repeatable</a:t>
            </a:r>
            <a:r>
              <a:rPr lang="en-US" sz="2000" dirty="0" smtClean="0"/>
              <a:t>: </a:t>
            </a:r>
            <a:r>
              <a:rPr lang="en-US" sz="2000" u="sng" dirty="0" smtClean="0"/>
              <a:t>Project management processes and practices are established</a:t>
            </a:r>
            <a:r>
              <a:rPr lang="en-US" sz="2000" dirty="0" smtClean="0"/>
              <a:t> to track project costs, schedules, and functionality. </a:t>
            </a:r>
          </a:p>
          <a:p>
            <a:pPr lvl="1">
              <a:spcBef>
                <a:spcPts val="300"/>
              </a:spcBef>
              <a:spcAft>
                <a:spcPts val="300"/>
              </a:spcAft>
            </a:pPr>
            <a:r>
              <a:rPr lang="en-US" sz="2000" b="1" dirty="0" smtClean="0"/>
              <a:t>Level 3—Defined</a:t>
            </a:r>
            <a:r>
              <a:rPr lang="en-US" sz="2000" dirty="0" smtClean="0"/>
              <a:t>: </a:t>
            </a:r>
            <a:r>
              <a:rPr lang="en-US" sz="2000" u="sng" dirty="0" smtClean="0"/>
              <a:t>A standard system development process (sometimes called a “methodology”) is developed</a:t>
            </a:r>
            <a:r>
              <a:rPr lang="en-US" sz="2000" dirty="0" smtClean="0"/>
              <a:t>. All projects use a version of this process to develop and maintain information systems and software. </a:t>
            </a:r>
          </a:p>
          <a:p>
            <a:pPr lvl="1">
              <a:spcBef>
                <a:spcPts val="300"/>
              </a:spcBef>
              <a:spcAft>
                <a:spcPts val="300"/>
              </a:spcAft>
            </a:pPr>
            <a:r>
              <a:rPr lang="en-US" sz="2000" b="1" dirty="0" smtClean="0">
                <a:solidFill>
                  <a:srgbClr val="114FFB"/>
                </a:solidFill>
              </a:rPr>
              <a:t>Level 4—Managed</a:t>
            </a:r>
            <a:r>
              <a:rPr lang="en-US" sz="2000" dirty="0" smtClean="0">
                <a:solidFill>
                  <a:srgbClr val="114FFB"/>
                </a:solidFill>
              </a:rPr>
              <a:t>: Measurable goals for quality and productivity are established</a:t>
            </a:r>
            <a:r>
              <a:rPr lang="en-US" altLang="ko-KR" sz="2000" dirty="0" smtClean="0">
                <a:solidFill>
                  <a:srgbClr val="114FFB"/>
                </a:solidFill>
                <a:ea typeface="Gulim" pitchFamily="34" charset="-127"/>
              </a:rPr>
              <a:t> </a:t>
            </a:r>
            <a:r>
              <a:rPr lang="en-US" altLang="ko-KR" sz="2000" dirty="0" smtClean="0">
                <a:solidFill>
                  <a:srgbClr val="114FFB"/>
                </a:solidFill>
                <a:ea typeface="Gulim" pitchFamily="34" charset="-127"/>
              </a:rPr>
              <a:t>(some IT companies are getting closer……)</a:t>
            </a:r>
            <a:endParaRPr lang="en-US" sz="2000" dirty="0" smtClean="0">
              <a:solidFill>
                <a:srgbClr val="114FFB"/>
              </a:solidFill>
            </a:endParaRPr>
          </a:p>
          <a:p>
            <a:pPr lvl="1"/>
            <a:r>
              <a:rPr lang="en-US" sz="2000" b="1" dirty="0" smtClean="0">
                <a:solidFill>
                  <a:srgbClr val="114FFB"/>
                </a:solidFill>
              </a:rPr>
              <a:t>Level 5—Optimizing</a:t>
            </a:r>
            <a:r>
              <a:rPr lang="en-US" sz="2000" dirty="0" smtClean="0">
                <a:solidFill>
                  <a:srgbClr val="114FFB"/>
                </a:solidFill>
              </a:rPr>
              <a:t>: The standardized system development process is continuously monitored and improved based on measures and data analysis established in Level 4. </a:t>
            </a:r>
          </a:p>
          <a:p>
            <a:endParaRPr lang="en-US" sz="2400" dirty="0" smtClean="0">
              <a:solidFill>
                <a:srgbClr val="114FFB"/>
              </a:solidFill>
            </a:endParaRPr>
          </a:p>
        </p:txBody>
      </p:sp>
    </p:spTree>
    <p:extLst>
      <p:ext uri="{BB962C8B-B14F-4D97-AF65-F5344CB8AC3E}">
        <p14:creationId xmlns:p14="http://schemas.microsoft.com/office/powerpoint/2010/main" val="7653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mtClean="0"/>
              <a:t>Impact of System Development “Process” on Quality</a:t>
            </a:r>
          </a:p>
        </p:txBody>
      </p:sp>
      <p:graphicFrame>
        <p:nvGraphicFramePr>
          <p:cNvPr id="429141" name="Group 85"/>
          <p:cNvGraphicFramePr>
            <a:graphicFrameLocks noGrp="1"/>
          </p:cNvGraphicFramePr>
          <p:nvPr/>
        </p:nvGraphicFramePr>
        <p:xfrm>
          <a:off x="304800" y="1905000"/>
          <a:ext cx="8610600" cy="2484755"/>
        </p:xfrm>
        <a:graphic>
          <a:graphicData uri="http://schemas.openxmlformats.org/drawingml/2006/table">
            <a:tbl>
              <a:tblPr/>
              <a:tblGrid>
                <a:gridCol w="1447800"/>
                <a:gridCol w="1011238"/>
                <a:gridCol w="1231900"/>
                <a:gridCol w="1228725"/>
                <a:gridCol w="1231900"/>
                <a:gridCol w="1227137"/>
                <a:gridCol w="1231900"/>
              </a:tblGrid>
              <a:tr h="473075">
                <a:tc gridSpan="7">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300" b="1" i="0" u="none" strike="noStrike" cap="none" normalizeH="0" baseline="0" smtClean="0">
                          <a:ln>
                            <a:noFill/>
                          </a:ln>
                          <a:solidFill>
                            <a:schemeClr val="tx1"/>
                          </a:solidFill>
                          <a:effectLst/>
                          <a:latin typeface="Arial Narrow" pitchFamily="34" charset="0"/>
                        </a:rPr>
                        <a:t>CMM Project Statistics for a Project Resulting in 200,000 Lines of Code</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128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Organization’s CMM Level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Project Duration (months)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Project Person-Months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Number of Defects Shipped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Median Cost ($ millions)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Lowest Cost ($ millions)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Highest Cost </a:t>
                      </a:r>
                      <a:br>
                        <a:rPr kumimoji="0" lang="en-US" sz="1800" b="0" i="0" u="none" strike="noStrike" cap="none" normalizeH="0" baseline="0" smtClean="0">
                          <a:ln>
                            <a:noFill/>
                          </a:ln>
                          <a:solidFill>
                            <a:schemeClr val="tx1"/>
                          </a:solidFill>
                          <a:effectLst/>
                          <a:latin typeface="Arial Narrow" pitchFamily="34" charset="0"/>
                        </a:rPr>
                      </a:br>
                      <a:r>
                        <a:rPr kumimoji="0" lang="en-US" sz="1800" b="0" i="0" u="none" strike="noStrike" cap="none" normalizeH="0" baseline="0" smtClean="0">
                          <a:ln>
                            <a:noFill/>
                          </a:ln>
                          <a:solidFill>
                            <a:schemeClr val="tx1"/>
                          </a:solidFill>
                          <a:effectLst/>
                          <a:latin typeface="Arial Narrow" pitchFamily="34" charset="0"/>
                        </a:rPr>
                        <a:t>($ millions)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r>
              <a:tr h="355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600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61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5.5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1.8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100+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r>
              <a:tr h="3556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18.5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143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1.3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.96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r>
              <a:tr h="3206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80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.728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.518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Narrow" pitchFamily="34" charset="0"/>
                        </a:rPr>
                        <a:t>.933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1"/>
                    </a:solidFill>
                  </a:tcPr>
                </a:tc>
              </a:tr>
            </a:tbl>
          </a:graphicData>
        </a:graphic>
      </p:graphicFrame>
      <p:sp>
        <p:nvSpPr>
          <p:cNvPr id="9263" name="Text Box 86"/>
          <p:cNvSpPr txBox="1">
            <a:spLocks noChangeArrowheads="1"/>
          </p:cNvSpPr>
          <p:nvPr/>
        </p:nvSpPr>
        <p:spPr bwMode="auto">
          <a:xfrm>
            <a:off x="762000" y="4800600"/>
            <a:ext cx="769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endParaRPr lang="en-US"/>
          </a:p>
        </p:txBody>
      </p:sp>
      <p:sp>
        <p:nvSpPr>
          <p:cNvPr id="9264" name="Text Box 87"/>
          <p:cNvSpPr txBox="1">
            <a:spLocks noChangeArrowheads="1"/>
          </p:cNvSpPr>
          <p:nvPr/>
        </p:nvSpPr>
        <p:spPr bwMode="auto">
          <a:xfrm>
            <a:off x="379379" y="4754562"/>
            <a:ext cx="8305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buFontTx/>
              <a:buChar char="•"/>
            </a:pPr>
            <a:r>
              <a:rPr lang="en-US" sz="2000" dirty="0">
                <a:solidFill>
                  <a:schemeClr val="accent2"/>
                </a:solidFill>
                <a:latin typeface="Arial" charset="0"/>
              </a:rPr>
              <a:t> Significant improvements in terms of schedule and cost at level 3</a:t>
            </a:r>
          </a:p>
          <a:p>
            <a:pPr algn="l">
              <a:buFontTx/>
              <a:buChar char="•"/>
            </a:pPr>
            <a:r>
              <a:rPr lang="en-US" sz="2000" dirty="0" smtClean="0">
                <a:solidFill>
                  <a:schemeClr val="accent2"/>
                </a:solidFill>
                <a:latin typeface="Arial" charset="0"/>
              </a:rPr>
              <a:t> </a:t>
            </a:r>
            <a:r>
              <a:rPr lang="en-US" sz="2000" dirty="0">
                <a:solidFill>
                  <a:schemeClr val="accent2"/>
                </a:solidFill>
                <a:latin typeface="Arial" charset="0"/>
              </a:rPr>
              <a:t>Thus, most organizations pursuing the CMM are targeting level 3. </a:t>
            </a:r>
          </a:p>
        </p:txBody>
      </p:sp>
    </p:spTree>
    <p:extLst>
      <p:ext uri="{BB962C8B-B14F-4D97-AF65-F5344CB8AC3E}">
        <p14:creationId xmlns:p14="http://schemas.microsoft.com/office/powerpoint/2010/main" val="20380819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More about CMM model</a:t>
            </a:r>
          </a:p>
        </p:txBody>
      </p:sp>
      <p:sp>
        <p:nvSpPr>
          <p:cNvPr id="10243" name="Rectangle 3"/>
          <p:cNvSpPr>
            <a:spLocks noGrp="1" noChangeArrowheads="1"/>
          </p:cNvSpPr>
          <p:nvPr>
            <p:ph type="body" idx="1"/>
          </p:nvPr>
        </p:nvSpPr>
        <p:spPr>
          <a:xfrm>
            <a:off x="457200" y="1447800"/>
            <a:ext cx="8229600" cy="4678363"/>
          </a:xfrm>
        </p:spPr>
        <p:txBody>
          <a:bodyPr>
            <a:normAutofit lnSpcReduction="10000"/>
          </a:bodyPr>
          <a:lstStyle/>
          <a:p>
            <a:r>
              <a:rPr lang="en-US" dirty="0" smtClean="0"/>
              <a:t>Implications</a:t>
            </a:r>
          </a:p>
          <a:p>
            <a:pPr lvl="1"/>
            <a:r>
              <a:rPr lang="en-US" dirty="0" smtClean="0"/>
              <a:t>You CANNOT skip level</a:t>
            </a:r>
          </a:p>
          <a:p>
            <a:pPr lvl="2"/>
            <a:r>
              <a:rPr lang="en-US" dirty="0" smtClean="0"/>
              <a:t>It takes time to move from one level to the next</a:t>
            </a:r>
          </a:p>
          <a:p>
            <a:pPr lvl="2"/>
            <a:r>
              <a:rPr lang="en-US" dirty="0" smtClean="0"/>
              <a:t>Not many organization are above level 1</a:t>
            </a:r>
          </a:p>
          <a:p>
            <a:pPr lvl="2"/>
            <a:r>
              <a:rPr lang="en-US" dirty="0" smtClean="0"/>
              <a:t>Highly difficult to start at the level 3</a:t>
            </a:r>
          </a:p>
          <a:p>
            <a:pPr lvl="1"/>
            <a:r>
              <a:rPr lang="en-US" dirty="0" smtClean="0"/>
              <a:t>Esoteric new technology should be avoided at the lower levels (especially level 1 and 2)</a:t>
            </a:r>
          </a:p>
          <a:p>
            <a:pPr lvl="1"/>
            <a:r>
              <a:rPr lang="en-US" dirty="0" smtClean="0"/>
              <a:t>Starting level for the off-the-shelf systems </a:t>
            </a:r>
          </a:p>
          <a:p>
            <a:pPr lvl="1"/>
            <a:r>
              <a:rPr lang="en-US" dirty="0" smtClean="0"/>
              <a:t>The levels are already becoming important for contracts. </a:t>
            </a:r>
          </a:p>
          <a:p>
            <a:pPr lvl="1"/>
            <a:endParaRPr lang="en-US" dirty="0" smtClean="0"/>
          </a:p>
        </p:txBody>
      </p:sp>
    </p:spTree>
    <p:extLst>
      <p:ext uri="{BB962C8B-B14F-4D97-AF65-F5344CB8AC3E}">
        <p14:creationId xmlns:p14="http://schemas.microsoft.com/office/powerpoint/2010/main" val="791583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15962"/>
          </a:xfrm>
        </p:spPr>
        <p:txBody>
          <a:bodyPr>
            <a:normAutofit/>
          </a:bodyPr>
          <a:lstStyle/>
          <a:p>
            <a:r>
              <a:rPr lang="en-US" sz="3600" dirty="0"/>
              <a:t> </a:t>
            </a:r>
            <a:r>
              <a:rPr lang="en-US" sz="3600" dirty="0" smtClean="0"/>
              <a:t>Basic principle's of System </a:t>
            </a:r>
            <a:r>
              <a:rPr lang="en-US" sz="3600" dirty="0" smtClean="0"/>
              <a:t>Development</a:t>
            </a:r>
          </a:p>
        </p:txBody>
      </p:sp>
      <p:sp>
        <p:nvSpPr>
          <p:cNvPr id="11267" name="Rectangle 3"/>
          <p:cNvSpPr>
            <a:spLocks noGrp="1" noChangeArrowheads="1"/>
          </p:cNvSpPr>
          <p:nvPr>
            <p:ph type="body" idx="1"/>
          </p:nvPr>
        </p:nvSpPr>
        <p:spPr>
          <a:xfrm>
            <a:off x="838200" y="1143000"/>
            <a:ext cx="7772400" cy="5029200"/>
          </a:xfrm>
        </p:spPr>
        <p:txBody>
          <a:bodyPr>
            <a:normAutofit/>
          </a:bodyPr>
          <a:lstStyle/>
          <a:p>
            <a:pPr marL="1109663" indent="-533400">
              <a:spcBef>
                <a:spcPct val="50000"/>
              </a:spcBef>
              <a:buFontTx/>
              <a:buAutoNum type="arabicPeriod"/>
            </a:pPr>
            <a:r>
              <a:rPr lang="en-US" sz="2400" dirty="0" smtClean="0">
                <a:latin typeface="Arial" charset="0"/>
              </a:rPr>
              <a:t>Get the system </a:t>
            </a:r>
            <a:r>
              <a:rPr lang="en-US" sz="2400" dirty="0" smtClean="0">
                <a:latin typeface="Arial" charset="0"/>
              </a:rPr>
              <a:t>stakeholders </a:t>
            </a:r>
            <a:r>
              <a:rPr lang="en-US" sz="2400" dirty="0" smtClean="0">
                <a:latin typeface="Arial" charset="0"/>
              </a:rPr>
              <a:t>involved.</a:t>
            </a:r>
          </a:p>
          <a:p>
            <a:pPr marL="1109663" indent="-533400">
              <a:spcBef>
                <a:spcPct val="50000"/>
              </a:spcBef>
              <a:buFontTx/>
              <a:buAutoNum type="arabicPeriod"/>
            </a:pPr>
            <a:r>
              <a:rPr lang="en-US" sz="2400" dirty="0" smtClean="0">
                <a:latin typeface="Arial" charset="0"/>
              </a:rPr>
              <a:t>Documentation </a:t>
            </a:r>
            <a:r>
              <a:rPr lang="en-US" sz="2400" dirty="0" smtClean="0">
                <a:latin typeface="Arial" charset="0"/>
              </a:rPr>
              <a:t>through development</a:t>
            </a:r>
          </a:p>
          <a:p>
            <a:pPr marL="1109663" indent="-533400">
              <a:spcBef>
                <a:spcPct val="50000"/>
              </a:spcBef>
              <a:buFontTx/>
              <a:buAutoNum type="arabicPeriod"/>
            </a:pPr>
            <a:r>
              <a:rPr lang="en-US" sz="2400" dirty="0" smtClean="0">
                <a:latin typeface="Arial" charset="0"/>
              </a:rPr>
              <a:t>Establish standards</a:t>
            </a:r>
          </a:p>
          <a:p>
            <a:pPr marL="1109663" indent="-533400">
              <a:spcBef>
                <a:spcPct val="50000"/>
              </a:spcBef>
              <a:buFontTx/>
              <a:buAutoNum type="arabicPeriod"/>
            </a:pPr>
            <a:r>
              <a:rPr lang="en-US" sz="2400" dirty="0" smtClean="0">
                <a:latin typeface="Arial" charset="0"/>
              </a:rPr>
              <a:t>Manage the process and projects </a:t>
            </a:r>
            <a:endParaRPr lang="en-US" sz="2400" dirty="0" smtClean="0">
              <a:latin typeface="Arial" charset="0"/>
            </a:endParaRPr>
          </a:p>
          <a:p>
            <a:pPr marL="1109663" indent="-533400">
              <a:spcBef>
                <a:spcPct val="50000"/>
              </a:spcBef>
              <a:buFontTx/>
              <a:buAutoNum type="arabicPeriod"/>
            </a:pPr>
            <a:r>
              <a:rPr lang="en-US" sz="2400" dirty="0" smtClean="0">
                <a:latin typeface="Arial" charset="0"/>
              </a:rPr>
              <a:t>Design </a:t>
            </a:r>
            <a:r>
              <a:rPr lang="en-US" sz="2400" dirty="0" smtClean="0">
                <a:latin typeface="Arial" charset="0"/>
              </a:rPr>
              <a:t>systems for growth and change. </a:t>
            </a:r>
          </a:p>
        </p:txBody>
      </p:sp>
    </p:spTree>
    <p:extLst>
      <p:ext uri="{BB962C8B-B14F-4D97-AF65-F5344CB8AC3E}">
        <p14:creationId xmlns:p14="http://schemas.microsoft.com/office/powerpoint/2010/main" val="26172787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pPr>
              <a:defRPr/>
            </a:pPr>
            <a:fld id="{035668A7-6F95-4E76-8B4F-54C702830C4A}" type="slidenum">
              <a:rPr lang="en-US"/>
              <a:pPr>
                <a:defRPr/>
              </a:pPr>
              <a:t>2</a:t>
            </a:fld>
            <a:endParaRPr lang="en-US"/>
          </a:p>
        </p:txBody>
      </p:sp>
      <p:sp>
        <p:nvSpPr>
          <p:cNvPr id="6147" name="Rectangle 2"/>
          <p:cNvSpPr>
            <a:spLocks noGrp="1" noChangeArrowheads="1"/>
          </p:cNvSpPr>
          <p:nvPr>
            <p:ph type="title"/>
          </p:nvPr>
        </p:nvSpPr>
        <p:spPr>
          <a:xfrm>
            <a:off x="381000" y="76200"/>
            <a:ext cx="6019800" cy="762000"/>
          </a:xfrm>
        </p:spPr>
        <p:txBody>
          <a:bodyPr/>
          <a:lstStyle/>
          <a:p>
            <a:pPr eaLnBrk="1" hangingPunct="1"/>
            <a:r>
              <a:rPr lang="en-US" dirty="0" smtClean="0"/>
              <a:t>Systems Analysis Phases</a:t>
            </a:r>
          </a:p>
        </p:txBody>
      </p:sp>
      <p:sp>
        <p:nvSpPr>
          <p:cNvPr id="6148" name="Rectangle 3"/>
          <p:cNvSpPr>
            <a:spLocks noGrp="1" noChangeArrowheads="1"/>
          </p:cNvSpPr>
          <p:nvPr>
            <p:ph type="body" idx="1"/>
          </p:nvPr>
        </p:nvSpPr>
        <p:spPr>
          <a:xfrm>
            <a:off x="914400" y="1295400"/>
            <a:ext cx="8229600" cy="4724400"/>
          </a:xfrm>
        </p:spPr>
        <p:txBody>
          <a:bodyPr/>
          <a:lstStyle/>
          <a:p>
            <a:pPr eaLnBrk="1" hangingPunct="1">
              <a:lnSpc>
                <a:spcPct val="90000"/>
              </a:lnSpc>
            </a:pPr>
            <a:r>
              <a:rPr lang="en-US" sz="1800" dirty="0" smtClean="0"/>
              <a:t>Scope Definition Phase : </a:t>
            </a:r>
            <a:r>
              <a:rPr lang="en-US" sz="1800" dirty="0" smtClean="0">
                <a:solidFill>
                  <a:srgbClr val="FF0000"/>
                </a:solidFill>
              </a:rPr>
              <a:t>WHAT PROBLEM</a:t>
            </a:r>
          </a:p>
          <a:p>
            <a:pPr lvl="1" eaLnBrk="1" hangingPunct="1">
              <a:lnSpc>
                <a:spcPct val="90000"/>
              </a:lnSpc>
            </a:pPr>
            <a:r>
              <a:rPr lang="en-US" sz="1600" dirty="0" smtClean="0"/>
              <a:t>Is the project worth looking at ? </a:t>
            </a:r>
          </a:p>
          <a:p>
            <a:pPr eaLnBrk="1" hangingPunct="1">
              <a:lnSpc>
                <a:spcPct val="90000"/>
              </a:lnSpc>
            </a:pPr>
            <a:r>
              <a:rPr lang="en-US" sz="1800" dirty="0" smtClean="0"/>
              <a:t>Problem Analysis Phase: </a:t>
            </a:r>
            <a:r>
              <a:rPr lang="en-US" sz="1800" dirty="0" smtClean="0">
                <a:solidFill>
                  <a:srgbClr val="FF0000"/>
                </a:solidFill>
              </a:rPr>
              <a:t>WHAT ISSUES</a:t>
            </a:r>
          </a:p>
          <a:p>
            <a:pPr lvl="1" eaLnBrk="1" hangingPunct="1">
              <a:lnSpc>
                <a:spcPct val="90000"/>
              </a:lnSpc>
            </a:pPr>
            <a:r>
              <a:rPr lang="en-US" sz="1600" dirty="0" smtClean="0"/>
              <a:t>Is the new system worth </a:t>
            </a:r>
            <a:r>
              <a:rPr lang="en-US" sz="1600" dirty="0" smtClean="0"/>
              <a:t>building?</a:t>
            </a:r>
            <a:endParaRPr lang="en-US" sz="1600" dirty="0" smtClean="0"/>
          </a:p>
          <a:p>
            <a:pPr eaLnBrk="1" hangingPunct="1">
              <a:lnSpc>
                <a:spcPct val="90000"/>
              </a:lnSpc>
            </a:pPr>
            <a:r>
              <a:rPr lang="en-US" b="1" u="sng" dirty="0" smtClean="0"/>
              <a:t>Requirements Analysis Phase: </a:t>
            </a:r>
            <a:r>
              <a:rPr lang="en-US" b="1" u="sng" dirty="0" smtClean="0">
                <a:solidFill>
                  <a:srgbClr val="FF0000"/>
                </a:solidFill>
              </a:rPr>
              <a:t>WHAT REQUIREMENTS</a:t>
            </a:r>
          </a:p>
          <a:p>
            <a:pPr lvl="1" eaLnBrk="1" hangingPunct="1">
              <a:lnSpc>
                <a:spcPct val="90000"/>
              </a:lnSpc>
            </a:pPr>
            <a:r>
              <a:rPr lang="en-US" b="1" u="sng" dirty="0" smtClean="0"/>
              <a:t>What do </a:t>
            </a:r>
            <a:r>
              <a:rPr lang="en-US" b="1" u="sng" dirty="0" smtClean="0"/>
              <a:t>stakeholders need </a:t>
            </a:r>
            <a:r>
              <a:rPr lang="en-US" b="1" u="sng" dirty="0" smtClean="0"/>
              <a:t>and want from the new system?</a:t>
            </a:r>
          </a:p>
          <a:p>
            <a:pPr eaLnBrk="1" hangingPunct="1">
              <a:lnSpc>
                <a:spcPct val="90000"/>
              </a:lnSpc>
            </a:pPr>
            <a:r>
              <a:rPr lang="en-US" sz="1800" dirty="0" smtClean="0"/>
              <a:t>Logical Design Phase: </a:t>
            </a:r>
            <a:r>
              <a:rPr lang="en-US" sz="1800" dirty="0" smtClean="0">
                <a:solidFill>
                  <a:srgbClr val="FF0000"/>
                </a:solidFill>
              </a:rPr>
              <a:t>WHAT TO DO</a:t>
            </a:r>
          </a:p>
          <a:p>
            <a:pPr lvl="1" eaLnBrk="1" hangingPunct="1">
              <a:lnSpc>
                <a:spcPct val="90000"/>
              </a:lnSpc>
            </a:pPr>
            <a:r>
              <a:rPr lang="en-US" sz="1600" dirty="0" smtClean="0"/>
              <a:t>What the new system must </a:t>
            </a:r>
            <a:r>
              <a:rPr lang="en-US" sz="1600" dirty="0" smtClean="0"/>
              <a:t>do.</a:t>
            </a:r>
            <a:endParaRPr lang="en-US" sz="1600" dirty="0" smtClean="0"/>
          </a:p>
          <a:p>
            <a:pPr eaLnBrk="1" hangingPunct="1">
              <a:lnSpc>
                <a:spcPct val="90000"/>
              </a:lnSpc>
            </a:pPr>
            <a:r>
              <a:rPr lang="en-US" sz="1800" dirty="0" smtClean="0"/>
              <a:t>Decision Analysis Phase: </a:t>
            </a:r>
            <a:r>
              <a:rPr lang="en-US" sz="1800" dirty="0" smtClean="0">
                <a:solidFill>
                  <a:srgbClr val="FF0000"/>
                </a:solidFill>
              </a:rPr>
              <a:t>WHAT SOLUTION</a:t>
            </a:r>
          </a:p>
          <a:p>
            <a:pPr lvl="1" eaLnBrk="1" hangingPunct="1">
              <a:lnSpc>
                <a:spcPct val="90000"/>
              </a:lnSpc>
            </a:pPr>
            <a:r>
              <a:rPr lang="en-US" sz="1600" dirty="0" smtClean="0"/>
              <a:t>What is the best available solution ?</a:t>
            </a:r>
          </a:p>
        </p:txBody>
      </p:sp>
      <p:sp>
        <p:nvSpPr>
          <p:cNvPr id="6149" name="Rectangle 4"/>
          <p:cNvSpPr>
            <a:spLocks noChangeArrowheads="1"/>
          </p:cNvSpPr>
          <p:nvPr/>
        </p:nvSpPr>
        <p:spPr bwMode="auto">
          <a:xfrm>
            <a:off x="914400" y="1066800"/>
            <a:ext cx="8001000" cy="4343400"/>
          </a:xfrm>
          <a:prstGeom prst="rect">
            <a:avLst/>
          </a:prstGeom>
          <a:noFill/>
          <a:ln w="3810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2226547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B78646B6-453A-4224-BE70-03F10871EA1C}" type="slidenum">
              <a:rPr lang="en-US"/>
              <a:pPr>
                <a:defRPr/>
              </a:pPr>
              <a:t>3</a:t>
            </a:fld>
            <a:endParaRPr lang="en-US"/>
          </a:p>
        </p:txBody>
      </p:sp>
      <p:sp>
        <p:nvSpPr>
          <p:cNvPr id="8195" name="Rectangle 2"/>
          <p:cNvSpPr>
            <a:spLocks noGrp="1" noChangeArrowheads="1"/>
          </p:cNvSpPr>
          <p:nvPr>
            <p:ph type="title"/>
          </p:nvPr>
        </p:nvSpPr>
        <p:spPr>
          <a:xfrm>
            <a:off x="533400" y="228600"/>
            <a:ext cx="8382000" cy="762000"/>
          </a:xfrm>
        </p:spPr>
        <p:txBody>
          <a:bodyPr>
            <a:normAutofit/>
          </a:bodyPr>
          <a:lstStyle/>
          <a:p>
            <a:pPr eaLnBrk="1" hangingPunct="1"/>
            <a:r>
              <a:rPr lang="en-US" dirty="0" smtClean="0"/>
              <a:t>Requirements </a:t>
            </a:r>
            <a:r>
              <a:rPr lang="en-US" dirty="0" smtClean="0"/>
              <a:t>Analysis </a:t>
            </a:r>
            <a:r>
              <a:rPr lang="en-US" dirty="0" smtClean="0"/>
              <a:t>Tasks</a:t>
            </a:r>
          </a:p>
        </p:txBody>
      </p:sp>
      <p:pic>
        <p:nvPicPr>
          <p:cNvPr id="8196" name="Picture 3" descr="whi74173_0514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066800"/>
            <a:ext cx="6858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0709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D8F950A8-8B0B-4786-A4AA-B7A8FA4A12AC}" type="slidenum">
              <a:rPr lang="en-US"/>
              <a:pPr>
                <a:defRPr/>
              </a:pPr>
              <a:t>4</a:t>
            </a:fld>
            <a:endParaRPr lang="en-US"/>
          </a:p>
        </p:txBody>
      </p:sp>
      <p:sp>
        <p:nvSpPr>
          <p:cNvPr id="9219" name="Rectangle 2"/>
          <p:cNvSpPr>
            <a:spLocks noGrp="1" noChangeArrowheads="1"/>
          </p:cNvSpPr>
          <p:nvPr>
            <p:ph type="title"/>
          </p:nvPr>
        </p:nvSpPr>
        <p:spPr>
          <a:xfrm>
            <a:off x="685800" y="457200"/>
            <a:ext cx="5638800" cy="762000"/>
          </a:xfrm>
        </p:spPr>
        <p:txBody>
          <a:bodyPr>
            <a:normAutofit fontScale="90000"/>
          </a:bodyPr>
          <a:lstStyle/>
          <a:p>
            <a:pPr eaLnBrk="1" hangingPunct="1"/>
            <a:r>
              <a:rPr lang="en-US" smtClean="0"/>
              <a:t>Requirements Discovery</a:t>
            </a:r>
          </a:p>
        </p:txBody>
      </p:sp>
      <p:sp>
        <p:nvSpPr>
          <p:cNvPr id="9220" name="Rectangle 3"/>
          <p:cNvSpPr>
            <a:spLocks noGrp="1" noChangeArrowheads="1"/>
          </p:cNvSpPr>
          <p:nvPr>
            <p:ph type="body" idx="1"/>
          </p:nvPr>
        </p:nvSpPr>
        <p:spPr>
          <a:xfrm>
            <a:off x="685800" y="1447800"/>
            <a:ext cx="8229600" cy="4724400"/>
          </a:xfrm>
        </p:spPr>
        <p:txBody>
          <a:bodyPr/>
          <a:lstStyle/>
          <a:p>
            <a:pPr eaLnBrk="1" hangingPunct="1">
              <a:buFont typeface="Wingdings" pitchFamily="2" charset="2"/>
              <a:buNone/>
            </a:pPr>
            <a:r>
              <a:rPr lang="en-US" dirty="0" smtClean="0"/>
              <a:t>	</a:t>
            </a:r>
            <a:r>
              <a:rPr lang="en-US" altLang="ko-KR" dirty="0" smtClean="0">
                <a:ea typeface="Gulim" pitchFamily="34" charset="-127"/>
              </a:rPr>
              <a:t>The process and technique that </a:t>
            </a:r>
            <a:r>
              <a:rPr lang="en-US" altLang="ko-KR" dirty="0" smtClean="0">
                <a:ea typeface="Gulim" pitchFamily="34" charset="-127"/>
              </a:rPr>
              <a:t>business analyst and developer use </a:t>
            </a:r>
            <a:r>
              <a:rPr lang="en-US" altLang="ko-KR" dirty="0" smtClean="0">
                <a:ea typeface="Gulim" pitchFamily="34" charset="-127"/>
              </a:rPr>
              <a:t>to identify, analyze, and understand system </a:t>
            </a:r>
            <a:r>
              <a:rPr lang="en-US" altLang="ko-KR" dirty="0" smtClean="0">
                <a:ea typeface="Gulim" pitchFamily="34" charset="-127"/>
              </a:rPr>
              <a:t>requirements. </a:t>
            </a:r>
            <a:endParaRPr lang="en-US" altLang="ko-KR" dirty="0" smtClean="0">
              <a:ea typeface="Gulim" pitchFamily="34" charset="-127"/>
            </a:endParaRPr>
          </a:p>
          <a:p>
            <a:pPr lvl="1" eaLnBrk="1" hangingPunct="1"/>
            <a:r>
              <a:rPr lang="en-US" altLang="ko-KR" sz="2600" dirty="0" smtClean="0">
                <a:ea typeface="Gulim" pitchFamily="34" charset="-127"/>
              </a:rPr>
              <a:t>systems requirements </a:t>
            </a:r>
            <a:r>
              <a:rPr lang="en-US" altLang="ko-KR" sz="2600" b="1" dirty="0" smtClean="0">
                <a:ea typeface="Gulim" pitchFamily="34" charset="-127"/>
              </a:rPr>
              <a:t>specify what the information system must do</a:t>
            </a:r>
            <a:r>
              <a:rPr lang="en-US" altLang="ko-KR" sz="2600" dirty="0" smtClean="0">
                <a:ea typeface="Gulim" pitchFamily="34" charset="-127"/>
              </a:rPr>
              <a:t>, or </a:t>
            </a:r>
            <a:r>
              <a:rPr lang="en-US" altLang="ko-KR" sz="2600" b="1" dirty="0" smtClean="0">
                <a:ea typeface="Gulim" pitchFamily="34" charset="-127"/>
              </a:rPr>
              <a:t>what property or quality the system must have</a:t>
            </a:r>
            <a:r>
              <a:rPr lang="en-US" altLang="ko-KR" sz="2600" dirty="0" smtClean="0">
                <a:ea typeface="Gulim" pitchFamily="34" charset="-127"/>
              </a:rPr>
              <a:t>. </a:t>
            </a:r>
            <a:endParaRPr lang="en-US" dirty="0" smtClean="0"/>
          </a:p>
        </p:txBody>
      </p:sp>
    </p:spTree>
    <p:extLst>
      <p:ext uri="{BB962C8B-B14F-4D97-AF65-F5344CB8AC3E}">
        <p14:creationId xmlns:p14="http://schemas.microsoft.com/office/powerpoint/2010/main" val="42920238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FFAD969B-4C8B-4D77-8FB2-1E51DC5BCC0E}" type="slidenum">
              <a:rPr lang="en-US"/>
              <a:pPr>
                <a:defRPr/>
              </a:pPr>
              <a:t>5</a:t>
            </a:fld>
            <a:endParaRPr lang="en-US"/>
          </a:p>
        </p:txBody>
      </p:sp>
      <p:sp>
        <p:nvSpPr>
          <p:cNvPr id="10243" name="Rectangle 2"/>
          <p:cNvSpPr>
            <a:spLocks noGrp="1" noChangeArrowheads="1"/>
          </p:cNvSpPr>
          <p:nvPr>
            <p:ph type="title"/>
          </p:nvPr>
        </p:nvSpPr>
        <p:spPr>
          <a:xfrm>
            <a:off x="762000" y="381000"/>
            <a:ext cx="8153400" cy="762000"/>
          </a:xfrm>
        </p:spPr>
        <p:txBody>
          <a:bodyPr>
            <a:normAutofit/>
          </a:bodyPr>
          <a:lstStyle/>
          <a:p>
            <a:pPr eaLnBrk="1" hangingPunct="1"/>
            <a:r>
              <a:rPr lang="en-US" dirty="0" smtClean="0"/>
              <a:t>Results of Incorrect Requirements</a:t>
            </a:r>
          </a:p>
        </p:txBody>
      </p:sp>
      <p:sp>
        <p:nvSpPr>
          <p:cNvPr id="10244" name="Rectangle 3"/>
          <p:cNvSpPr>
            <a:spLocks noGrp="1" noChangeArrowheads="1"/>
          </p:cNvSpPr>
          <p:nvPr>
            <p:ph type="body" idx="1"/>
          </p:nvPr>
        </p:nvSpPr>
        <p:spPr>
          <a:xfrm>
            <a:off x="457200" y="1295401"/>
            <a:ext cx="8229600" cy="3733800"/>
          </a:xfrm>
        </p:spPr>
        <p:txBody>
          <a:bodyPr/>
          <a:lstStyle/>
          <a:p>
            <a:pPr eaLnBrk="1" hangingPunct="1">
              <a:lnSpc>
                <a:spcPct val="90000"/>
              </a:lnSpc>
            </a:pPr>
            <a:r>
              <a:rPr lang="en-US" sz="2400" b="1" dirty="0" smtClean="0">
                <a:solidFill>
                  <a:srgbClr val="FF0000"/>
                </a:solidFill>
              </a:rPr>
              <a:t>The system may cost more than projected.</a:t>
            </a:r>
          </a:p>
          <a:p>
            <a:pPr eaLnBrk="1" hangingPunct="1">
              <a:lnSpc>
                <a:spcPct val="90000"/>
              </a:lnSpc>
            </a:pPr>
            <a:r>
              <a:rPr lang="en-US" sz="2400" dirty="0" smtClean="0"/>
              <a:t>The system may be delivered later than promised.</a:t>
            </a:r>
          </a:p>
          <a:p>
            <a:pPr eaLnBrk="1" hangingPunct="1">
              <a:lnSpc>
                <a:spcPct val="90000"/>
              </a:lnSpc>
            </a:pPr>
            <a:r>
              <a:rPr lang="en-US" sz="2400" dirty="0" smtClean="0">
                <a:solidFill>
                  <a:srgbClr val="FF0000"/>
                </a:solidFill>
              </a:rPr>
              <a:t>The system may not meet the </a:t>
            </a:r>
            <a:r>
              <a:rPr lang="en-US" sz="2400" dirty="0" smtClean="0">
                <a:solidFill>
                  <a:srgbClr val="FF0000"/>
                </a:solidFill>
              </a:rPr>
              <a:t>stakeholders</a:t>
            </a:r>
            <a:r>
              <a:rPr lang="en-US" sz="2400" dirty="0" smtClean="0">
                <a:solidFill>
                  <a:srgbClr val="FF0000"/>
                </a:solidFill>
              </a:rPr>
              <a:t>’ expectations and that dissatisfaction may cause them not to use it.</a:t>
            </a:r>
          </a:p>
          <a:p>
            <a:pPr eaLnBrk="1" hangingPunct="1">
              <a:lnSpc>
                <a:spcPct val="90000"/>
              </a:lnSpc>
            </a:pPr>
            <a:r>
              <a:rPr lang="en-US" sz="2400" dirty="0" smtClean="0"/>
              <a:t>Once in production, the costs of maintaining and enhancing the system may be excessively high.</a:t>
            </a:r>
            <a:endParaRPr lang="en-US" altLang="ko-KR" sz="2400" dirty="0" smtClean="0">
              <a:ea typeface="Gulim" pitchFamily="34" charset="-127"/>
            </a:endParaRPr>
          </a:p>
          <a:p>
            <a:pPr lvl="1" eaLnBrk="1" hangingPunct="1">
              <a:lnSpc>
                <a:spcPct val="90000"/>
              </a:lnSpc>
            </a:pPr>
            <a:r>
              <a:rPr lang="en-US" altLang="ko-KR" sz="2000" dirty="0" smtClean="0">
                <a:ea typeface="Gulim" pitchFamily="34" charset="-127"/>
              </a:rPr>
              <a:t>Commercial Application Packages </a:t>
            </a:r>
            <a:endParaRPr lang="en-US" sz="2000" dirty="0" smtClean="0"/>
          </a:p>
          <a:p>
            <a:pPr eaLnBrk="1" hangingPunct="1">
              <a:lnSpc>
                <a:spcPct val="90000"/>
              </a:lnSpc>
            </a:pPr>
            <a:r>
              <a:rPr lang="en-US" sz="2400" dirty="0" smtClean="0"/>
              <a:t>The system may be unreliable and prone to errors and downtime</a:t>
            </a:r>
            <a:r>
              <a:rPr lang="en-US" sz="2400" dirty="0" smtClean="0"/>
              <a:t>.</a:t>
            </a:r>
            <a:endParaRPr lang="en-US" sz="2400" dirty="0" smtClean="0"/>
          </a:p>
        </p:txBody>
      </p:sp>
    </p:spTree>
    <p:extLst>
      <p:ext uri="{BB962C8B-B14F-4D97-AF65-F5344CB8AC3E}">
        <p14:creationId xmlns:p14="http://schemas.microsoft.com/office/powerpoint/2010/main" val="37241004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6C6E1561-AEE7-44C0-B518-9C9C5AE56925}" type="slidenum">
              <a:rPr lang="en-US"/>
              <a:pPr>
                <a:defRPr/>
              </a:pPr>
              <a:t>6</a:t>
            </a:fld>
            <a:endParaRPr lang="en-US"/>
          </a:p>
        </p:txBody>
      </p:sp>
      <p:sp>
        <p:nvSpPr>
          <p:cNvPr id="11267" name="Rectangle 2"/>
          <p:cNvSpPr>
            <a:spLocks noGrp="1" noChangeArrowheads="1"/>
          </p:cNvSpPr>
          <p:nvPr>
            <p:ph type="title"/>
          </p:nvPr>
        </p:nvSpPr>
        <p:spPr>
          <a:xfrm>
            <a:off x="3276600" y="457200"/>
            <a:ext cx="3581400" cy="762000"/>
          </a:xfrm>
        </p:spPr>
        <p:txBody>
          <a:bodyPr>
            <a:normAutofit fontScale="90000"/>
          </a:bodyPr>
          <a:lstStyle/>
          <a:p>
            <a:pPr eaLnBrk="1" hangingPunct="1"/>
            <a:r>
              <a:rPr lang="en-US" smtClean="0"/>
              <a:t>Relative Cost to Fix an Error</a:t>
            </a:r>
          </a:p>
        </p:txBody>
      </p:sp>
      <p:pic>
        <p:nvPicPr>
          <p:cNvPr id="11268" name="Picture 3" descr="whi74173_tb06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7325" y="1646238"/>
            <a:ext cx="6467475" cy="35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Line 4"/>
          <p:cNvSpPr>
            <a:spLocks noChangeShapeType="1"/>
          </p:cNvSpPr>
          <p:nvPr/>
        </p:nvSpPr>
        <p:spPr bwMode="auto">
          <a:xfrm>
            <a:off x="7315200" y="1981200"/>
            <a:ext cx="0" cy="3200400"/>
          </a:xfrm>
          <a:prstGeom prst="line">
            <a:avLst/>
          </a:prstGeom>
          <a:noFill/>
          <a:ln w="60325">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39625343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New Denver airport</a:t>
            </a:r>
          </a:p>
        </p:txBody>
      </p:sp>
      <p:sp>
        <p:nvSpPr>
          <p:cNvPr id="5123" name="Rectangle 3"/>
          <p:cNvSpPr>
            <a:spLocks noGrp="1" noChangeArrowheads="1"/>
          </p:cNvSpPr>
          <p:nvPr>
            <p:ph type="body" idx="1"/>
          </p:nvPr>
        </p:nvSpPr>
        <p:spPr/>
        <p:txBody>
          <a:bodyPr/>
          <a:lstStyle/>
          <a:p>
            <a:pPr>
              <a:lnSpc>
                <a:spcPct val="80000"/>
              </a:lnSpc>
            </a:pPr>
            <a:r>
              <a:rPr lang="en-US" sz="2400" dirty="0" smtClean="0"/>
              <a:t>Twice the size of Manhattan, NY</a:t>
            </a:r>
          </a:p>
          <a:p>
            <a:pPr>
              <a:lnSpc>
                <a:spcPct val="80000"/>
              </a:lnSpc>
            </a:pPr>
            <a:r>
              <a:rPr lang="en-US" sz="2400" dirty="0" smtClean="0"/>
              <a:t>10 times wider than London airport</a:t>
            </a:r>
          </a:p>
          <a:p>
            <a:pPr>
              <a:lnSpc>
                <a:spcPct val="80000"/>
              </a:lnSpc>
            </a:pPr>
            <a:r>
              <a:rPr lang="en-US" sz="2400" dirty="0" smtClean="0"/>
              <a:t>Big enough to land </a:t>
            </a:r>
            <a:r>
              <a:rPr lang="en-US" sz="2400" dirty="0" smtClean="0">
                <a:solidFill>
                  <a:srgbClr val="FF0000"/>
                </a:solidFill>
              </a:rPr>
              <a:t>three jets</a:t>
            </a:r>
            <a:r>
              <a:rPr lang="en-US" sz="2400" dirty="0" smtClean="0"/>
              <a:t> </a:t>
            </a:r>
            <a:r>
              <a:rPr lang="en-US" sz="2400" dirty="0" smtClean="0">
                <a:solidFill>
                  <a:srgbClr val="FF0000"/>
                </a:solidFill>
              </a:rPr>
              <a:t>simultaneously-in bad weather</a:t>
            </a:r>
          </a:p>
          <a:p>
            <a:pPr>
              <a:lnSpc>
                <a:spcPct val="80000"/>
              </a:lnSpc>
            </a:pPr>
            <a:r>
              <a:rPr lang="en-US" sz="2400" dirty="0" smtClean="0">
                <a:solidFill>
                  <a:srgbClr val="0000FF"/>
                </a:solidFill>
              </a:rPr>
              <a:t>Baggage-handling information system</a:t>
            </a:r>
          </a:p>
          <a:p>
            <a:pPr lvl="1">
              <a:lnSpc>
                <a:spcPct val="80000"/>
              </a:lnSpc>
            </a:pPr>
            <a:r>
              <a:rPr lang="en-US" sz="2000" dirty="0" smtClean="0"/>
              <a:t>One of kind</a:t>
            </a:r>
            <a:r>
              <a:rPr lang="en-US" sz="2000" dirty="0" smtClean="0"/>
              <a:t>…</a:t>
            </a:r>
          </a:p>
          <a:p>
            <a:pPr lvl="1">
              <a:lnSpc>
                <a:spcPct val="80000"/>
              </a:lnSpc>
            </a:pPr>
            <a:r>
              <a:rPr lang="en-US" sz="2000" dirty="0" smtClean="0"/>
              <a:t>Started September of 1989</a:t>
            </a:r>
          </a:p>
          <a:p>
            <a:pPr lvl="1">
              <a:lnSpc>
                <a:spcPct val="80000"/>
              </a:lnSpc>
            </a:pPr>
            <a:r>
              <a:rPr lang="en-US" sz="2000" dirty="0" smtClean="0"/>
              <a:t>Expensive: $1.7 billion (original price) </a:t>
            </a:r>
          </a:p>
          <a:p>
            <a:pPr lvl="1">
              <a:lnSpc>
                <a:spcPct val="80000"/>
              </a:lnSpc>
            </a:pPr>
            <a:r>
              <a:rPr lang="en-US" sz="2000" dirty="0" smtClean="0"/>
              <a:t>Very </a:t>
            </a:r>
            <a:r>
              <a:rPr lang="en-US" sz="2000" dirty="0" smtClean="0"/>
              <a:t>large size….</a:t>
            </a:r>
          </a:p>
          <a:p>
            <a:pPr lvl="1">
              <a:lnSpc>
                <a:spcPct val="80000"/>
              </a:lnSpc>
            </a:pPr>
            <a:r>
              <a:rPr lang="en-US" sz="2000" dirty="0" smtClean="0"/>
              <a:t>The most advanced and sophisticated automated baggage handling system </a:t>
            </a:r>
            <a:endParaRPr lang="en-US" sz="2000" dirty="0" smtClean="0"/>
          </a:p>
        </p:txBody>
      </p:sp>
    </p:spTree>
    <p:extLst>
      <p:ext uri="{BB962C8B-B14F-4D97-AF65-F5344CB8AC3E}">
        <p14:creationId xmlns:p14="http://schemas.microsoft.com/office/powerpoint/2010/main" val="4059916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S</a:t>
            </a:r>
            <a:r>
              <a:rPr lang="en-US" altLang="ko-KR" smtClean="0">
                <a:ea typeface="Gulim" pitchFamily="34" charset="-127"/>
              </a:rPr>
              <a:t>cale</a:t>
            </a:r>
            <a:r>
              <a:rPr lang="en-US" smtClean="0"/>
              <a:t> of baggage-handling system</a:t>
            </a:r>
          </a:p>
        </p:txBody>
      </p:sp>
      <p:sp>
        <p:nvSpPr>
          <p:cNvPr id="6147" name="Rectangle 3"/>
          <p:cNvSpPr>
            <a:spLocks noGrp="1" noChangeArrowheads="1"/>
          </p:cNvSpPr>
          <p:nvPr>
            <p:ph type="body" idx="1"/>
          </p:nvPr>
        </p:nvSpPr>
        <p:spPr/>
        <p:txBody>
          <a:bodyPr/>
          <a:lstStyle/>
          <a:p>
            <a:pPr>
              <a:lnSpc>
                <a:spcPct val="80000"/>
              </a:lnSpc>
            </a:pPr>
            <a:r>
              <a:rPr lang="en-US" sz="2400" smtClean="0"/>
              <a:t>21 miles of steel track</a:t>
            </a:r>
          </a:p>
          <a:p>
            <a:pPr lvl="1">
              <a:lnSpc>
                <a:spcPct val="80000"/>
              </a:lnSpc>
            </a:pPr>
            <a:r>
              <a:rPr lang="en-US" sz="2000" smtClean="0"/>
              <a:t>Tearing like intelligent coal-mine cars</a:t>
            </a:r>
          </a:p>
          <a:p>
            <a:pPr>
              <a:lnSpc>
                <a:spcPct val="80000"/>
              </a:lnSpc>
            </a:pPr>
            <a:r>
              <a:rPr lang="en-US" sz="2400" smtClean="0"/>
              <a:t>4,000 independent "telecars" route and deliver luggage between the counters, gates and claim areas of 20 different airlines. </a:t>
            </a:r>
          </a:p>
          <a:p>
            <a:pPr>
              <a:lnSpc>
                <a:spcPct val="80000"/>
              </a:lnSpc>
            </a:pPr>
            <a:r>
              <a:rPr lang="en-US" sz="2400" smtClean="0"/>
              <a:t>Size of the system</a:t>
            </a:r>
          </a:p>
          <a:p>
            <a:pPr lvl="1">
              <a:lnSpc>
                <a:spcPct val="80000"/>
              </a:lnSpc>
            </a:pPr>
            <a:r>
              <a:rPr lang="en-US" sz="2000" smtClean="0"/>
              <a:t>100 computers are networked to one another and to 5,000 electric eyes</a:t>
            </a:r>
          </a:p>
          <a:p>
            <a:pPr lvl="1">
              <a:lnSpc>
                <a:spcPct val="80000"/>
              </a:lnSpc>
            </a:pPr>
            <a:r>
              <a:rPr lang="en-US" sz="2000" smtClean="0"/>
              <a:t>400 radio receivers</a:t>
            </a:r>
          </a:p>
          <a:p>
            <a:pPr lvl="1">
              <a:lnSpc>
                <a:spcPct val="80000"/>
              </a:lnSpc>
            </a:pPr>
            <a:r>
              <a:rPr lang="en-US" sz="2000" smtClean="0"/>
              <a:t>56 bar-code scanners orchestrates the safe and timely arrival of every valise and ski bag. </a:t>
            </a:r>
          </a:p>
        </p:txBody>
      </p:sp>
    </p:spTree>
    <p:extLst>
      <p:ext uri="{BB962C8B-B14F-4D97-AF65-F5344CB8AC3E}">
        <p14:creationId xmlns:p14="http://schemas.microsoft.com/office/powerpoint/2010/main" val="6252045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Result</a:t>
            </a:r>
          </a:p>
        </p:txBody>
      </p:sp>
      <p:sp>
        <p:nvSpPr>
          <p:cNvPr id="7171" name="Rectangle 3"/>
          <p:cNvSpPr>
            <a:spLocks noGrp="1" noChangeArrowheads="1"/>
          </p:cNvSpPr>
          <p:nvPr>
            <p:ph type="body" idx="1"/>
          </p:nvPr>
        </p:nvSpPr>
        <p:spPr>
          <a:xfrm>
            <a:off x="685800" y="1524000"/>
            <a:ext cx="8077200" cy="4648200"/>
          </a:xfrm>
        </p:spPr>
        <p:txBody>
          <a:bodyPr/>
          <a:lstStyle/>
          <a:p>
            <a:r>
              <a:rPr lang="en-US" sz="2400" dirty="0" smtClean="0"/>
              <a:t>Scheduled to open Nov, 94</a:t>
            </a:r>
          </a:p>
          <a:p>
            <a:r>
              <a:rPr lang="en-US" sz="2400" dirty="0" smtClean="0"/>
              <a:t>Delayed nine-month because of system glitches.</a:t>
            </a:r>
          </a:p>
          <a:p>
            <a:pPr lvl="1"/>
            <a:r>
              <a:rPr lang="en-US" sz="2000" dirty="0" smtClean="0">
                <a:solidFill>
                  <a:srgbClr val="0000FF"/>
                </a:solidFill>
              </a:rPr>
              <a:t>Original price $1.7 billion, final cost $</a:t>
            </a:r>
            <a:r>
              <a:rPr lang="en-US" sz="2000" dirty="0" smtClean="0">
                <a:solidFill>
                  <a:srgbClr val="0000FF"/>
                </a:solidFill>
              </a:rPr>
              <a:t>4.8 </a:t>
            </a:r>
            <a:r>
              <a:rPr lang="en-US" sz="2000" dirty="0" smtClean="0">
                <a:solidFill>
                  <a:srgbClr val="0000FF"/>
                </a:solidFill>
              </a:rPr>
              <a:t>billion  </a:t>
            </a:r>
          </a:p>
          <a:p>
            <a:pPr lvl="1"/>
            <a:r>
              <a:rPr lang="en-US" sz="2000" dirty="0" smtClean="0">
                <a:solidFill>
                  <a:srgbClr val="0000FF"/>
                </a:solidFill>
              </a:rPr>
              <a:t>Their bond rating demoted to </a:t>
            </a:r>
            <a:r>
              <a:rPr lang="en-US" sz="2000" dirty="0" smtClean="0">
                <a:solidFill>
                  <a:srgbClr val="FF0000"/>
                </a:solidFill>
              </a:rPr>
              <a:t>junk</a:t>
            </a:r>
            <a:r>
              <a:rPr lang="en-US" sz="2000" dirty="0" smtClean="0">
                <a:solidFill>
                  <a:srgbClr val="0000FF"/>
                </a:solidFill>
              </a:rPr>
              <a:t> and their </a:t>
            </a:r>
            <a:r>
              <a:rPr lang="en-US" sz="2000" dirty="0" smtClean="0">
                <a:solidFill>
                  <a:srgbClr val="FF0000"/>
                </a:solidFill>
              </a:rPr>
              <a:t>budget</a:t>
            </a:r>
            <a:r>
              <a:rPr lang="en-US" sz="2000" dirty="0" smtClean="0">
                <a:solidFill>
                  <a:srgbClr val="0000FF"/>
                </a:solidFill>
              </a:rPr>
              <a:t> hemorrhaging red ink at the rate of </a:t>
            </a:r>
            <a:r>
              <a:rPr lang="en-US" sz="2000" dirty="0" smtClean="0">
                <a:solidFill>
                  <a:srgbClr val="FF0000"/>
                </a:solidFill>
              </a:rPr>
              <a:t>$1.1 million a day</a:t>
            </a:r>
            <a:r>
              <a:rPr lang="en-US" sz="2000" dirty="0" smtClean="0">
                <a:solidFill>
                  <a:srgbClr val="0000FF"/>
                </a:solidFill>
              </a:rPr>
              <a:t> in interest and operating costs</a:t>
            </a:r>
            <a:r>
              <a:rPr lang="en-US" sz="2000" dirty="0" smtClean="0">
                <a:solidFill>
                  <a:srgbClr val="0000FF"/>
                </a:solidFill>
              </a:rPr>
              <a:t>.</a:t>
            </a:r>
            <a:endParaRPr lang="en-US" sz="2000" dirty="0" smtClean="0">
              <a:solidFill>
                <a:srgbClr val="0000FF"/>
              </a:solidFill>
            </a:endParaRPr>
          </a:p>
        </p:txBody>
      </p:sp>
    </p:spTree>
    <p:extLst>
      <p:ext uri="{BB962C8B-B14F-4D97-AF65-F5344CB8AC3E}">
        <p14:creationId xmlns:p14="http://schemas.microsoft.com/office/powerpoint/2010/main" val="34432040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1204</Words>
  <Application>Microsoft Office PowerPoint</Application>
  <PresentationFormat>On-screen Show (4:3)</PresentationFormat>
  <Paragraphs>185</Paragraphs>
  <Slides>19</Slides>
  <Notes>12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System Analysis and Design</vt:lpstr>
      <vt:lpstr>Systems Analysis Phases</vt:lpstr>
      <vt:lpstr>Requirements Analysis Tasks</vt:lpstr>
      <vt:lpstr>Requirements Discovery</vt:lpstr>
      <vt:lpstr>Results of Incorrect Requirements</vt:lpstr>
      <vt:lpstr>Relative Cost to Fix an Error</vt:lpstr>
      <vt:lpstr>New Denver airport</vt:lpstr>
      <vt:lpstr>Scale of baggage-handling system</vt:lpstr>
      <vt:lpstr>Result</vt:lpstr>
      <vt:lpstr>The Process of Requirements Discovery</vt:lpstr>
      <vt:lpstr>Analyzing Requirements</vt:lpstr>
      <vt:lpstr>Fact-Finding Technique</vt:lpstr>
      <vt:lpstr>System Development Process</vt:lpstr>
      <vt:lpstr>The Capability Maturity Model</vt:lpstr>
      <vt:lpstr>PowerPoint Presentation</vt:lpstr>
      <vt:lpstr>The CMM Process Management Model (con’t)</vt:lpstr>
      <vt:lpstr>Impact of System Development “Process” on Quality</vt:lpstr>
      <vt:lpstr>More about CMM model</vt:lpstr>
      <vt:lpstr> Basic principle's of System Development</vt:lpstr>
    </vt:vector>
  </TitlesOfParts>
  <Company>California State University, Bakersfield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cp:revision>
  <dcterms:created xsi:type="dcterms:W3CDTF">2013-05-08T21:12:23Z</dcterms:created>
  <dcterms:modified xsi:type="dcterms:W3CDTF">2013-05-08T21:49:55Z</dcterms:modified>
</cp:coreProperties>
</file>