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96" r:id="rId3"/>
    <p:sldId id="271" r:id="rId4"/>
    <p:sldId id="295" r:id="rId5"/>
    <p:sldId id="293" r:id="rId6"/>
    <p:sldId id="275" r:id="rId7"/>
    <p:sldId id="292" r:id="rId8"/>
    <p:sldId id="288" r:id="rId9"/>
    <p:sldId id="280" r:id="rId10"/>
    <p:sldId id="300" r:id="rId11"/>
    <p:sldId id="301" r:id="rId12"/>
    <p:sldId id="290" r:id="rId13"/>
    <p:sldId id="261" r:id="rId14"/>
    <p:sldId id="284" r:id="rId15"/>
    <p:sldId id="304" r:id="rId16"/>
    <p:sldId id="264" r:id="rId17"/>
    <p:sldId id="289" r:id="rId18"/>
    <p:sldId id="299" r:id="rId19"/>
    <p:sldId id="262" r:id="rId20"/>
    <p:sldId id="302" r:id="rId21"/>
    <p:sldId id="285" r:id="rId22"/>
    <p:sldId id="270" r:id="rId23"/>
    <p:sldId id="278" r:id="rId24"/>
    <p:sldId id="297" r:id="rId25"/>
    <p:sldId id="260" r:id="rId26"/>
    <p:sldId id="274" r:id="rId27"/>
    <p:sldId id="273" r:id="rId28"/>
  </p:sldIdLst>
  <p:sldSz cx="12192000" cy="6858000"/>
  <p:notesSz cx="9296400" cy="7010400"/>
  <p:photoAlbum/>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linda Carrillo" initials="EC" lastIdx="1" clrIdx="0">
    <p:extLst>
      <p:ext uri="{19B8F6BF-5375-455C-9EA6-DF929625EA0E}">
        <p15:presenceInfo xmlns:p15="http://schemas.microsoft.com/office/powerpoint/2012/main" userId="S::ecarrillo2@csub.edu::41247bbe-2601-400d-bc72-cbec514d05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71A87E-A3F2-4CE3-97D5-306361BFD698}" v="549" dt="2025-04-01T23:18:49.869"/>
    <p1510:client id="{43FDB503-DE94-477E-A195-1888511CF007}" v="394" dt="2025-04-02T21:48:02.3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na Manzano" clId="Web-{8A139AE4-A7FE-4B0A-B1F3-627B15687494}"/>
    <pc:docChg chg="modSld">
      <pc:chgData name="Marina Manzano" userId="" providerId="" clId="Web-{8A139AE4-A7FE-4B0A-B1F3-627B15687494}" dt="2024-03-21T17:42:33.780" v="300" actId="1076"/>
      <pc:docMkLst>
        <pc:docMk/>
      </pc:docMkLst>
      <pc:sldChg chg="modSp">
        <pc:chgData name="Marina Manzano" userId="" providerId="" clId="Web-{8A139AE4-A7FE-4B0A-B1F3-627B15687494}" dt="2024-03-21T17:42:33.780" v="300" actId="1076"/>
        <pc:sldMkLst>
          <pc:docMk/>
          <pc:sldMk cId="1786822020" sldId="262"/>
        </pc:sldMkLst>
        <pc:spChg chg="mod">
          <ac:chgData name="Marina Manzano" userId="" providerId="" clId="Web-{8A139AE4-A7FE-4B0A-B1F3-627B15687494}" dt="2024-03-21T17:03:41.965" v="212" actId="1076"/>
          <ac:spMkLst>
            <pc:docMk/>
            <pc:sldMk cId="1786822020" sldId="262"/>
            <ac:spMk id="2" creationId="{7F4F6E05-8899-46C6-A5D4-F5150320DF8C}"/>
          </ac:spMkLst>
        </pc:spChg>
        <pc:spChg chg="mod">
          <ac:chgData name="Marina Manzano" userId="" providerId="" clId="Web-{8A139AE4-A7FE-4B0A-B1F3-627B15687494}" dt="2024-03-21T17:05:37.472" v="294" actId="20577"/>
          <ac:spMkLst>
            <pc:docMk/>
            <pc:sldMk cId="1786822020" sldId="262"/>
            <ac:spMk id="3" creationId="{C7B96554-764E-4D4B-BAB1-1ADC9436616F}"/>
          </ac:spMkLst>
        </pc:spChg>
        <pc:spChg chg="mod">
          <ac:chgData name="Marina Manzano" userId="" providerId="" clId="Web-{8A139AE4-A7FE-4B0A-B1F3-627B15687494}" dt="2024-03-21T17:42:33.780" v="300" actId="1076"/>
          <ac:spMkLst>
            <pc:docMk/>
            <pc:sldMk cId="1786822020" sldId="262"/>
            <ac:spMk id="7" creationId="{DE90646B-0279-B9AD-C2E6-556770532F15}"/>
          </ac:spMkLst>
        </pc:spChg>
      </pc:sldChg>
      <pc:sldChg chg="addSp delSp modSp">
        <pc:chgData name="Marina Manzano" userId="" providerId="" clId="Web-{8A139AE4-A7FE-4B0A-B1F3-627B15687494}" dt="2024-03-21T16:59:46.106" v="114" actId="20577"/>
        <pc:sldMkLst>
          <pc:docMk/>
          <pc:sldMk cId="1936883551" sldId="299"/>
        </pc:sldMkLst>
        <pc:spChg chg="mod">
          <ac:chgData name="Marina Manzano" userId="" providerId="" clId="Web-{8A139AE4-A7FE-4B0A-B1F3-627B15687494}" dt="2024-03-21T16:58:41.821" v="106" actId="1076"/>
          <ac:spMkLst>
            <pc:docMk/>
            <pc:sldMk cId="1936883551" sldId="299"/>
            <ac:spMk id="2" creationId="{7F4F6E05-8899-46C6-A5D4-F5150320DF8C}"/>
          </ac:spMkLst>
        </pc:spChg>
        <pc:spChg chg="mod">
          <ac:chgData name="Marina Manzano" userId="" providerId="" clId="Web-{8A139AE4-A7FE-4B0A-B1F3-627B15687494}" dt="2024-03-21T16:57:23.660" v="99" actId="20577"/>
          <ac:spMkLst>
            <pc:docMk/>
            <pc:sldMk cId="1936883551" sldId="299"/>
            <ac:spMk id="3" creationId="{C7B96554-764E-4D4B-BAB1-1ADC9436616F}"/>
          </ac:spMkLst>
        </pc:spChg>
        <pc:spChg chg="add del">
          <ac:chgData name="Marina Manzano" userId="" providerId="" clId="Web-{8A139AE4-A7FE-4B0A-B1F3-627B15687494}" dt="2024-03-21T16:58:31.664" v="105"/>
          <ac:spMkLst>
            <pc:docMk/>
            <pc:sldMk cId="1936883551" sldId="299"/>
            <ac:spMk id="4" creationId="{09CB1A21-54A9-FF2B-8CC1-A619CF31D676}"/>
          </ac:spMkLst>
        </pc:spChg>
        <pc:spChg chg="add mod">
          <ac:chgData name="Marina Manzano" userId="" providerId="" clId="Web-{8A139AE4-A7FE-4B0A-B1F3-627B15687494}" dt="2024-03-21T16:59:46.106" v="114" actId="20577"/>
          <ac:spMkLst>
            <pc:docMk/>
            <pc:sldMk cId="1936883551" sldId="299"/>
            <ac:spMk id="5" creationId="{564DF7B6-FDC5-6B5C-FC41-742E9FD4BC01}"/>
          </ac:spMkLst>
        </pc:spChg>
        <pc:spChg chg="mod">
          <ac:chgData name="Marina Manzano" userId="" providerId="" clId="Web-{8A139AE4-A7FE-4B0A-B1F3-627B15687494}" dt="2024-03-21T16:58:44.258" v="107" actId="1076"/>
          <ac:spMkLst>
            <pc:docMk/>
            <pc:sldMk cId="1936883551" sldId="299"/>
            <ac:spMk id="7" creationId="{DE90646B-0279-B9AD-C2E6-556770532F15}"/>
          </ac:spMkLst>
        </pc:spChg>
      </pc:sldChg>
    </pc:docChg>
  </pc:docChgLst>
  <pc:docChgLst>
    <pc:chgData name="Rosalba Flores" clId="Web-{6546D882-D644-4065-8CE2-A983567875B0}"/>
    <pc:docChg chg="delSld modSld">
      <pc:chgData name="Rosalba Flores" userId="" providerId="" clId="Web-{6546D882-D644-4065-8CE2-A983567875B0}" dt="2024-04-06T00:13:47.669" v="36" actId="20577"/>
      <pc:docMkLst>
        <pc:docMk/>
      </pc:docMkLst>
      <pc:sldChg chg="modSp">
        <pc:chgData name="Rosalba Flores" userId="" providerId="" clId="Web-{6546D882-D644-4065-8CE2-A983567875B0}" dt="2024-04-06T00:13:35.137" v="35" actId="20577"/>
        <pc:sldMkLst>
          <pc:docMk/>
          <pc:sldMk cId="1977488773" sldId="260"/>
        </pc:sldMkLst>
        <pc:spChg chg="mod">
          <ac:chgData name="Rosalba Flores" userId="" providerId="" clId="Web-{6546D882-D644-4065-8CE2-A983567875B0}" dt="2024-04-06T00:13:35.137" v="35" actId="20577"/>
          <ac:spMkLst>
            <pc:docMk/>
            <pc:sldMk cId="1977488773" sldId="260"/>
            <ac:spMk id="5" creationId="{159C7F58-920E-4586-8A24-5870BCCC4104}"/>
          </ac:spMkLst>
        </pc:spChg>
      </pc:sldChg>
      <pc:sldChg chg="delSp modSp del">
        <pc:chgData name="Rosalba Flores" userId="" providerId="" clId="Web-{6546D882-D644-4065-8CE2-A983567875B0}" dt="2024-04-06T00:11:45.040" v="31"/>
        <pc:sldMkLst>
          <pc:docMk/>
          <pc:sldMk cId="4215683482" sldId="265"/>
        </pc:sldMkLst>
        <pc:spChg chg="mod">
          <ac:chgData name="Rosalba Flores" userId="" providerId="" clId="Web-{6546D882-D644-4065-8CE2-A983567875B0}" dt="2024-04-06T00:11:23.930" v="29" actId="20577"/>
          <ac:spMkLst>
            <pc:docMk/>
            <pc:sldMk cId="4215683482" sldId="265"/>
            <ac:spMk id="2" creationId="{7F4F6E05-8899-46C6-A5D4-F5150320DF8C}"/>
          </ac:spMkLst>
        </pc:spChg>
        <pc:spChg chg="del">
          <ac:chgData name="Rosalba Flores" userId="" providerId="" clId="Web-{6546D882-D644-4065-8CE2-A983567875B0}" dt="2024-04-06T00:09:41.881" v="17"/>
          <ac:spMkLst>
            <pc:docMk/>
            <pc:sldMk cId="4215683482" sldId="265"/>
            <ac:spMk id="3" creationId="{95F35269-1051-4A25-91D1-1C2191773DBD}"/>
          </ac:spMkLst>
        </pc:spChg>
        <pc:spChg chg="del">
          <ac:chgData name="Rosalba Flores" userId="" providerId="" clId="Web-{6546D882-D644-4065-8CE2-A983567875B0}" dt="2024-04-06T00:11:31.712" v="30"/>
          <ac:spMkLst>
            <pc:docMk/>
            <pc:sldMk cId="4215683482" sldId="265"/>
            <ac:spMk id="9" creationId="{61FADB99-B10F-3639-790C-FA70B8A20E02}"/>
          </ac:spMkLst>
        </pc:spChg>
        <pc:spChg chg="del">
          <ac:chgData name="Rosalba Flores" userId="" providerId="" clId="Web-{6546D882-D644-4065-8CE2-A983567875B0}" dt="2024-04-06T00:10:14.288" v="20"/>
          <ac:spMkLst>
            <pc:docMk/>
            <pc:sldMk cId="4215683482" sldId="265"/>
            <ac:spMk id="11" creationId="{C1F54B33-CE12-FB66-C3AB-95454F861C1D}"/>
          </ac:spMkLst>
        </pc:spChg>
        <pc:spChg chg="del">
          <ac:chgData name="Rosalba Flores" userId="" providerId="" clId="Web-{6546D882-D644-4065-8CE2-A983567875B0}" dt="2024-04-06T00:10:06.569" v="19"/>
          <ac:spMkLst>
            <pc:docMk/>
            <pc:sldMk cId="4215683482" sldId="265"/>
            <ac:spMk id="14" creationId="{FE3BB2ED-DD6B-B2B0-6492-63522AE7E9BD}"/>
          </ac:spMkLst>
        </pc:spChg>
        <pc:spChg chg="del mod">
          <ac:chgData name="Rosalba Flores" userId="" providerId="" clId="Web-{6546D882-D644-4065-8CE2-A983567875B0}" dt="2024-04-06T00:10:36.538" v="25"/>
          <ac:spMkLst>
            <pc:docMk/>
            <pc:sldMk cId="4215683482" sldId="265"/>
            <ac:spMk id="16" creationId="{03AB0B4E-6276-9616-C020-10B52C4FA3A2}"/>
          </ac:spMkLst>
        </pc:spChg>
        <pc:spChg chg="del">
          <ac:chgData name="Rosalba Flores" userId="" providerId="" clId="Web-{6546D882-D644-4065-8CE2-A983567875B0}" dt="2024-04-06T00:10:52.383" v="27"/>
          <ac:spMkLst>
            <pc:docMk/>
            <pc:sldMk cId="4215683482" sldId="265"/>
            <ac:spMk id="17" creationId="{F3060C83-F051-4F0E-ABAD-AA0DFC48B218}"/>
          </ac:spMkLst>
        </pc:spChg>
        <pc:spChg chg="del mod">
          <ac:chgData name="Rosalba Flores" userId="" providerId="" clId="Web-{6546D882-D644-4065-8CE2-A983567875B0}" dt="2024-04-06T00:10:31.335" v="23"/>
          <ac:spMkLst>
            <pc:docMk/>
            <pc:sldMk cId="4215683482" sldId="265"/>
            <ac:spMk id="20" creationId="{C69323E0-3F6F-4CD4-359E-058A73B5566B}"/>
          </ac:spMkLst>
        </pc:spChg>
        <pc:spChg chg="del">
          <ac:chgData name="Rosalba Flores" userId="" providerId="" clId="Web-{6546D882-D644-4065-8CE2-A983567875B0}" dt="2024-04-06T00:10:40.539" v="26"/>
          <ac:spMkLst>
            <pc:docMk/>
            <pc:sldMk cId="4215683482" sldId="265"/>
            <ac:spMk id="24" creationId="{C81B4F92-E743-F44B-B081-854E42678D8E}"/>
          </ac:spMkLst>
        </pc:spChg>
        <pc:spChg chg="del">
          <ac:chgData name="Rosalba Flores" userId="" providerId="" clId="Web-{6546D882-D644-4065-8CE2-A983567875B0}" dt="2024-04-06T00:10:24.398" v="21"/>
          <ac:spMkLst>
            <pc:docMk/>
            <pc:sldMk cId="4215683482" sldId="265"/>
            <ac:spMk id="28" creationId="{78DE0BBC-8E0E-E1BC-5D2A-A874EC186BD2}"/>
          </ac:spMkLst>
        </pc:spChg>
        <pc:spChg chg="del mod">
          <ac:chgData name="Rosalba Flores" userId="" providerId="" clId="Web-{6546D882-D644-4065-8CE2-A983567875B0}" dt="2024-04-06T00:10:02.788" v="18"/>
          <ac:spMkLst>
            <pc:docMk/>
            <pc:sldMk cId="4215683482" sldId="265"/>
            <ac:spMk id="31" creationId="{62DAEB2B-D0E5-4D27-011D-78802FAD1A2A}"/>
          </ac:spMkLst>
        </pc:spChg>
      </pc:sldChg>
      <pc:sldChg chg="modSp">
        <pc:chgData name="Rosalba Flores" userId="" providerId="" clId="Web-{6546D882-D644-4065-8CE2-A983567875B0}" dt="2024-04-06T00:13:24.746" v="34" actId="20577"/>
        <pc:sldMkLst>
          <pc:docMk/>
          <pc:sldMk cId="513648674" sldId="274"/>
        </pc:sldMkLst>
        <pc:spChg chg="mod">
          <ac:chgData name="Rosalba Flores" userId="" providerId="" clId="Web-{6546D882-D644-4065-8CE2-A983567875B0}" dt="2024-04-06T00:13:24.746" v="34" actId="20577"/>
          <ac:spMkLst>
            <pc:docMk/>
            <pc:sldMk cId="513648674" sldId="274"/>
            <ac:spMk id="12" creationId="{A900EB6D-9E20-4324-9421-2444A3E3329A}"/>
          </ac:spMkLst>
        </pc:spChg>
      </pc:sldChg>
      <pc:sldChg chg="addSp delSp modSp">
        <pc:chgData name="Rosalba Flores" userId="" providerId="" clId="Web-{6546D882-D644-4065-8CE2-A983567875B0}" dt="2024-04-06T00:12:57.324" v="32" actId="20577"/>
        <pc:sldMkLst>
          <pc:docMk/>
          <pc:sldMk cId="2825926066" sldId="280"/>
        </pc:sldMkLst>
        <pc:spChg chg="add mod">
          <ac:chgData name="Rosalba Flores" userId="" providerId="" clId="Web-{6546D882-D644-4065-8CE2-A983567875B0}" dt="2024-04-06T00:08:19.613" v="10" actId="14100"/>
          <ac:spMkLst>
            <pc:docMk/>
            <pc:sldMk cId="2825926066" sldId="280"/>
            <ac:spMk id="4" creationId="{9E025697-C54A-28EE-A84D-2A5322DDA35B}"/>
          </ac:spMkLst>
        </pc:spChg>
        <pc:spChg chg="mod">
          <ac:chgData name="Rosalba Flores" userId="" providerId="" clId="Web-{6546D882-D644-4065-8CE2-A983567875B0}" dt="2024-04-06T00:12:57.324" v="32" actId="20577"/>
          <ac:spMkLst>
            <pc:docMk/>
            <pc:sldMk cId="2825926066" sldId="280"/>
            <ac:spMk id="5" creationId="{79B500F6-E303-5727-5522-9F7B290306E3}"/>
          </ac:spMkLst>
        </pc:spChg>
        <pc:spChg chg="del">
          <ac:chgData name="Rosalba Flores" userId="" providerId="" clId="Web-{6546D882-D644-4065-8CE2-A983567875B0}" dt="2024-04-06T00:07:40.174" v="1"/>
          <ac:spMkLst>
            <pc:docMk/>
            <pc:sldMk cId="2825926066" sldId="280"/>
            <ac:spMk id="12" creationId="{CF58379E-1C5E-40FA-AD1E-1B18E16A2269}"/>
          </ac:spMkLst>
        </pc:spChg>
        <pc:spChg chg="mod">
          <ac:chgData name="Rosalba Flores" userId="" providerId="" clId="Web-{6546D882-D644-4065-8CE2-A983567875B0}" dt="2024-04-06T00:08:36.145" v="12" actId="20577"/>
          <ac:spMkLst>
            <pc:docMk/>
            <pc:sldMk cId="2825926066" sldId="280"/>
            <ac:spMk id="14" creationId="{A4152729-75EB-FD01-F5FA-402B0FA0A0D8}"/>
          </ac:spMkLst>
        </pc:spChg>
        <pc:spChg chg="mod">
          <ac:chgData name="Rosalba Flores" userId="" providerId="" clId="Web-{6546D882-D644-4065-8CE2-A983567875B0}" dt="2024-04-06T00:08:52.989" v="15" actId="20577"/>
          <ac:spMkLst>
            <pc:docMk/>
            <pc:sldMk cId="2825926066" sldId="280"/>
            <ac:spMk id="20" creationId="{EBAB35AA-2FF9-5BE0-EF67-A6A955683828}"/>
          </ac:spMkLst>
        </pc:spChg>
        <pc:spChg chg="mod">
          <ac:chgData name="Rosalba Flores" userId="" providerId="" clId="Web-{6546D882-D644-4065-8CE2-A983567875B0}" dt="2024-04-06T00:08:56.614" v="16" actId="20577"/>
          <ac:spMkLst>
            <pc:docMk/>
            <pc:sldMk cId="2825926066" sldId="280"/>
            <ac:spMk id="24" creationId="{E2045C13-7AF9-5597-DC39-80FBB3A19289}"/>
          </ac:spMkLst>
        </pc:spChg>
      </pc:sldChg>
      <pc:sldChg chg="modSp">
        <pc:chgData name="Rosalba Flores" userId="" providerId="" clId="Web-{6546D882-D644-4065-8CE2-A983567875B0}" dt="2024-04-06T00:13:47.669" v="36" actId="20577"/>
        <pc:sldMkLst>
          <pc:docMk/>
          <pc:sldMk cId="1815183010" sldId="297"/>
        </pc:sldMkLst>
        <pc:spChg chg="mod">
          <ac:chgData name="Rosalba Flores" userId="" providerId="" clId="Web-{6546D882-D644-4065-8CE2-A983567875B0}" dt="2024-04-06T00:13:47.669" v="36" actId="20577"/>
          <ac:spMkLst>
            <pc:docMk/>
            <pc:sldMk cId="1815183010" sldId="297"/>
            <ac:spMk id="5" creationId="{E0E30752-4203-3DAE-B990-7F4EF2CEAC52}"/>
          </ac:spMkLst>
        </pc:spChg>
      </pc:sldChg>
    </pc:docChg>
  </pc:docChgLst>
  <pc:docChgLst>
    <pc:chgData name="Elizabeth Walker" clId="Web-{92B85BEB-C5C4-458B-B6C9-06AED1BDDF8C}"/>
    <pc:docChg chg="modSld">
      <pc:chgData name="Elizabeth Walker" userId="" providerId="" clId="Web-{92B85BEB-C5C4-458B-B6C9-06AED1BDDF8C}" dt="2024-04-16T15:14:57.642" v="13" actId="20577"/>
      <pc:docMkLst>
        <pc:docMk/>
      </pc:docMkLst>
      <pc:sldChg chg="modSp">
        <pc:chgData name="Elizabeth Walker" userId="" providerId="" clId="Web-{92B85BEB-C5C4-458B-B6C9-06AED1BDDF8C}" dt="2024-04-16T15:13:39.248" v="7" actId="20577"/>
        <pc:sldMkLst>
          <pc:docMk/>
          <pc:sldMk cId="920971123" sldId="270"/>
        </pc:sldMkLst>
        <pc:spChg chg="mod">
          <ac:chgData name="Elizabeth Walker" userId="" providerId="" clId="Web-{92B85BEB-C5C4-458B-B6C9-06AED1BDDF8C}" dt="2024-04-16T15:13:39.248" v="7" actId="20577"/>
          <ac:spMkLst>
            <pc:docMk/>
            <pc:sldMk cId="920971123" sldId="270"/>
            <ac:spMk id="4" creationId="{8097A189-0ECA-4AC5-DC21-5E25E9FC01DE}"/>
          </ac:spMkLst>
        </pc:spChg>
      </pc:sldChg>
      <pc:sldChg chg="modSp">
        <pc:chgData name="Elizabeth Walker" userId="" providerId="" clId="Web-{92B85BEB-C5C4-458B-B6C9-06AED1BDDF8C}" dt="2024-04-16T15:14:57.642" v="13" actId="20577"/>
        <pc:sldMkLst>
          <pc:docMk/>
          <pc:sldMk cId="3465422679" sldId="278"/>
        </pc:sldMkLst>
        <pc:spChg chg="mod">
          <ac:chgData name="Elizabeth Walker" userId="" providerId="" clId="Web-{92B85BEB-C5C4-458B-B6C9-06AED1BDDF8C}" dt="2024-04-16T15:14:57.642" v="13" actId="20577"/>
          <ac:spMkLst>
            <pc:docMk/>
            <pc:sldMk cId="3465422679" sldId="278"/>
            <ac:spMk id="3" creationId="{92DDC413-29FF-4176-AD1D-EA052BB051B2}"/>
          </ac:spMkLst>
        </pc:spChg>
        <pc:spChg chg="mod">
          <ac:chgData name="Elizabeth Walker" userId="" providerId="" clId="Web-{92B85BEB-C5C4-458B-B6C9-06AED1BDDF8C}" dt="2024-04-16T15:14:28.516" v="8" actId="20577"/>
          <ac:spMkLst>
            <pc:docMk/>
            <pc:sldMk cId="3465422679" sldId="278"/>
            <ac:spMk id="5" creationId="{E0E30752-4203-3DAE-B990-7F4EF2CEAC52}"/>
          </ac:spMkLst>
        </pc:spChg>
      </pc:sldChg>
    </pc:docChg>
  </pc:docChgLst>
  <pc:docChgLst>
    <pc:chgData name="Rosalba Flores" clId="Web-{62E3BDF9-4D94-4D99-8B44-464ACE7278E0}"/>
    <pc:docChg chg="sldOrd">
      <pc:chgData name="Rosalba Flores" userId="" providerId="" clId="Web-{62E3BDF9-4D94-4D99-8B44-464ACE7278E0}" dt="2024-04-06T00:27:07.107" v="0"/>
      <pc:docMkLst>
        <pc:docMk/>
      </pc:docMkLst>
      <pc:sldChg chg="ord">
        <pc:chgData name="Rosalba Flores" userId="" providerId="" clId="Web-{62E3BDF9-4D94-4D99-8B44-464ACE7278E0}" dt="2024-04-06T00:27:07.107" v="0"/>
        <pc:sldMkLst>
          <pc:docMk/>
          <pc:sldMk cId="698424550" sldId="288"/>
        </pc:sldMkLst>
      </pc:sldChg>
    </pc:docChg>
  </pc:docChgLst>
  <pc:docChgLst>
    <pc:chgData name="Marina Manzano" userId="hpJE1BuU4JwMNwPsvpvhOuizBd81aqSWP7u8M8kvS1w=" providerId="None" clId="Web-{0D71A87E-A3F2-4CE3-97D5-306361BFD698}"/>
    <pc:docChg chg="modSld">
      <pc:chgData name="Marina Manzano" userId="hpJE1BuU4JwMNwPsvpvhOuizBd81aqSWP7u8M8kvS1w=" providerId="None" clId="Web-{0D71A87E-A3F2-4CE3-97D5-306361BFD698}" dt="2025-04-01T23:18:49.150" v="278" actId="20577"/>
      <pc:docMkLst>
        <pc:docMk/>
      </pc:docMkLst>
      <pc:sldChg chg="modSp">
        <pc:chgData name="Marina Manzano" userId="hpJE1BuU4JwMNwPsvpvhOuizBd81aqSWP7u8M8kvS1w=" providerId="None" clId="Web-{0D71A87E-A3F2-4CE3-97D5-306361BFD698}" dt="2025-04-01T23:18:49.150" v="278" actId="20577"/>
        <pc:sldMkLst>
          <pc:docMk/>
          <pc:sldMk cId="1786822020" sldId="262"/>
        </pc:sldMkLst>
        <pc:spChg chg="mod">
          <ac:chgData name="Marina Manzano" userId="hpJE1BuU4JwMNwPsvpvhOuizBd81aqSWP7u8M8kvS1w=" providerId="None" clId="Web-{0D71A87E-A3F2-4CE3-97D5-306361BFD698}" dt="2025-04-01T23:18:49.150" v="278" actId="20577"/>
          <ac:spMkLst>
            <pc:docMk/>
            <pc:sldMk cId="1786822020" sldId="262"/>
            <ac:spMk id="7" creationId="{DE90646B-0279-B9AD-C2E6-556770532F15}"/>
          </ac:spMkLst>
        </pc:spChg>
      </pc:sldChg>
      <pc:sldChg chg="modSp">
        <pc:chgData name="Marina Manzano" userId="hpJE1BuU4JwMNwPsvpvhOuizBd81aqSWP7u8M8kvS1w=" providerId="None" clId="Web-{0D71A87E-A3F2-4CE3-97D5-306361BFD698}" dt="2025-04-01T23:14:48.384" v="265" actId="20577"/>
        <pc:sldMkLst>
          <pc:docMk/>
          <pc:sldMk cId="4105692664" sldId="285"/>
        </pc:sldMkLst>
        <pc:spChg chg="mod">
          <ac:chgData name="Marina Manzano" userId="hpJE1BuU4JwMNwPsvpvhOuizBd81aqSWP7u8M8kvS1w=" providerId="None" clId="Web-{0D71A87E-A3F2-4CE3-97D5-306361BFD698}" dt="2025-04-01T23:14:48.384" v="265" actId="20577"/>
          <ac:spMkLst>
            <pc:docMk/>
            <pc:sldMk cId="4105692664" sldId="285"/>
            <ac:spMk id="4" creationId="{890ACB35-BBC4-4C4A-B7C6-DB7FBA8C34F9}"/>
          </ac:spMkLst>
        </pc:spChg>
      </pc:sldChg>
      <pc:sldChg chg="modSp">
        <pc:chgData name="Marina Manzano" userId="hpJE1BuU4JwMNwPsvpvhOuizBd81aqSWP7u8M8kvS1w=" providerId="None" clId="Web-{0D71A87E-A3F2-4CE3-97D5-306361BFD698}" dt="2025-04-01T23:17:53.569" v="277" actId="1076"/>
        <pc:sldMkLst>
          <pc:docMk/>
          <pc:sldMk cId="1809544707" sldId="302"/>
        </pc:sldMkLst>
        <pc:spChg chg="mod">
          <ac:chgData name="Marina Manzano" userId="hpJE1BuU4JwMNwPsvpvhOuizBd81aqSWP7u8M8kvS1w=" providerId="None" clId="Web-{0D71A87E-A3F2-4CE3-97D5-306361BFD698}" dt="2025-04-01T23:16:18.390" v="272" actId="1076"/>
          <ac:spMkLst>
            <pc:docMk/>
            <pc:sldMk cId="1809544707" sldId="302"/>
            <ac:spMk id="3" creationId="{7BCCCC66-B887-E3ED-B385-6D10FEB197DB}"/>
          </ac:spMkLst>
        </pc:spChg>
        <pc:spChg chg="mod">
          <ac:chgData name="Marina Manzano" userId="hpJE1BuU4JwMNwPsvpvhOuizBd81aqSWP7u8M8kvS1w=" providerId="None" clId="Web-{0D71A87E-A3F2-4CE3-97D5-306361BFD698}" dt="2025-04-01T23:17:53.569" v="277" actId="1076"/>
          <ac:spMkLst>
            <pc:docMk/>
            <pc:sldMk cId="1809544707" sldId="302"/>
            <ac:spMk id="4" creationId="{CD31AD5B-249F-F3ED-00E6-F6A3728FB2BA}"/>
          </ac:spMkLst>
        </pc:spChg>
        <pc:picChg chg="mod modCrop">
          <ac:chgData name="Marina Manzano" userId="hpJE1BuU4JwMNwPsvpvhOuizBd81aqSWP7u8M8kvS1w=" providerId="None" clId="Web-{0D71A87E-A3F2-4CE3-97D5-306361BFD698}" dt="2025-04-01T23:16:04.546" v="271" actId="14100"/>
          <ac:picMkLst>
            <pc:docMk/>
            <pc:sldMk cId="1809544707" sldId="302"/>
            <ac:picMk id="2" creationId="{B5FE6B48-7A4B-BEFF-26C3-AF6706E3F6E9}"/>
          </ac:picMkLst>
        </pc:picChg>
      </pc:sldChg>
    </pc:docChg>
  </pc:docChgLst>
  <pc:docChgLst>
    <pc:chgData name="Lucero San" userId="YvDm+rL3ebwdZba4ggOjPSos/tOruHg2RLOwAkHp5hw=" providerId="None" clId="Web-{0C373942-A74B-4471-A75D-A7E2340BF67F}"/>
    <pc:docChg chg="addSld delSld modSld">
      <pc:chgData name="Lucero San" userId="YvDm+rL3ebwdZba4ggOjPSos/tOruHg2RLOwAkHp5hw=" providerId="None" clId="Web-{0C373942-A74B-4471-A75D-A7E2340BF67F}" dt="2025-03-24T17:34:08.213" v="140" actId="20577"/>
      <pc:docMkLst>
        <pc:docMk/>
      </pc:docMkLst>
      <pc:sldChg chg="modSp">
        <pc:chgData name="Lucero San" userId="YvDm+rL3ebwdZba4ggOjPSos/tOruHg2RLOwAkHp5hw=" providerId="None" clId="Web-{0C373942-A74B-4471-A75D-A7E2340BF67F}" dt="2025-03-24T17:34:08.213" v="140" actId="20577"/>
        <pc:sldMkLst>
          <pc:docMk/>
          <pc:sldMk cId="1977488773" sldId="260"/>
        </pc:sldMkLst>
        <pc:spChg chg="mod">
          <ac:chgData name="Lucero San" userId="YvDm+rL3ebwdZba4ggOjPSos/tOruHg2RLOwAkHp5hw=" providerId="None" clId="Web-{0C373942-A74B-4471-A75D-A7E2340BF67F}" dt="2025-03-24T17:34:08.213" v="140" actId="20577"/>
          <ac:spMkLst>
            <pc:docMk/>
            <pc:sldMk cId="1977488773" sldId="260"/>
            <ac:spMk id="5" creationId="{159C7F58-920E-4586-8A24-5870BCCC4104}"/>
          </ac:spMkLst>
        </pc:spChg>
      </pc:sldChg>
      <pc:sldChg chg="modSp">
        <pc:chgData name="Lucero San" userId="YvDm+rL3ebwdZba4ggOjPSos/tOruHg2RLOwAkHp5hw=" providerId="None" clId="Web-{0C373942-A74B-4471-A75D-A7E2340BF67F}" dt="2025-03-24T17:18:16.941" v="70" actId="20577"/>
        <pc:sldMkLst>
          <pc:docMk/>
          <pc:sldMk cId="659372055" sldId="264"/>
        </pc:sldMkLst>
        <pc:spChg chg="mod">
          <ac:chgData name="Lucero San" userId="YvDm+rL3ebwdZba4ggOjPSos/tOruHg2RLOwAkHp5hw=" providerId="None" clId="Web-{0C373942-A74B-4471-A75D-A7E2340BF67F}" dt="2025-03-24T17:18:16.941" v="70" actId="20577"/>
          <ac:spMkLst>
            <pc:docMk/>
            <pc:sldMk cId="659372055" sldId="264"/>
            <ac:spMk id="3" creationId="{C4F777DC-3F8F-481F-8E95-7BEA2A20C741}"/>
          </ac:spMkLst>
        </pc:spChg>
        <pc:spChg chg="mod">
          <ac:chgData name="Lucero San" userId="YvDm+rL3ebwdZba4ggOjPSos/tOruHg2RLOwAkHp5hw=" providerId="None" clId="Web-{0C373942-A74B-4471-A75D-A7E2340BF67F}" dt="2025-03-24T17:18:12.285" v="64" actId="20577"/>
          <ac:spMkLst>
            <pc:docMk/>
            <pc:sldMk cId="659372055" sldId="264"/>
            <ac:spMk id="5" creationId="{82625A76-CE1D-1826-7640-FCFF339049FD}"/>
          </ac:spMkLst>
        </pc:spChg>
      </pc:sldChg>
      <pc:sldChg chg="modSp">
        <pc:chgData name="Lucero San" userId="YvDm+rL3ebwdZba4ggOjPSos/tOruHg2RLOwAkHp5hw=" providerId="None" clId="Web-{0C373942-A74B-4471-A75D-A7E2340BF67F}" dt="2025-03-24T17:25:59.381" v="104" actId="20577"/>
        <pc:sldMkLst>
          <pc:docMk/>
          <pc:sldMk cId="513648674" sldId="274"/>
        </pc:sldMkLst>
        <pc:spChg chg="mod">
          <ac:chgData name="Lucero San" userId="YvDm+rL3ebwdZba4ggOjPSos/tOruHg2RLOwAkHp5hw=" providerId="None" clId="Web-{0C373942-A74B-4471-A75D-A7E2340BF67F}" dt="2025-03-24T17:25:59.381" v="104" actId="20577"/>
          <ac:spMkLst>
            <pc:docMk/>
            <pc:sldMk cId="513648674" sldId="274"/>
            <ac:spMk id="12" creationId="{A900EB6D-9E20-4324-9421-2444A3E3329A}"/>
          </ac:spMkLst>
        </pc:spChg>
      </pc:sldChg>
      <pc:sldChg chg="modSp">
        <pc:chgData name="Lucero San" userId="YvDm+rL3ebwdZba4ggOjPSos/tOruHg2RLOwAkHp5hw=" providerId="None" clId="Web-{0C373942-A74B-4471-A75D-A7E2340BF67F}" dt="2025-03-24T17:22:45.389" v="99" actId="20577"/>
        <pc:sldMkLst>
          <pc:docMk/>
          <pc:sldMk cId="2064926822" sldId="289"/>
        </pc:sldMkLst>
        <pc:spChg chg="mod">
          <ac:chgData name="Lucero San" userId="YvDm+rL3ebwdZba4ggOjPSos/tOruHg2RLOwAkHp5hw=" providerId="None" clId="Web-{0C373942-A74B-4471-A75D-A7E2340BF67F}" dt="2025-03-24T17:22:45.389" v="99" actId="20577"/>
          <ac:spMkLst>
            <pc:docMk/>
            <pc:sldMk cId="2064926822" sldId="289"/>
            <ac:spMk id="4" creationId="{43DE0C12-D2E6-4AA1-02C4-986C61417C40}"/>
          </ac:spMkLst>
        </pc:spChg>
        <pc:spChg chg="mod">
          <ac:chgData name="Lucero San" userId="YvDm+rL3ebwdZba4ggOjPSos/tOruHg2RLOwAkHp5hw=" providerId="None" clId="Web-{0C373942-A74B-4471-A75D-A7E2340BF67F}" dt="2025-03-24T17:21:39.355" v="73" actId="20577"/>
          <ac:spMkLst>
            <pc:docMk/>
            <pc:sldMk cId="2064926822" sldId="289"/>
            <ac:spMk id="5" creationId="{42A100A5-1570-80F5-6A11-04D134F6D264}"/>
          </ac:spMkLst>
        </pc:spChg>
      </pc:sldChg>
      <pc:sldChg chg="modSp">
        <pc:chgData name="Lucero San" userId="YvDm+rL3ebwdZba4ggOjPSos/tOruHg2RLOwAkHp5hw=" providerId="None" clId="Web-{0C373942-A74B-4471-A75D-A7E2340BF67F}" dt="2025-03-24T15:45:54.233" v="3" actId="20577"/>
        <pc:sldMkLst>
          <pc:docMk/>
          <pc:sldMk cId="43763452" sldId="296"/>
        </pc:sldMkLst>
        <pc:spChg chg="mod">
          <ac:chgData name="Lucero San" userId="YvDm+rL3ebwdZba4ggOjPSos/tOruHg2RLOwAkHp5hw=" providerId="None" clId="Web-{0C373942-A74B-4471-A75D-A7E2340BF67F}" dt="2025-03-24T15:45:54.233" v="3" actId="20577"/>
          <ac:spMkLst>
            <pc:docMk/>
            <pc:sldMk cId="43763452" sldId="296"/>
            <ac:spMk id="4" creationId="{3ED2EC35-6BA7-DFD0-5CA5-F4BEF79E24C5}"/>
          </ac:spMkLst>
        </pc:spChg>
      </pc:sldChg>
      <pc:sldChg chg="new del">
        <pc:chgData name="Lucero San" userId="YvDm+rL3ebwdZba4ggOjPSos/tOruHg2RLOwAkHp5hw=" providerId="None" clId="Web-{0C373942-A74B-4471-A75D-A7E2340BF67F}" dt="2025-03-24T17:23:25.844" v="101"/>
        <pc:sldMkLst>
          <pc:docMk/>
          <pc:sldMk cId="2670335700" sldId="303"/>
        </pc:sldMkLst>
      </pc:sldChg>
    </pc:docChg>
  </pc:docChgLst>
  <pc:docChgLst>
    <pc:chgData name="Liz Gamez" clId="Web-{608B58AE-69C7-418B-BD05-2359DC8E9164}"/>
    <pc:docChg chg="modSld">
      <pc:chgData name="Liz Gamez" userId="" providerId="" clId="Web-{608B58AE-69C7-418B-BD05-2359DC8E9164}" dt="2024-04-09T19:53:02.460" v="18" actId="20577"/>
      <pc:docMkLst>
        <pc:docMk/>
      </pc:docMkLst>
      <pc:sldChg chg="modSp">
        <pc:chgData name="Liz Gamez" userId="" providerId="" clId="Web-{608B58AE-69C7-418B-BD05-2359DC8E9164}" dt="2024-04-09T19:53:02.460" v="18" actId="20577"/>
        <pc:sldMkLst>
          <pc:docMk/>
          <pc:sldMk cId="3404951184" sldId="271"/>
        </pc:sldMkLst>
        <pc:spChg chg="mod">
          <ac:chgData name="Liz Gamez" userId="" providerId="" clId="Web-{608B58AE-69C7-418B-BD05-2359DC8E9164}" dt="2024-04-09T19:53:02.460" v="18" actId="20577"/>
          <ac:spMkLst>
            <pc:docMk/>
            <pc:sldMk cId="3404951184" sldId="271"/>
            <ac:spMk id="2" creationId="{6B4F21A2-B4B8-1C76-BDFD-A7CBFDBDAE41}"/>
          </ac:spMkLst>
        </pc:spChg>
      </pc:sldChg>
    </pc:docChg>
  </pc:docChgLst>
  <pc:docChgLst>
    <pc:chgData name="Marina Manzano" clId="Web-{FCD7D564-10EF-4B4A-BA5A-17F5E227084A}"/>
    <pc:docChg chg="addSld modSld">
      <pc:chgData name="Marina Manzano" userId="" providerId="" clId="Web-{FCD7D564-10EF-4B4A-BA5A-17F5E227084A}" dt="2024-04-11T15:46:01.500" v="57" actId="688"/>
      <pc:docMkLst>
        <pc:docMk/>
      </pc:docMkLst>
      <pc:sldChg chg="modSp">
        <pc:chgData name="Marina Manzano" userId="" providerId="" clId="Web-{FCD7D564-10EF-4B4A-BA5A-17F5E227084A}" dt="2024-04-11T15:41:20.789" v="51" actId="20577"/>
        <pc:sldMkLst>
          <pc:docMk/>
          <pc:sldMk cId="1786822020" sldId="262"/>
        </pc:sldMkLst>
        <pc:spChg chg="mod">
          <ac:chgData name="Marina Manzano" userId="" providerId="" clId="Web-{FCD7D564-10EF-4B4A-BA5A-17F5E227084A}" dt="2024-04-11T15:41:20.789" v="51" actId="20577"/>
          <ac:spMkLst>
            <pc:docMk/>
            <pc:sldMk cId="1786822020" sldId="262"/>
            <ac:spMk id="7" creationId="{DE90646B-0279-B9AD-C2E6-556770532F15}"/>
          </ac:spMkLst>
        </pc:spChg>
      </pc:sldChg>
      <pc:sldChg chg="modSp">
        <pc:chgData name="Marina Manzano" userId="" providerId="" clId="Web-{FCD7D564-10EF-4B4A-BA5A-17F5E227084A}" dt="2024-04-11T15:41:04.758" v="48" actId="20577"/>
        <pc:sldMkLst>
          <pc:docMk/>
          <pc:sldMk cId="4105692664" sldId="285"/>
        </pc:sldMkLst>
        <pc:spChg chg="mod">
          <ac:chgData name="Marina Manzano" userId="" providerId="" clId="Web-{FCD7D564-10EF-4B4A-BA5A-17F5E227084A}" dt="2024-04-11T15:41:04.758" v="48" actId="20577"/>
          <ac:spMkLst>
            <pc:docMk/>
            <pc:sldMk cId="4105692664" sldId="285"/>
            <ac:spMk id="4" creationId="{890ACB35-BBC4-4C4A-B7C6-DB7FBA8C34F9}"/>
          </ac:spMkLst>
        </pc:spChg>
      </pc:sldChg>
      <pc:sldChg chg="addSp modSp new">
        <pc:chgData name="Marina Manzano" userId="" providerId="" clId="Web-{FCD7D564-10EF-4B4A-BA5A-17F5E227084A}" dt="2024-04-11T15:46:01.500" v="57" actId="688"/>
        <pc:sldMkLst>
          <pc:docMk/>
          <pc:sldMk cId="1809544707" sldId="302"/>
        </pc:sldMkLst>
        <pc:spChg chg="add mod">
          <ac:chgData name="Marina Manzano" userId="" providerId="" clId="Web-{FCD7D564-10EF-4B4A-BA5A-17F5E227084A}" dt="2024-04-11T15:45:35.672" v="52" actId="1076"/>
          <ac:spMkLst>
            <pc:docMk/>
            <pc:sldMk cId="1809544707" sldId="302"/>
            <ac:spMk id="3" creationId="{7BCCCC66-B887-E3ED-B385-6D10FEB197DB}"/>
          </ac:spMkLst>
        </pc:spChg>
        <pc:spChg chg="add mod">
          <ac:chgData name="Marina Manzano" userId="" providerId="" clId="Web-{FCD7D564-10EF-4B4A-BA5A-17F5E227084A}" dt="2024-04-11T15:46:01.500" v="57" actId="688"/>
          <ac:spMkLst>
            <pc:docMk/>
            <pc:sldMk cId="1809544707" sldId="302"/>
            <ac:spMk id="4" creationId="{CD31AD5B-249F-F3ED-00E6-F6A3728FB2BA}"/>
          </ac:spMkLst>
        </pc:spChg>
        <pc:picChg chg="add mod">
          <ac:chgData name="Marina Manzano" userId="" providerId="" clId="Web-{FCD7D564-10EF-4B4A-BA5A-17F5E227084A}" dt="2024-04-11T15:39:11.582" v="25" actId="1076"/>
          <ac:picMkLst>
            <pc:docMk/>
            <pc:sldMk cId="1809544707" sldId="302"/>
            <ac:picMk id="2" creationId="{B5FE6B48-7A4B-BEFF-26C3-AF6706E3F6E9}"/>
          </ac:picMkLst>
        </pc:picChg>
      </pc:sldChg>
    </pc:docChg>
  </pc:docChgLst>
  <pc:docChgLst>
    <pc:chgData name="Lucero San" userId="YvDm+rL3ebwdZba4ggOjPSos/tOruHg2RLOwAkHp5hw=" providerId="None" clId="Web-{43FDB503-DE94-477E-A195-1888511CF007}"/>
    <pc:docChg chg="modSld">
      <pc:chgData name="Lucero San" userId="YvDm+rL3ebwdZba4ggOjPSos/tOruHg2RLOwAkHp5hw=" providerId="None" clId="Web-{43FDB503-DE94-477E-A195-1888511CF007}" dt="2025-04-02T21:48:02.322" v="199" actId="20577"/>
      <pc:docMkLst>
        <pc:docMk/>
      </pc:docMkLst>
      <pc:sldChg chg="modSp">
        <pc:chgData name="Lucero San" userId="YvDm+rL3ebwdZba4ggOjPSos/tOruHg2RLOwAkHp5hw=" providerId="None" clId="Web-{43FDB503-DE94-477E-A195-1888511CF007}" dt="2025-04-02T21:08:22.821" v="158" actId="20577"/>
        <pc:sldMkLst>
          <pc:docMk/>
          <pc:sldMk cId="1977488773" sldId="260"/>
        </pc:sldMkLst>
        <pc:spChg chg="mod">
          <ac:chgData name="Lucero San" userId="YvDm+rL3ebwdZba4ggOjPSos/tOruHg2RLOwAkHp5hw=" providerId="None" clId="Web-{43FDB503-DE94-477E-A195-1888511CF007}" dt="2025-04-02T21:08:22.821" v="158" actId="20577"/>
          <ac:spMkLst>
            <pc:docMk/>
            <pc:sldMk cId="1977488773" sldId="260"/>
            <ac:spMk id="5" creationId="{159C7F58-920E-4586-8A24-5870BCCC4104}"/>
          </ac:spMkLst>
        </pc:spChg>
        <pc:spChg chg="mod">
          <ac:chgData name="Lucero San" userId="YvDm+rL3ebwdZba4ggOjPSos/tOruHg2RLOwAkHp5hw=" providerId="None" clId="Web-{43FDB503-DE94-477E-A195-1888511CF007}" dt="2025-04-02T20:29:44.397" v="110" actId="20577"/>
          <ac:spMkLst>
            <pc:docMk/>
            <pc:sldMk cId="1977488773" sldId="260"/>
            <ac:spMk id="7" creationId="{F3060C83-F051-4F0E-ABAD-AA0DFC48B218}"/>
          </ac:spMkLst>
        </pc:spChg>
      </pc:sldChg>
      <pc:sldChg chg="modSp">
        <pc:chgData name="Lucero San" userId="YvDm+rL3ebwdZba4ggOjPSos/tOruHg2RLOwAkHp5hw=" providerId="None" clId="Web-{43FDB503-DE94-477E-A195-1888511CF007}" dt="2025-04-02T21:48:02.322" v="199" actId="20577"/>
        <pc:sldMkLst>
          <pc:docMk/>
          <pc:sldMk cId="659372055" sldId="264"/>
        </pc:sldMkLst>
        <pc:spChg chg="mod">
          <ac:chgData name="Lucero San" userId="YvDm+rL3ebwdZba4ggOjPSos/tOruHg2RLOwAkHp5hw=" providerId="None" clId="Web-{43FDB503-DE94-477E-A195-1888511CF007}" dt="2025-04-02T21:48:02.322" v="199" actId="20577"/>
          <ac:spMkLst>
            <pc:docMk/>
            <pc:sldMk cId="659372055" sldId="264"/>
            <ac:spMk id="5" creationId="{82625A76-CE1D-1826-7640-FCFF339049FD}"/>
          </ac:spMkLst>
        </pc:spChg>
      </pc:sldChg>
    </pc:docChg>
  </pc:docChgLst>
  <pc:docChgLst>
    <pc:chgData name="Marina Manzano" clId="Web-{A346C912-C8B7-4C47-A387-04D5762C7DBB}"/>
    <pc:docChg chg="modSld">
      <pc:chgData name="Marina Manzano" userId="" providerId="" clId="Web-{A346C912-C8B7-4C47-A387-04D5762C7DBB}" dt="2024-03-21T17:55:50.944" v="65" actId="20577"/>
      <pc:docMkLst>
        <pc:docMk/>
      </pc:docMkLst>
      <pc:sldChg chg="modSp">
        <pc:chgData name="Marina Manzano" userId="" providerId="" clId="Web-{A346C912-C8B7-4C47-A387-04D5762C7DBB}" dt="2024-03-21T17:55:50.944" v="65" actId="20577"/>
        <pc:sldMkLst>
          <pc:docMk/>
          <pc:sldMk cId="4105692664" sldId="285"/>
        </pc:sldMkLst>
        <pc:spChg chg="mod">
          <ac:chgData name="Marina Manzano" userId="" providerId="" clId="Web-{A346C912-C8B7-4C47-A387-04D5762C7DBB}" dt="2024-03-21T17:55:50.944" v="65" actId="20577"/>
          <ac:spMkLst>
            <pc:docMk/>
            <pc:sldMk cId="4105692664" sldId="285"/>
            <ac:spMk id="3" creationId="{C7B96554-764E-4D4B-BAB1-1ADC9436616F}"/>
          </ac:spMkLst>
        </pc:spChg>
        <pc:spChg chg="mod">
          <ac:chgData name="Marina Manzano" userId="" providerId="" clId="Web-{A346C912-C8B7-4C47-A387-04D5762C7DBB}" dt="2024-03-21T17:55:44.115" v="62" actId="20577"/>
          <ac:spMkLst>
            <pc:docMk/>
            <pc:sldMk cId="4105692664" sldId="285"/>
            <ac:spMk id="4" creationId="{890ACB35-BBC4-4C4A-B7C6-DB7FBA8C34F9}"/>
          </ac:spMkLst>
        </pc:spChg>
      </pc:sldChg>
    </pc:docChg>
  </pc:docChgLst>
  <pc:docChgLst>
    <pc:chgData name="Marina Manzano" userId="hpJE1BuU4JwMNwPsvpvhOuizBd81aqSWP7u8M8kvS1w=" providerId="None" clId="Web-{6C9CA23F-5AD2-42F5-AB6D-1D460C16D313}"/>
    <pc:docChg chg="modSld">
      <pc:chgData name="Marina Manzano" userId="hpJE1BuU4JwMNwPsvpvhOuizBd81aqSWP7u8M8kvS1w=" providerId="None" clId="Web-{6C9CA23F-5AD2-42F5-AB6D-1D460C16D313}" dt="2025-03-18T00:08:48.731" v="349" actId="20577"/>
      <pc:docMkLst>
        <pc:docMk/>
      </pc:docMkLst>
      <pc:sldChg chg="modSp">
        <pc:chgData name="Marina Manzano" userId="hpJE1BuU4JwMNwPsvpvhOuizBd81aqSWP7u8M8kvS1w=" providerId="None" clId="Web-{6C9CA23F-5AD2-42F5-AB6D-1D460C16D313}" dt="2025-03-18T00:08:48.731" v="349" actId="20577"/>
        <pc:sldMkLst>
          <pc:docMk/>
          <pc:sldMk cId="1786822020" sldId="262"/>
        </pc:sldMkLst>
        <pc:spChg chg="mod">
          <ac:chgData name="Marina Manzano" userId="hpJE1BuU4JwMNwPsvpvhOuizBd81aqSWP7u8M8kvS1w=" providerId="None" clId="Web-{6C9CA23F-5AD2-42F5-AB6D-1D460C16D313}" dt="2025-03-18T00:08:48.731" v="349" actId="20577"/>
          <ac:spMkLst>
            <pc:docMk/>
            <pc:sldMk cId="1786822020" sldId="262"/>
            <ac:spMk id="7" creationId="{DE90646B-0279-B9AD-C2E6-556770532F15}"/>
          </ac:spMkLst>
        </pc:spChg>
      </pc:sldChg>
      <pc:sldChg chg="modSp">
        <pc:chgData name="Marina Manzano" userId="hpJE1BuU4JwMNwPsvpvhOuizBd81aqSWP7u8M8kvS1w=" providerId="None" clId="Web-{6C9CA23F-5AD2-42F5-AB6D-1D460C16D313}" dt="2025-03-17T22:02:14.467" v="15" actId="20577"/>
        <pc:sldMkLst>
          <pc:docMk/>
          <pc:sldMk cId="43763452" sldId="296"/>
        </pc:sldMkLst>
        <pc:spChg chg="mod">
          <ac:chgData name="Marina Manzano" userId="hpJE1BuU4JwMNwPsvpvhOuizBd81aqSWP7u8M8kvS1w=" providerId="None" clId="Web-{6C9CA23F-5AD2-42F5-AB6D-1D460C16D313}" dt="2025-03-17T22:02:14.467" v="15" actId="20577"/>
          <ac:spMkLst>
            <pc:docMk/>
            <pc:sldMk cId="43763452" sldId="296"/>
            <ac:spMk id="4" creationId="{3ED2EC35-6BA7-DFD0-5CA5-F4BEF79E24C5}"/>
          </ac:spMkLst>
        </pc:spChg>
      </pc:sldChg>
      <pc:sldChg chg="addSp delSp modSp">
        <pc:chgData name="Marina Manzano" userId="hpJE1BuU4JwMNwPsvpvhOuizBd81aqSWP7u8M8kvS1w=" providerId="None" clId="Web-{6C9CA23F-5AD2-42F5-AB6D-1D460C16D313}" dt="2025-03-17T23:18:24.696" v="288" actId="20577"/>
        <pc:sldMkLst>
          <pc:docMk/>
          <pc:sldMk cId="1936883551" sldId="299"/>
        </pc:sldMkLst>
        <pc:spChg chg="mod">
          <ac:chgData name="Marina Manzano" userId="hpJE1BuU4JwMNwPsvpvhOuizBd81aqSWP7u8M8kvS1w=" providerId="None" clId="Web-{6C9CA23F-5AD2-42F5-AB6D-1D460C16D313}" dt="2025-03-17T23:18:24.696" v="288" actId="20577"/>
          <ac:spMkLst>
            <pc:docMk/>
            <pc:sldMk cId="1936883551" sldId="299"/>
            <ac:spMk id="2" creationId="{7F4F6E05-8899-46C6-A5D4-F5150320DF8C}"/>
          </ac:spMkLst>
        </pc:spChg>
        <pc:spChg chg="del mod">
          <ac:chgData name="Marina Manzano" userId="hpJE1BuU4JwMNwPsvpvhOuizBd81aqSWP7u8M8kvS1w=" providerId="None" clId="Web-{6C9CA23F-5AD2-42F5-AB6D-1D460C16D313}" dt="2025-03-17T22:33:33.151" v="160"/>
          <ac:spMkLst>
            <pc:docMk/>
            <pc:sldMk cId="1936883551" sldId="299"/>
            <ac:spMk id="3" creationId="{C7B96554-764E-4D4B-BAB1-1ADC9436616F}"/>
          </ac:spMkLst>
        </pc:spChg>
        <pc:spChg chg="add mod">
          <ac:chgData name="Marina Manzano" userId="hpJE1BuU4JwMNwPsvpvhOuizBd81aqSWP7u8M8kvS1w=" providerId="None" clId="Web-{6C9CA23F-5AD2-42F5-AB6D-1D460C16D313}" dt="2025-03-17T22:38:02.236" v="199" actId="1076"/>
          <ac:spMkLst>
            <pc:docMk/>
            <pc:sldMk cId="1936883551" sldId="299"/>
            <ac:spMk id="4" creationId="{18CF033A-C65E-84EB-92D7-A7E995FB1750}"/>
          </ac:spMkLst>
        </pc:spChg>
        <pc:spChg chg="mod">
          <ac:chgData name="Marina Manzano" userId="hpJE1BuU4JwMNwPsvpvhOuizBd81aqSWP7u8M8kvS1w=" providerId="None" clId="Web-{6C9CA23F-5AD2-42F5-AB6D-1D460C16D313}" dt="2025-03-17T22:37:23.672" v="197" actId="20577"/>
          <ac:spMkLst>
            <pc:docMk/>
            <pc:sldMk cId="1936883551" sldId="299"/>
            <ac:spMk id="5" creationId="{564DF7B6-FDC5-6B5C-FC41-742E9FD4BC01}"/>
          </ac:spMkLst>
        </pc:spChg>
        <pc:spChg chg="add mod">
          <ac:chgData name="Marina Manzano" userId="hpJE1BuU4JwMNwPsvpvhOuizBd81aqSWP7u8M8kvS1w=" providerId="None" clId="Web-{6C9CA23F-5AD2-42F5-AB6D-1D460C16D313}" dt="2025-03-17T22:37:41.251" v="198" actId="14100"/>
          <ac:spMkLst>
            <pc:docMk/>
            <pc:sldMk cId="1936883551" sldId="299"/>
            <ac:spMk id="6" creationId="{E11E83A9-96DA-5C62-3D70-94523F590280}"/>
          </ac:spMkLst>
        </pc:spChg>
        <pc:spChg chg="add del mod">
          <ac:chgData name="Marina Manzano" userId="hpJE1BuU4JwMNwPsvpvhOuizBd81aqSWP7u8M8kvS1w=" providerId="None" clId="Web-{6C9CA23F-5AD2-42F5-AB6D-1D460C16D313}" dt="2025-03-17T23:16:51.037" v="249" actId="14100"/>
          <ac:spMkLst>
            <pc:docMk/>
            <pc:sldMk cId="1936883551" sldId="299"/>
            <ac:spMk id="7" creationId="{DE90646B-0279-B9AD-C2E6-556770532F15}"/>
          </ac:spMkLst>
        </pc:spChg>
        <pc:spChg chg="add del mod">
          <ac:chgData name="Marina Manzano" userId="hpJE1BuU4JwMNwPsvpvhOuizBd81aqSWP7u8M8kvS1w=" providerId="None" clId="Web-{6C9CA23F-5AD2-42F5-AB6D-1D460C16D313}" dt="2025-03-17T22:31:46.680" v="142"/>
          <ac:spMkLst>
            <pc:docMk/>
            <pc:sldMk cId="1936883551" sldId="299"/>
            <ac:spMk id="8" creationId="{6280939C-DF37-6270-F642-93C4C4C25AF7}"/>
          </ac:spMkLst>
        </pc:spChg>
        <pc:spChg chg="add mod">
          <ac:chgData name="Marina Manzano" userId="hpJE1BuU4JwMNwPsvpvhOuizBd81aqSWP7u8M8kvS1w=" providerId="None" clId="Web-{6C9CA23F-5AD2-42F5-AB6D-1D460C16D313}" dt="2025-03-17T22:36:43.093" v="188" actId="20577"/>
          <ac:spMkLst>
            <pc:docMk/>
            <pc:sldMk cId="1936883551" sldId="299"/>
            <ac:spMk id="9" creationId="{C42CE9D5-C3D5-E464-AC29-443455BC328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028440" cy="351737"/>
          </a:xfrm>
          <a:prstGeom prst="rect">
            <a:avLst/>
          </a:prstGeom>
        </p:spPr>
        <p:txBody>
          <a:bodyPr vert="horz" lIns="93170" tIns="46583" rIns="93170" bIns="46583" rtlCol="0"/>
          <a:lstStyle>
            <a:lvl1pPr algn="l">
              <a:defRPr sz="1200"/>
            </a:lvl1pPr>
          </a:lstStyle>
          <a:p>
            <a:endParaRPr lang="en-US"/>
          </a:p>
        </p:txBody>
      </p:sp>
      <p:sp>
        <p:nvSpPr>
          <p:cNvPr id="3" name="Date Placeholder 2"/>
          <p:cNvSpPr>
            <a:spLocks noGrp="1"/>
          </p:cNvSpPr>
          <p:nvPr>
            <p:ph type="dt" idx="1"/>
          </p:nvPr>
        </p:nvSpPr>
        <p:spPr>
          <a:xfrm>
            <a:off x="5265810" y="3"/>
            <a:ext cx="4028440" cy="351737"/>
          </a:xfrm>
          <a:prstGeom prst="rect">
            <a:avLst/>
          </a:prstGeom>
        </p:spPr>
        <p:txBody>
          <a:bodyPr vert="horz" lIns="93170" tIns="46583" rIns="93170" bIns="46583" rtlCol="0"/>
          <a:lstStyle>
            <a:lvl1pPr algn="r">
              <a:defRPr sz="1200"/>
            </a:lvl1pPr>
          </a:lstStyle>
          <a:p>
            <a:fld id="{2AB24FDD-C90D-468A-994B-623367FBC4C2}" type="datetimeFigureOut">
              <a:rPr lang="en-US" smtClean="0"/>
              <a:t>4/7/2025</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0" tIns="46583" rIns="93170" bIns="46583" rtlCol="0" anchor="ctr"/>
          <a:lstStyle/>
          <a:p>
            <a:endParaRPr lang="en-US"/>
          </a:p>
        </p:txBody>
      </p:sp>
      <p:sp>
        <p:nvSpPr>
          <p:cNvPr id="5" name="Notes Placeholder 4"/>
          <p:cNvSpPr>
            <a:spLocks noGrp="1"/>
          </p:cNvSpPr>
          <p:nvPr>
            <p:ph type="body" sz="quarter" idx="3"/>
          </p:nvPr>
        </p:nvSpPr>
        <p:spPr>
          <a:xfrm>
            <a:off x="929640" y="3373757"/>
            <a:ext cx="7437120" cy="2760344"/>
          </a:xfrm>
          <a:prstGeom prst="rect">
            <a:avLst/>
          </a:prstGeom>
        </p:spPr>
        <p:txBody>
          <a:bodyPr vert="horz" lIns="93170" tIns="46583" rIns="93170"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58664"/>
            <a:ext cx="4028440" cy="351736"/>
          </a:xfrm>
          <a:prstGeom prst="rect">
            <a:avLst/>
          </a:prstGeom>
        </p:spPr>
        <p:txBody>
          <a:bodyPr vert="horz" lIns="93170" tIns="46583" rIns="93170" bIns="46583" rtlCol="0" anchor="b"/>
          <a:lstStyle>
            <a:lvl1pPr algn="l">
              <a:defRPr sz="1200"/>
            </a:lvl1pPr>
          </a:lstStyle>
          <a:p>
            <a:endParaRPr lang="en-US"/>
          </a:p>
        </p:txBody>
      </p:sp>
      <p:sp>
        <p:nvSpPr>
          <p:cNvPr id="7" name="Slide Number Placeholder 6"/>
          <p:cNvSpPr>
            <a:spLocks noGrp="1"/>
          </p:cNvSpPr>
          <p:nvPr>
            <p:ph type="sldNum" sz="quarter" idx="5"/>
          </p:nvPr>
        </p:nvSpPr>
        <p:spPr>
          <a:xfrm>
            <a:off x="5265810" y="6658664"/>
            <a:ext cx="4028440" cy="351736"/>
          </a:xfrm>
          <a:prstGeom prst="rect">
            <a:avLst/>
          </a:prstGeom>
        </p:spPr>
        <p:txBody>
          <a:bodyPr vert="horz" lIns="93170" tIns="46583" rIns="93170" bIns="46583" rtlCol="0" anchor="b"/>
          <a:lstStyle>
            <a:lvl1pPr algn="r">
              <a:defRPr sz="1200"/>
            </a:lvl1pPr>
          </a:lstStyle>
          <a:p>
            <a:fld id="{7F04C11D-C594-45EE-92AE-80CC28103747}" type="slidenum">
              <a:rPr lang="en-US" smtClean="0"/>
              <a:t>‹#›</a:t>
            </a:fld>
            <a:endParaRPr lang="en-US"/>
          </a:p>
        </p:txBody>
      </p:sp>
    </p:spTree>
    <p:extLst>
      <p:ext uri="{BB962C8B-B14F-4D97-AF65-F5344CB8AC3E}">
        <p14:creationId xmlns:p14="http://schemas.microsoft.com/office/powerpoint/2010/main" val="3062855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04C11D-C594-45EE-92AE-80CC28103747}" type="slidenum">
              <a:rPr lang="en-US" smtClean="0"/>
              <a:t>1</a:t>
            </a:fld>
            <a:endParaRPr lang="en-US"/>
          </a:p>
        </p:txBody>
      </p:sp>
    </p:spTree>
    <p:extLst>
      <p:ext uri="{BB962C8B-B14F-4D97-AF65-F5344CB8AC3E}">
        <p14:creationId xmlns:p14="http://schemas.microsoft.com/office/powerpoint/2010/main" val="2369264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04C11D-C594-45EE-92AE-80CC28103747}" type="slidenum">
              <a:rPr lang="en-US" smtClean="0"/>
              <a:t>2</a:t>
            </a:fld>
            <a:endParaRPr lang="en-US"/>
          </a:p>
        </p:txBody>
      </p:sp>
    </p:spTree>
    <p:extLst>
      <p:ext uri="{BB962C8B-B14F-4D97-AF65-F5344CB8AC3E}">
        <p14:creationId xmlns:p14="http://schemas.microsoft.com/office/powerpoint/2010/main" val="3318935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04C11D-C594-45EE-92AE-80CC28103747}" type="slidenum">
              <a:rPr lang="en-US" smtClean="0"/>
              <a:t>3</a:t>
            </a:fld>
            <a:endParaRPr lang="en-US"/>
          </a:p>
        </p:txBody>
      </p:sp>
    </p:spTree>
    <p:extLst>
      <p:ext uri="{BB962C8B-B14F-4D97-AF65-F5344CB8AC3E}">
        <p14:creationId xmlns:p14="http://schemas.microsoft.com/office/powerpoint/2010/main" val="2614002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F04C11D-C594-45EE-92AE-80CC28103747}" type="slidenum">
              <a:rPr lang="en-US" smtClean="0"/>
              <a:t>4</a:t>
            </a:fld>
            <a:endParaRPr lang="en-US"/>
          </a:p>
        </p:txBody>
      </p:sp>
    </p:spTree>
    <p:extLst>
      <p:ext uri="{BB962C8B-B14F-4D97-AF65-F5344CB8AC3E}">
        <p14:creationId xmlns:p14="http://schemas.microsoft.com/office/powerpoint/2010/main" val="3697766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88247-3D9D-464E-AAC9-1E18D06ACB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9F7C37-4B8F-4EB2-B715-39834EB4E5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103C78-201D-4949-B93F-3DB0AA641DA1}"/>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5" name="Footer Placeholder 4">
            <a:extLst>
              <a:ext uri="{FF2B5EF4-FFF2-40B4-BE49-F238E27FC236}">
                <a16:creationId xmlns:a16="http://schemas.microsoft.com/office/drawing/2014/main" id="{6D41443E-6FD9-4CCB-A962-49675459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FC44E1-3199-44F5-8043-59C4E51CF159}"/>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3598656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2322C-6787-423E-A341-1D4ACEEDC65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93E5A23-12F1-4B17-BCAC-FA6D890510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E30165-9E4C-4AF7-9D4E-8455B5A83E4A}"/>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5" name="Footer Placeholder 4">
            <a:extLst>
              <a:ext uri="{FF2B5EF4-FFF2-40B4-BE49-F238E27FC236}">
                <a16:creationId xmlns:a16="http://schemas.microsoft.com/office/drawing/2014/main" id="{2B5F7D77-11D9-4E02-872E-7E7EA1859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963149-0EE6-4F23-8A06-2AF974CF0735}"/>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4066531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740F6-43A6-44C4-A39B-25E55DE49C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52CEF0-2FA5-4B97-B787-8258BABE44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2984F4-2CC4-462D-AC7B-8B1F91F751F4}"/>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5" name="Footer Placeholder 4">
            <a:extLst>
              <a:ext uri="{FF2B5EF4-FFF2-40B4-BE49-F238E27FC236}">
                <a16:creationId xmlns:a16="http://schemas.microsoft.com/office/drawing/2014/main" id="{3D755F63-6956-4586-9AAF-A9B81D2655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96C314-2EB7-4159-BDAE-78039B3E2880}"/>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670037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DBA55-1440-4F1C-AAB3-5697B212EA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FC54C9-59E1-43F0-96D0-E2C47BCF8E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74369D-A51E-48E5-8DBA-4DA69BF92D86}"/>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5" name="Footer Placeholder 4">
            <a:extLst>
              <a:ext uri="{FF2B5EF4-FFF2-40B4-BE49-F238E27FC236}">
                <a16:creationId xmlns:a16="http://schemas.microsoft.com/office/drawing/2014/main" id="{AF607BC8-565B-49E3-9687-DF6F4F8C7F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02C17B-1FCC-415E-B66D-7F5CB4F4D2C9}"/>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369161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0D2DE-6D8A-4C7D-9C6A-E1BA03966C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863556-41A4-4C24-81EE-5F6C6A94A4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A11A71-8D35-457F-8B2E-1D55D24802C0}"/>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5" name="Footer Placeholder 4">
            <a:extLst>
              <a:ext uri="{FF2B5EF4-FFF2-40B4-BE49-F238E27FC236}">
                <a16:creationId xmlns:a16="http://schemas.microsoft.com/office/drawing/2014/main" id="{6532DC65-8EEC-4E3B-B5AB-E2ABF6DF39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02A895-5463-466C-9E15-6054B7A168B6}"/>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651608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C413A-9A05-4541-A20A-628E4CD161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7A0562-7FF4-4457-A4E4-E050AB13A0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5FE273-7B5F-4C0F-8755-46D87B17EC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8F41F1-620E-4C6A-9FD1-B04650C2A223}"/>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6" name="Footer Placeholder 5">
            <a:extLst>
              <a:ext uri="{FF2B5EF4-FFF2-40B4-BE49-F238E27FC236}">
                <a16:creationId xmlns:a16="http://schemas.microsoft.com/office/drawing/2014/main" id="{0215CF89-BFE4-4E82-93A2-F262E614A6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E995C-831B-4BE3-BFD1-7D3C0D9E15AC}"/>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75985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5D9A9-57AE-4480-919F-CEECB737ED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0D1EAA-BFB5-45C5-8207-DCE2D7FDA6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835D6E-8296-497A-86D1-901223B737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20AE5F-A913-424D-85F3-1D013C8959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44DBEB-1964-4F5A-9C99-738F259A24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335FAF-634D-4C2E-A2B5-E79D40B05EF1}"/>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8" name="Footer Placeholder 7">
            <a:extLst>
              <a:ext uri="{FF2B5EF4-FFF2-40B4-BE49-F238E27FC236}">
                <a16:creationId xmlns:a16="http://schemas.microsoft.com/office/drawing/2014/main" id="{2D2C4FA0-53C9-43FA-B634-2EB97E7FC7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ACEF80-45DF-4F65-AD47-1DA0BAF4E965}"/>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658907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748DC-0E79-449B-B993-148DE8E3D8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DC404F-ED9C-418E-AE7E-AF7FC0495CA2}"/>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4" name="Footer Placeholder 3">
            <a:extLst>
              <a:ext uri="{FF2B5EF4-FFF2-40B4-BE49-F238E27FC236}">
                <a16:creationId xmlns:a16="http://schemas.microsoft.com/office/drawing/2014/main" id="{A4E7ADBD-7C1B-4DA1-BF9E-CC507852B6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870E0F-1C9F-4251-8DCC-767DA89AE49C}"/>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907139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3EA36D-E0A1-4307-9DB0-640B791999CA}"/>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3" name="Footer Placeholder 2">
            <a:extLst>
              <a:ext uri="{FF2B5EF4-FFF2-40B4-BE49-F238E27FC236}">
                <a16:creationId xmlns:a16="http://schemas.microsoft.com/office/drawing/2014/main" id="{CCE8F3BC-EA84-40DF-9380-036EEE141A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0EEAFD-3C4A-41D1-A3E8-82DDEF53EAC4}"/>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324650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A8D30-6D6F-4F4B-ABF7-D49B04B343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D990AB-793F-43D4-935B-9C73FAA903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C1DCC3-FD4C-4F1C-B071-135F7012E0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0B4692-9D7F-4D0D-BD00-D4BCA0B7C35A}"/>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6" name="Footer Placeholder 5">
            <a:extLst>
              <a:ext uri="{FF2B5EF4-FFF2-40B4-BE49-F238E27FC236}">
                <a16:creationId xmlns:a16="http://schemas.microsoft.com/office/drawing/2014/main" id="{74473068-88FE-48B1-97C7-E4456AA6AF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F4AEB0-002D-4959-BD7F-C28A484E51E0}"/>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829612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880E0-3A42-4E3A-A329-73FA49585E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FE3EA2A-CE6D-4845-85C6-40F171BB50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3872C4-3B6E-40FA-BA42-5775D74D95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CD21E-8A05-433A-9BDB-7432EC6996D0}"/>
              </a:ext>
            </a:extLst>
          </p:cNvPr>
          <p:cNvSpPr>
            <a:spLocks noGrp="1"/>
          </p:cNvSpPr>
          <p:nvPr>
            <p:ph type="dt" sz="half" idx="10"/>
          </p:nvPr>
        </p:nvSpPr>
        <p:spPr/>
        <p:txBody>
          <a:bodyPr/>
          <a:lstStyle/>
          <a:p>
            <a:fld id="{BBEFA7C8-FDD6-4058-A095-AC427A1A5DBA}" type="datetimeFigureOut">
              <a:rPr lang="en-US" smtClean="0"/>
              <a:t>4/7/2025</a:t>
            </a:fld>
            <a:endParaRPr lang="en-US"/>
          </a:p>
        </p:txBody>
      </p:sp>
      <p:sp>
        <p:nvSpPr>
          <p:cNvPr id="6" name="Footer Placeholder 5">
            <a:extLst>
              <a:ext uri="{FF2B5EF4-FFF2-40B4-BE49-F238E27FC236}">
                <a16:creationId xmlns:a16="http://schemas.microsoft.com/office/drawing/2014/main" id="{DA49CED5-02E6-4074-BBD2-6ECD74409F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223EF-08A3-42E7-A00C-9DEA2360506B}"/>
              </a:ext>
            </a:extLst>
          </p:cNvPr>
          <p:cNvSpPr>
            <a:spLocks noGrp="1"/>
          </p:cNvSpPr>
          <p:nvPr>
            <p:ph type="sldNum" sz="quarter" idx="12"/>
          </p:nvPr>
        </p:nvSpPr>
        <p:spPr/>
        <p:txBody>
          <a:bodyPr/>
          <a:lstStyle/>
          <a:p>
            <a:fld id="{2D060EC5-EC5A-4D4D-A9D6-39254170BF92}" type="slidenum">
              <a:rPr lang="en-US" smtClean="0"/>
              <a:t>‹#›</a:t>
            </a:fld>
            <a:endParaRPr lang="en-US"/>
          </a:p>
        </p:txBody>
      </p:sp>
    </p:spTree>
    <p:extLst>
      <p:ext uri="{BB962C8B-B14F-4D97-AF65-F5344CB8AC3E}">
        <p14:creationId xmlns:p14="http://schemas.microsoft.com/office/powerpoint/2010/main" val="2628675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91D6F8-F982-4358-8C18-B0AF2136F6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B584A4-45BC-417D-874E-3A210B113F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EF70EF-1991-409C-9E2E-736897523B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EFA7C8-FDD6-4058-A095-AC427A1A5DBA}" type="datetimeFigureOut">
              <a:rPr lang="en-US" smtClean="0"/>
              <a:t>4/7/2025</a:t>
            </a:fld>
            <a:endParaRPr lang="en-US"/>
          </a:p>
        </p:txBody>
      </p:sp>
      <p:sp>
        <p:nvSpPr>
          <p:cNvPr id="5" name="Footer Placeholder 4">
            <a:extLst>
              <a:ext uri="{FF2B5EF4-FFF2-40B4-BE49-F238E27FC236}">
                <a16:creationId xmlns:a16="http://schemas.microsoft.com/office/drawing/2014/main" id="{34BC25E3-1B4E-49E9-A685-6F802D8967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3EF09F-62D2-4AD5-8409-FF91068FF8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060EC5-EC5A-4D4D-A9D6-39254170BF92}" type="slidenum">
              <a:rPr lang="en-US" smtClean="0"/>
              <a:t>‹#›</a:t>
            </a:fld>
            <a:endParaRPr lang="en-US"/>
          </a:p>
        </p:txBody>
      </p:sp>
    </p:spTree>
    <p:extLst>
      <p:ext uri="{BB962C8B-B14F-4D97-AF65-F5344CB8AC3E}">
        <p14:creationId xmlns:p14="http://schemas.microsoft.com/office/powerpoint/2010/main" val="311842871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mailto:Controller-sfs@csub.edu" TargetMode="External"/><Relationship Id="rId2" Type="http://schemas.openxmlformats.org/officeDocument/2006/relationships/hyperlink" Target="mailto:foundationaccounting@csub.edu"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csub.edu/foundation/_files/CSUB_UA_Gift_in_Kind_Form_Rev111722.pdf" TargetMode="External"/><Relationship Id="rId2" Type="http://schemas.openxmlformats.org/officeDocument/2006/relationships/hyperlink" Target="mailto:Controller-sfs@csub.edu" TargetMode="External"/><Relationship Id="rId1" Type="http://schemas.openxmlformats.org/officeDocument/2006/relationships/slideLayout" Target="../slideLayouts/slideLayout7.xml"/><Relationship Id="rId5" Type="http://schemas.openxmlformats.org/officeDocument/2006/relationships/hyperlink" Target="https://www.csub.edu/foundation/_files/Fundraising_Event_Approval_Form_05.21.24_FINAL2.pdf" TargetMode="External"/><Relationship Id="rId4" Type="http://schemas.openxmlformats.org/officeDocument/2006/relationships/hyperlink" Target="https://csub-my.sharepoint.com/:b:/g/personal/jgauna_csub_edu1/EZ3NsdfVUetPvosUnM33gPYBUsvUJ_8D1B7qKjrswuny0g?e=lX0mBz"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powerforms.csub.edu/powerform/3AAABLblqZhD1o6xhHrYm-A82F67Qv5R_Cap_TkF706fTVWSVOcw_uaAFKaqra5Ii3To5u_Kw5QM4L9Tgx7BE_ww7PcAfGFHt"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mailto:twilliams@csub.edu" TargetMode="External"/><Relationship Id="rId2" Type="http://schemas.openxmlformats.org/officeDocument/2006/relationships/hyperlink" Target="mailto:hr@csub.edu" TargetMode="External"/><Relationship Id="rId1" Type="http://schemas.openxmlformats.org/officeDocument/2006/relationships/slideLayout" Target="../slideLayouts/slideLayout7.xml"/><Relationship Id="rId4" Type="http://schemas.openxmlformats.org/officeDocument/2006/relationships/hyperlink" Target="mailto:llara3@csub.edu"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twilliams@csub.edu" TargetMode="External"/><Relationship Id="rId2" Type="http://schemas.openxmlformats.org/officeDocument/2006/relationships/hyperlink" Target="mailto:hr@csub.edu" TargetMode="External"/><Relationship Id="rId1" Type="http://schemas.openxmlformats.org/officeDocument/2006/relationships/slideLayout" Target="../slideLayouts/slideLayout7.xml"/><Relationship Id="rId4" Type="http://schemas.openxmlformats.org/officeDocument/2006/relationships/hyperlink" Target="mailto:pbaker@csub.edu"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mailto:Procurement@csub.edu"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mailto:Procurement@csub.edu"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mailto:accounts_receivable@csub.edu"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mailto:cashiersoffice@csub.edu" TargetMode="External"/><Relationship Id="rId2" Type="http://schemas.openxmlformats.org/officeDocument/2006/relationships/hyperlink" Target="mailto:accounts_receivable@csub.edu"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mailto:studentaffairsaccounting@csub.edu" TargetMode="External"/><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 Id="rId6" Type="http://schemas.openxmlformats.org/officeDocument/2006/relationships/hyperlink" Target="mailto:spaaccounting@csub.edu" TargetMode="External"/><Relationship Id="rId5" Type="http://schemas.openxmlformats.org/officeDocument/2006/relationships/hyperlink" Target="mailto:studentaffairs@csub.edu" TargetMode="External"/><Relationship Id="rId4" Type="http://schemas.openxmlformats.org/officeDocument/2006/relationships/hyperlink" Target="mailto:foundationaccounting@csub.edu"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hyperlink" Target="mailto:ORG-Budget@csub.edu" TargetMode="External"/><Relationship Id="rId3" Type="http://schemas.openxmlformats.org/officeDocument/2006/relationships/hyperlink" Target="mailto:accounting@csub.edu" TargetMode="External"/><Relationship Id="rId7" Type="http://schemas.openxmlformats.org/officeDocument/2006/relationships/hyperlink" Target="mailto:sfs@csub.edu" TargetMode="External"/><Relationship Id="rId12" Type="http://schemas.openxmlformats.org/officeDocument/2006/relationships/hyperlink" Target="mailto:procard@csub.edu" TargetMode="External"/><Relationship Id="rId2" Type="http://schemas.openxmlformats.org/officeDocument/2006/relationships/hyperlink" Target="mailto:accounts_receivable@csub.edu" TargetMode="External"/><Relationship Id="rId1" Type="http://schemas.openxmlformats.org/officeDocument/2006/relationships/slideLayout" Target="../slideLayouts/slideLayout7.xml"/><Relationship Id="rId6" Type="http://schemas.openxmlformats.org/officeDocument/2006/relationships/hyperlink" Target="mailto:studentaffairsaccounting@csub.edu" TargetMode="External"/><Relationship Id="rId11" Type="http://schemas.openxmlformats.org/officeDocument/2006/relationships/hyperlink" Target="mailto:procurement@csub.edu" TargetMode="External"/><Relationship Id="rId5" Type="http://schemas.openxmlformats.org/officeDocument/2006/relationships/hyperlink" Target="mailto:foundationaccounting@csub.edu" TargetMode="External"/><Relationship Id="rId10" Type="http://schemas.openxmlformats.org/officeDocument/2006/relationships/hyperlink" Target="mailto:accounts_payable@csub.edu" TargetMode="External"/><Relationship Id="rId4" Type="http://schemas.openxmlformats.org/officeDocument/2006/relationships/hyperlink" Target="mailto:cashiers@csub.edu" TargetMode="External"/><Relationship Id="rId9" Type="http://schemas.openxmlformats.org/officeDocument/2006/relationships/hyperlink" Target="mailto:hr@csub.edu"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mailto:accounting@csub.edu"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mailto:accounting@csub.edu"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hyperlink" Target="mailto:abye@csub.edu" TargetMode="External"/><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accounting@csub.ed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mailto:ORG-Budget@csub.edu"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spaaccounting@csub.edu"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Freeform: Shape 43">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6" name="Freeform: Shape 45">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Rectangle 47">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0" name="Freeform: Shape 49">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2" name="Rectangle 51">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54" name="Freeform: Shape 53">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6" name="Freeform: Shape 55">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A89DADAF-7DD4-44B4-AA49-A0C5B08334D0}"/>
              </a:ext>
            </a:extLst>
          </p:cNvPr>
          <p:cNvSpPr>
            <a:spLocks noGrp="1"/>
          </p:cNvSpPr>
          <p:nvPr>
            <p:ph type="ctrTitle"/>
          </p:nvPr>
        </p:nvSpPr>
        <p:spPr>
          <a:xfrm>
            <a:off x="3204642" y="3060693"/>
            <a:ext cx="5782716" cy="2150719"/>
          </a:xfrm>
          <a:noFill/>
        </p:spPr>
        <p:txBody>
          <a:bodyPr anchor="ctr">
            <a:normAutofit/>
          </a:bodyPr>
          <a:lstStyle/>
          <a:p>
            <a:pPr>
              <a:lnSpc>
                <a:spcPct val="100000"/>
              </a:lnSpc>
            </a:pPr>
            <a:r>
              <a:rPr lang="en-US" sz="3600" b="1" spc="-5" dirty="0">
                <a:latin typeface="Calibri"/>
                <a:cs typeface="Calibri"/>
              </a:rPr>
              <a:t>2019/2020</a:t>
            </a:r>
            <a:r>
              <a:rPr lang="en-US" sz="3600" b="1" dirty="0">
                <a:latin typeface="Calibri"/>
                <a:cs typeface="Calibri"/>
              </a:rPr>
              <a:t> TR</a:t>
            </a:r>
            <a:r>
              <a:rPr lang="en-US" sz="3600" b="1" spc="-5" dirty="0">
                <a:latin typeface="Calibri"/>
                <a:cs typeface="Calibri"/>
              </a:rPr>
              <a:t>2019/2020</a:t>
            </a:r>
            <a:br>
              <a:rPr lang="en-US" sz="3600" dirty="0">
                <a:latin typeface="Calibri"/>
                <a:cs typeface="Calibri"/>
              </a:rPr>
            </a:br>
            <a:r>
              <a:rPr lang="en-US" sz="3200" b="1" dirty="0">
                <a:solidFill>
                  <a:schemeClr val="bg1"/>
                </a:solidFill>
                <a:latin typeface="Times New Roman" panose="02020603050405020304" pitchFamily="18" charset="0"/>
                <a:cs typeface="Times New Roman" panose="02020603050405020304" pitchFamily="18" charset="0"/>
              </a:rPr>
              <a:t>2024-2025</a:t>
            </a:r>
            <a:br>
              <a:rPr lang="en-US" sz="2800" b="1" dirty="0">
                <a:solidFill>
                  <a:schemeClr val="bg1"/>
                </a:solidFill>
                <a:latin typeface="Times New Roman" panose="02020603050405020304" pitchFamily="18" charset="0"/>
                <a:cs typeface="Times New Roman" panose="02020603050405020304" pitchFamily="18" charset="0"/>
              </a:rPr>
            </a:br>
            <a:r>
              <a:rPr lang="en-US" sz="2800" b="1" dirty="0">
                <a:solidFill>
                  <a:schemeClr val="bg1"/>
                </a:solidFill>
                <a:latin typeface="Times New Roman" panose="02020603050405020304" pitchFamily="18" charset="0"/>
                <a:cs typeface="Times New Roman" panose="02020603050405020304" pitchFamily="18" charset="0"/>
              </a:rPr>
              <a:t> Year-end Training</a:t>
            </a:r>
            <a:br>
              <a:rPr lang="en-US" sz="2800" b="1" dirty="0">
                <a:solidFill>
                  <a:schemeClr val="bg1"/>
                </a:solidFill>
                <a:latin typeface="Times New Roman" panose="02020603050405020304" pitchFamily="18" charset="0"/>
                <a:cs typeface="Times New Roman" panose="02020603050405020304" pitchFamily="18" charset="0"/>
              </a:rPr>
            </a:br>
            <a:r>
              <a:rPr lang="en-US" sz="2800" b="1" dirty="0">
                <a:solidFill>
                  <a:schemeClr val="bg1"/>
                </a:solidFill>
                <a:latin typeface="Times New Roman" panose="02020603050405020304" pitchFamily="18" charset="0"/>
                <a:cs typeface="Times New Roman" panose="02020603050405020304" pitchFamily="18" charset="0"/>
              </a:rPr>
              <a:t>Q&amp;A</a:t>
            </a:r>
            <a:endParaRPr lang="en-US" sz="2800" b="1" i="1" dirty="0">
              <a:solidFill>
                <a:schemeClr val="bg1"/>
              </a:solidFill>
              <a:latin typeface="Times New Roman" panose="02020603050405020304" pitchFamily="18" charset="0"/>
              <a:cs typeface="Times New Roman" panose="02020603050405020304" pitchFamily="18" charset="0"/>
            </a:endParaRPr>
          </a:p>
        </p:txBody>
      </p:sp>
      <p:sp>
        <p:nvSpPr>
          <p:cNvPr id="58" name="Freeform: Shape 57">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Rectangle 59">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5" name="Picture 14">
            <a:extLst>
              <a:ext uri="{FF2B5EF4-FFF2-40B4-BE49-F238E27FC236}">
                <a16:creationId xmlns:a16="http://schemas.microsoft.com/office/drawing/2014/main" id="{B6949E73-87C8-4A17-9A59-695841564EEA}"/>
              </a:ext>
            </a:extLst>
          </p:cNvPr>
          <p:cNvPicPr/>
          <p:nvPr/>
        </p:nvPicPr>
        <p:blipFill>
          <a:blip r:embed="rId3">
            <a:extLst>
              <a:ext uri="{28A0092B-C50C-407E-A947-70E740481C1C}">
                <a14:useLocalDpi xmlns:a14="http://schemas.microsoft.com/office/drawing/2010/main" val="0"/>
              </a:ext>
            </a:extLst>
          </a:blip>
          <a:srcRect l="8714" r="8714"/>
          <a:stretch/>
        </p:blipFill>
        <p:spPr bwMode="auto">
          <a:xfrm>
            <a:off x="3702377" y="1857255"/>
            <a:ext cx="4293577" cy="1664317"/>
          </a:xfrm>
          <a:prstGeom prst="rect">
            <a:avLst/>
          </a:prstGeom>
          <a:ln>
            <a:noFill/>
          </a:ln>
          <a:extLst>
            <a:ext uri="{53640926-AAD7-44D8-BBD7-CCE9431645EC}">
              <a14:shadowObscured xmlns:a14="http://schemas.microsoft.com/office/drawing/2010/main"/>
            </a:ext>
          </a:extLst>
        </p:spPr>
      </p:pic>
      <p:pic>
        <p:nvPicPr>
          <p:cNvPr id="1026" name="Picture 18" descr="download">
            <a:extLst>
              <a:ext uri="{FF2B5EF4-FFF2-40B4-BE49-F238E27FC236}">
                <a16:creationId xmlns:a16="http://schemas.microsoft.com/office/drawing/2014/main" id="{3ED9FB18-8594-4A6D-8BE6-AC2057F4FD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96369" y="5836752"/>
            <a:ext cx="10223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F2EA4389-6F45-7FEC-0F1D-AFFEFF691550}"/>
              </a:ext>
            </a:extLst>
          </p:cNvPr>
          <p:cNvSpPr txBox="1"/>
          <p:nvPr/>
        </p:nvSpPr>
        <p:spPr>
          <a:xfrm>
            <a:off x="4823839" y="2928431"/>
            <a:ext cx="3376275" cy="584775"/>
          </a:xfrm>
          <a:prstGeom prst="rect">
            <a:avLst/>
          </a:prstGeom>
          <a:noFill/>
        </p:spPr>
        <p:txBody>
          <a:bodyPr wrap="square" rtlCol="0">
            <a:spAutoFit/>
          </a:bodyPr>
          <a:lstStyle/>
          <a:p>
            <a:r>
              <a:rPr lang="en-US" dirty="0">
                <a:solidFill>
                  <a:srgbClr val="000099"/>
                </a:solidFill>
              </a:rPr>
              <a:t>___________________________</a:t>
            </a:r>
            <a:br>
              <a:rPr lang="en-US" dirty="0">
                <a:solidFill>
                  <a:srgbClr val="000099"/>
                </a:solidFill>
              </a:rPr>
            </a:br>
            <a:r>
              <a:rPr lang="en-US" sz="1200" dirty="0">
                <a:solidFill>
                  <a:srgbClr val="000099"/>
                </a:solidFill>
              </a:rPr>
              <a:t>Business and Administrative Services</a:t>
            </a:r>
          </a:p>
          <a:p>
            <a:endParaRPr lang="en-US" sz="200" dirty="0">
              <a:solidFill>
                <a:schemeClr val="bg1"/>
              </a:solidFill>
            </a:endParaRPr>
          </a:p>
        </p:txBody>
      </p:sp>
    </p:spTree>
    <p:extLst>
      <p:ext uri="{BB962C8B-B14F-4D97-AF65-F5344CB8AC3E}">
        <p14:creationId xmlns:p14="http://schemas.microsoft.com/office/powerpoint/2010/main" val="409973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1904231" y="472521"/>
            <a:ext cx="8217098"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Foundation   </a:t>
            </a:r>
          </a:p>
          <a:p>
            <a:endParaRPr lang="en-US" sz="3600" b="1">
              <a:latin typeface="Times New Roman" panose="02020603050405020304" pitchFamily="18" charset="0"/>
              <a:cs typeface="Times New Roman" panose="02020603050405020304" pitchFamily="18" charset="0"/>
            </a:endParaRPr>
          </a:p>
        </p:txBody>
      </p:sp>
      <p:sp>
        <p:nvSpPr>
          <p:cNvPr id="12" name="Content Placeholder 2">
            <a:extLst>
              <a:ext uri="{FF2B5EF4-FFF2-40B4-BE49-F238E27FC236}">
                <a16:creationId xmlns:a16="http://schemas.microsoft.com/office/drawing/2014/main" id="{CF58379E-1C5E-40FA-AD1E-1B18E16A2269}"/>
              </a:ext>
            </a:extLst>
          </p:cNvPr>
          <p:cNvSpPr txBox="1">
            <a:spLocks/>
          </p:cNvSpPr>
          <p:nvPr/>
        </p:nvSpPr>
        <p:spPr>
          <a:xfrm>
            <a:off x="616184" y="1340582"/>
            <a:ext cx="10864616" cy="43668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1FADB99-B10F-3639-790C-FA70B8A20E02}"/>
              </a:ext>
            </a:extLst>
          </p:cNvPr>
          <p:cNvSpPr txBox="1"/>
          <p:nvPr/>
        </p:nvSpPr>
        <p:spPr>
          <a:xfrm>
            <a:off x="711200" y="4902221"/>
            <a:ext cx="8122625"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Org Inbox Contact: </a:t>
            </a:r>
            <a:r>
              <a:rPr lang="en-US" sz="2400" b="1" dirty="0">
                <a:latin typeface="Times New Roman" panose="02020603050405020304" pitchFamily="18" charset="0"/>
                <a:cs typeface="Times New Roman" panose="02020603050405020304" pitchFamily="18" charset="0"/>
                <a:hlinkClick r:id="rId2"/>
              </a:rPr>
              <a:t>foundationaccounting@csub.edu</a:t>
            </a:r>
            <a:r>
              <a:rPr lang="en-US" sz="2400" b="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51477AC-A81C-3308-D0AF-0A4D052C56C6}"/>
              </a:ext>
            </a:extLst>
          </p:cNvPr>
          <p:cNvSpPr txBox="1"/>
          <p:nvPr/>
        </p:nvSpPr>
        <p:spPr>
          <a:xfrm>
            <a:off x="616184" y="1408050"/>
            <a:ext cx="9722956"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spc="-15" dirty="0">
                <a:latin typeface="Times New Roman" panose="02020603050405020304" pitchFamily="18" charset="0"/>
                <a:cs typeface="Times New Roman" panose="02020603050405020304" pitchFamily="18" charset="0"/>
              </a:rPr>
              <a:t>Deposits to BKFDN</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All deposits (checks, cash, credit cards) for BKFDN are handled by the University Advancement gift processor for proper recording, document retention, and tax receipting</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Drop off to UA or contact for pick up</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Include note or documentation on the nature of the payment and the fund(s) to be credited</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One-time administrative fee of 5% is required on all fundraising activities (i.e., donations, sponsorships, ticket sales, and auction purchases)</a:t>
            </a:r>
          </a:p>
          <a:p>
            <a:endParaRPr lang="en-US" sz="1600" b="1" spc="-15" dirty="0">
              <a:cs typeface="Calibri"/>
            </a:endParaRPr>
          </a:p>
          <a:p>
            <a:endParaRPr lang="en-US" sz="2800" b="1" spc="-5" dirty="0">
              <a:cs typeface="Calibri"/>
            </a:endParaRPr>
          </a:p>
        </p:txBody>
      </p:sp>
      <p:sp>
        <p:nvSpPr>
          <p:cNvPr id="5" name="TextBox 4">
            <a:extLst>
              <a:ext uri="{FF2B5EF4-FFF2-40B4-BE49-F238E27FC236}">
                <a16:creationId xmlns:a16="http://schemas.microsoft.com/office/drawing/2014/main" id="{227508C7-5DB1-7EA4-ABC4-74B3791E1202}"/>
              </a:ext>
            </a:extLst>
          </p:cNvPr>
          <p:cNvSpPr txBox="1"/>
          <p:nvPr/>
        </p:nvSpPr>
        <p:spPr>
          <a:xfrm>
            <a:off x="297951" y="6129977"/>
            <a:ext cx="6010382" cy="523220"/>
          </a:xfrm>
          <a:prstGeom prst="rect">
            <a:avLst/>
          </a:prstGeom>
          <a:noFill/>
        </p:spPr>
        <p:txBody>
          <a:bodyPr wrap="square" rtlCol="0">
            <a:spAutoFit/>
          </a:bodyPr>
          <a:lstStyle/>
          <a:p>
            <a:r>
              <a:rPr lang="en-US" sz="1400" b="1">
                <a:cs typeface="Times New Roman" panose="02020603050405020304" pitchFamily="18" charset="0"/>
              </a:rPr>
              <a:t>Contact</a:t>
            </a:r>
            <a:r>
              <a:rPr lang="en-US" sz="1400" b="1">
                <a:latin typeface="Times New Roman" panose="02020603050405020304" pitchFamily="18" charset="0"/>
                <a:cs typeface="Times New Roman" panose="02020603050405020304" pitchFamily="18" charset="0"/>
              </a:rPr>
              <a:t>:</a:t>
            </a:r>
          </a:p>
          <a:p>
            <a:r>
              <a:rPr lang="en-US" sz="1400">
                <a:cs typeface="Times New Roman" panose="02020603050405020304" pitchFamily="18" charset="0"/>
              </a:rPr>
              <a:t>Jassica Gauna- </a:t>
            </a:r>
            <a:r>
              <a:rPr lang="en-US" sz="1400" b="1" u="sng">
                <a:solidFill>
                  <a:srgbClr val="0000FF"/>
                </a:solidFill>
                <a:effectLst/>
                <a:ea typeface="Times New Roman" panose="02020603050405020304" pitchFamily="18" charset="0"/>
                <a:cs typeface="Times New Roman" panose="02020603050405020304" pitchFamily="18" charset="0"/>
                <a:hlinkClick r:id="rId3"/>
              </a:rPr>
              <a:t>jgauna@csub.edu</a:t>
            </a:r>
            <a:r>
              <a:rPr lang="en-US" sz="1400" b="1" u="sng">
                <a:solidFill>
                  <a:srgbClr val="0000FF"/>
                </a:solidFill>
                <a:effectLst/>
                <a:ea typeface="Times New Roman" panose="02020603050405020304" pitchFamily="18" charset="0"/>
                <a:cs typeface="Times New Roman" panose="02020603050405020304" pitchFamily="18" charset="0"/>
              </a:rPr>
              <a:t> </a:t>
            </a:r>
            <a:endParaRPr lang="en-US" sz="1400" b="1">
              <a:cs typeface="Times New Roman" panose="02020603050405020304" pitchFamily="18" charset="0"/>
            </a:endParaRPr>
          </a:p>
        </p:txBody>
      </p:sp>
    </p:spTree>
    <p:extLst>
      <p:ext uri="{BB962C8B-B14F-4D97-AF65-F5344CB8AC3E}">
        <p14:creationId xmlns:p14="http://schemas.microsoft.com/office/powerpoint/2010/main" val="299602882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1904231" y="472521"/>
            <a:ext cx="8217098"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Foundation   </a:t>
            </a:r>
          </a:p>
          <a:p>
            <a:endParaRPr lang="en-US" sz="3600" b="1">
              <a:latin typeface="Times New Roman" panose="02020603050405020304" pitchFamily="18" charset="0"/>
              <a:cs typeface="Times New Roman" panose="02020603050405020304" pitchFamily="18" charset="0"/>
            </a:endParaRPr>
          </a:p>
        </p:txBody>
      </p:sp>
      <p:sp>
        <p:nvSpPr>
          <p:cNvPr id="12" name="Content Placeholder 2">
            <a:extLst>
              <a:ext uri="{FF2B5EF4-FFF2-40B4-BE49-F238E27FC236}">
                <a16:creationId xmlns:a16="http://schemas.microsoft.com/office/drawing/2014/main" id="{CF58379E-1C5E-40FA-AD1E-1B18E16A2269}"/>
              </a:ext>
            </a:extLst>
          </p:cNvPr>
          <p:cNvSpPr txBox="1">
            <a:spLocks/>
          </p:cNvSpPr>
          <p:nvPr/>
        </p:nvSpPr>
        <p:spPr>
          <a:xfrm>
            <a:off x="616184" y="1340582"/>
            <a:ext cx="10864616" cy="43668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27508C7-5DB1-7EA4-ABC4-74B3791E1202}"/>
              </a:ext>
            </a:extLst>
          </p:cNvPr>
          <p:cNvSpPr txBox="1"/>
          <p:nvPr/>
        </p:nvSpPr>
        <p:spPr>
          <a:xfrm>
            <a:off x="297951" y="6129977"/>
            <a:ext cx="6010382" cy="523220"/>
          </a:xfrm>
          <a:prstGeom prst="rect">
            <a:avLst/>
          </a:prstGeom>
          <a:noFill/>
        </p:spPr>
        <p:txBody>
          <a:bodyPr wrap="square" rtlCol="0">
            <a:spAutoFit/>
          </a:bodyPr>
          <a:lstStyle/>
          <a:p>
            <a:r>
              <a:rPr lang="en-US" sz="1400" b="1">
                <a:cs typeface="Times New Roman" panose="02020603050405020304" pitchFamily="18" charset="0"/>
              </a:rPr>
              <a:t>Contact</a:t>
            </a:r>
            <a:r>
              <a:rPr lang="en-US" sz="1400" b="1">
                <a:latin typeface="Times New Roman" panose="02020603050405020304" pitchFamily="18" charset="0"/>
                <a:cs typeface="Times New Roman" panose="02020603050405020304" pitchFamily="18" charset="0"/>
              </a:rPr>
              <a:t>:</a:t>
            </a:r>
          </a:p>
          <a:p>
            <a:r>
              <a:rPr lang="en-US" sz="1400">
                <a:cs typeface="Times New Roman" panose="02020603050405020304" pitchFamily="18" charset="0"/>
              </a:rPr>
              <a:t>Jassica Gauna- </a:t>
            </a:r>
            <a:r>
              <a:rPr lang="en-US" sz="1400" b="1" u="sng">
                <a:solidFill>
                  <a:srgbClr val="0000FF"/>
                </a:solidFill>
                <a:effectLst/>
                <a:ea typeface="Times New Roman" panose="02020603050405020304" pitchFamily="18" charset="0"/>
                <a:cs typeface="Times New Roman" panose="02020603050405020304" pitchFamily="18" charset="0"/>
                <a:hlinkClick r:id="rId2"/>
              </a:rPr>
              <a:t>jgauna@csub.edu</a:t>
            </a:r>
            <a:r>
              <a:rPr lang="en-US" sz="1400" b="1" u="sng">
                <a:solidFill>
                  <a:srgbClr val="0000FF"/>
                </a:solidFill>
                <a:effectLst/>
                <a:ea typeface="Times New Roman" panose="02020603050405020304" pitchFamily="18" charset="0"/>
                <a:cs typeface="Times New Roman" panose="02020603050405020304" pitchFamily="18" charset="0"/>
              </a:rPr>
              <a:t> </a:t>
            </a:r>
            <a:endParaRPr lang="en-US" sz="1400" b="1">
              <a:cs typeface="Times New Roman" panose="02020603050405020304" pitchFamily="18" charset="0"/>
            </a:endParaRPr>
          </a:p>
        </p:txBody>
      </p:sp>
      <p:sp>
        <p:nvSpPr>
          <p:cNvPr id="3" name="TextBox 2">
            <a:extLst>
              <a:ext uri="{FF2B5EF4-FFF2-40B4-BE49-F238E27FC236}">
                <a16:creationId xmlns:a16="http://schemas.microsoft.com/office/drawing/2014/main" id="{08948D89-0874-3187-1F8A-432A393DFF12}"/>
              </a:ext>
            </a:extLst>
          </p:cNvPr>
          <p:cNvSpPr txBox="1"/>
          <p:nvPr/>
        </p:nvSpPr>
        <p:spPr>
          <a:xfrm>
            <a:off x="1051365" y="1567832"/>
            <a:ext cx="9722956"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spc="-15" dirty="0">
                <a:latin typeface="Times New Roman" panose="02020603050405020304" pitchFamily="18" charset="0"/>
                <a:cs typeface="Times New Roman" panose="02020603050405020304" pitchFamily="18" charset="0"/>
              </a:rPr>
              <a:t>Gift-in-Kind Acceptance</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Non-cash donations (i.e. goods, equipment, property, services)</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hlinkClick r:id="rId3"/>
              </a:rPr>
              <a:t>GIK form </a:t>
            </a:r>
            <a:r>
              <a:rPr lang="en-US" sz="2200" spc="-15" dirty="0">
                <a:latin typeface="Times New Roman" panose="02020603050405020304" pitchFamily="18" charset="0"/>
                <a:cs typeface="Times New Roman" panose="02020603050405020304" pitchFamily="18" charset="0"/>
              </a:rPr>
              <a:t>must be submitted and approved by Foundation Executive Director </a:t>
            </a:r>
            <a:r>
              <a:rPr lang="en-US" sz="2200" b="1" u="sng" spc="-15" dirty="0">
                <a:latin typeface="Times New Roman" panose="02020603050405020304" pitchFamily="18" charset="0"/>
                <a:cs typeface="Times New Roman" panose="02020603050405020304" pitchFamily="18" charset="0"/>
              </a:rPr>
              <a:t>before</a:t>
            </a:r>
            <a:r>
              <a:rPr lang="en-US" sz="2200" spc="-15" dirty="0">
                <a:latin typeface="Times New Roman" panose="02020603050405020304" pitchFamily="18" charset="0"/>
                <a:cs typeface="Times New Roman" panose="02020603050405020304" pitchFamily="18" charset="0"/>
              </a:rPr>
              <a:t> accepting and receiving the gift</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hlinkClick r:id="rId4"/>
              </a:rPr>
              <a:t>Memo</a:t>
            </a:r>
            <a:r>
              <a:rPr lang="en-US" sz="2200" spc="-15" dirty="0">
                <a:latin typeface="Times New Roman" panose="02020603050405020304" pitchFamily="18" charset="0"/>
                <a:cs typeface="Times New Roman" panose="02020603050405020304" pitchFamily="18" charset="0"/>
              </a:rPr>
              <a:t> to campus with additional information</a:t>
            </a:r>
          </a:p>
          <a:p>
            <a:pPr lvl="1"/>
            <a:endParaRPr lang="en-US" sz="2200" spc="-15" dirty="0">
              <a:latin typeface="Times New Roman" panose="02020603050405020304" pitchFamily="18" charset="0"/>
              <a:cs typeface="Times New Roman" panose="02020603050405020304" pitchFamily="18" charset="0"/>
            </a:endParaRPr>
          </a:p>
          <a:p>
            <a:r>
              <a:rPr lang="en-US" sz="2200" b="1" spc="-15" dirty="0">
                <a:latin typeface="Times New Roman" panose="02020603050405020304" pitchFamily="18" charset="0"/>
                <a:cs typeface="Times New Roman" panose="02020603050405020304" pitchFamily="18" charset="0"/>
              </a:rPr>
              <a:t>Fundraising Events Sponsorships</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Fundraising event approval </a:t>
            </a:r>
            <a:r>
              <a:rPr lang="en-US" sz="2200" spc="-15" dirty="0">
                <a:latin typeface="Times New Roman" panose="02020603050405020304" pitchFamily="18" charset="0"/>
                <a:cs typeface="Times New Roman" panose="02020603050405020304" pitchFamily="18" charset="0"/>
                <a:hlinkClick r:id="rId5"/>
              </a:rPr>
              <a:t>form</a:t>
            </a:r>
            <a:r>
              <a:rPr lang="en-US" sz="2200" spc="-15" dirty="0">
                <a:latin typeface="Times New Roman" panose="02020603050405020304" pitchFamily="18" charset="0"/>
                <a:cs typeface="Times New Roman" panose="02020603050405020304" pitchFamily="18" charset="0"/>
              </a:rPr>
              <a:t> required per CSU policy</a:t>
            </a:r>
          </a:p>
          <a:p>
            <a:pPr marL="914400" lvl="1" indent="-457200">
              <a:buFont typeface="Arial" panose="020B0604020202020204" pitchFamily="34" charset="0"/>
              <a:buChar char="•"/>
            </a:pPr>
            <a:r>
              <a:rPr lang="en-US" sz="2200" spc="-15" dirty="0">
                <a:latin typeface="Times New Roman" panose="02020603050405020304" pitchFamily="18" charset="0"/>
                <a:cs typeface="Times New Roman" panose="02020603050405020304" pitchFamily="18" charset="0"/>
              </a:rPr>
              <a:t>Sponsorship packets must be reviewed by UA Accounting to evaluate benefits provided to sponsors for tax deductibility</a:t>
            </a:r>
          </a:p>
        </p:txBody>
      </p:sp>
    </p:spTree>
    <p:extLst>
      <p:ext uri="{BB962C8B-B14F-4D97-AF65-F5344CB8AC3E}">
        <p14:creationId xmlns:p14="http://schemas.microsoft.com/office/powerpoint/2010/main" val="198264562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063915" y="371250"/>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Payment Services  </a:t>
            </a:r>
          </a:p>
          <a:p>
            <a:endParaRPr lang="en-US" sz="3600" b="1">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713FA7AB-2B28-49BF-94F7-F73851E1165F}"/>
              </a:ext>
            </a:extLst>
          </p:cNvPr>
          <p:cNvSpPr/>
          <p:nvPr/>
        </p:nvSpPr>
        <p:spPr>
          <a:xfrm>
            <a:off x="335275" y="1201175"/>
            <a:ext cx="11433053" cy="4924425"/>
          </a:xfrm>
          <a:prstGeom prst="rect">
            <a:avLst/>
          </a:prstGeom>
        </p:spPr>
        <p:txBody>
          <a:bodyPr wrap="square">
            <a:spAutoFit/>
          </a:bodyPr>
          <a:lstStyle/>
          <a:p>
            <a:pPr marL="489584"/>
            <a:r>
              <a:rPr lang="en-US" sz="2200" b="1" dirty="0">
                <a:latin typeface="Times New Roman" panose="02020603050405020304" pitchFamily="18" charset="0"/>
                <a:cs typeface="Times New Roman" panose="02020603050405020304" pitchFamily="18" charset="0"/>
              </a:rPr>
              <a:t>                   All communication should be submitted to </a:t>
            </a:r>
            <a:r>
              <a:rPr lang="en-US" sz="2200" b="1" dirty="0">
                <a:solidFill>
                  <a:srgbClr val="0000FF"/>
                </a:solidFill>
                <a:latin typeface="Times New Roman" panose="02020603050405020304" pitchFamily="18" charset="0"/>
                <a:cs typeface="Times New Roman" panose="02020603050405020304" pitchFamily="18" charset="0"/>
              </a:rPr>
              <a:t>accounts_payable@csub.edu</a:t>
            </a:r>
            <a:endParaRPr lang="en-US" sz="2200" dirty="0">
              <a:latin typeface="Times New Roman" panose="02020603050405020304" pitchFamily="18" charset="0"/>
              <a:cs typeface="Times New Roman" panose="02020603050405020304" pitchFamily="18" charset="0"/>
            </a:endParaRPr>
          </a:p>
          <a:p>
            <a:pPr marL="1840230" marR="5080" indent="-1828800">
              <a:spcBef>
                <a:spcPts val="5"/>
              </a:spcBef>
            </a:pPr>
            <a:endParaRPr lang="en-US" sz="2200"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dirty="0">
                <a:latin typeface="Times New Roman" panose="02020603050405020304" pitchFamily="18" charset="0"/>
                <a:cs typeface="Times New Roman" panose="02020603050405020304" pitchFamily="18" charset="0"/>
              </a:rPr>
              <a:t>May 2:	Direct Pays and invoices through April 30</a:t>
            </a:r>
            <a:r>
              <a:rPr lang="en-US" sz="2200" baseline="30000" dirty="0">
                <a:latin typeface="Times New Roman" panose="02020603050405020304" pitchFamily="18" charset="0"/>
                <a:cs typeface="Times New Roman" panose="02020603050405020304" pitchFamily="18" charset="0"/>
              </a:rPr>
              <a:t>th</a:t>
            </a:r>
            <a:r>
              <a:rPr lang="en-US" sz="2200" dirty="0">
                <a:latin typeface="Times New Roman" panose="02020603050405020304" pitchFamily="18" charset="0"/>
                <a:cs typeface="Times New Roman" panose="02020603050405020304" pitchFamily="18" charset="0"/>
              </a:rPr>
              <a:t> are due</a:t>
            </a:r>
          </a:p>
          <a:p>
            <a:pPr marL="1840230" marR="5080" indent="-1828800">
              <a:spcBef>
                <a:spcPts val="5"/>
              </a:spcBef>
            </a:pPr>
            <a:r>
              <a:rPr lang="en-US" sz="2200" dirty="0">
                <a:latin typeface="Times New Roman" panose="02020603050405020304" pitchFamily="18" charset="0"/>
                <a:cs typeface="Times New Roman" panose="02020603050405020304" pitchFamily="18" charset="0"/>
              </a:rPr>
              <a:t>May 9:	Travel claims for travel ending through April 25</a:t>
            </a:r>
            <a:r>
              <a:rPr lang="en-US" sz="2200" baseline="30000" dirty="0">
                <a:latin typeface="Times New Roman" panose="02020603050405020304" pitchFamily="18" charset="0"/>
                <a:cs typeface="Times New Roman" panose="02020603050405020304" pitchFamily="18" charset="0"/>
              </a:rPr>
              <a:t>th</a:t>
            </a:r>
            <a:r>
              <a:rPr lang="en-US" sz="2200" dirty="0">
                <a:latin typeface="Times New Roman" panose="02020603050405020304" pitchFamily="18" charset="0"/>
                <a:cs typeface="Times New Roman" panose="02020603050405020304" pitchFamily="18" charset="0"/>
              </a:rPr>
              <a:t> are due</a:t>
            </a:r>
          </a:p>
          <a:p>
            <a:pPr marL="1840230" marR="5080" indent="-1828800">
              <a:spcBef>
                <a:spcPts val="5"/>
              </a:spcBef>
            </a:pPr>
            <a:r>
              <a:rPr lang="en-US" sz="2200" dirty="0">
                <a:latin typeface="Times New Roman" panose="02020603050405020304" pitchFamily="18" charset="0"/>
                <a:cs typeface="Times New Roman" panose="02020603050405020304" pitchFamily="18" charset="0"/>
              </a:rPr>
              <a:t>June 3:	</a:t>
            </a:r>
            <a:r>
              <a:rPr lang="en-US" sz="2200" spc="-5" dirty="0">
                <a:latin typeface="Times New Roman" panose="02020603050405020304" pitchFamily="18" charset="0"/>
                <a:cs typeface="Times New Roman" panose="02020603050405020304" pitchFamily="18" charset="0"/>
              </a:rPr>
              <a:t>May </a:t>
            </a:r>
            <a:r>
              <a:rPr lang="en-US" sz="2200" spc="-10" dirty="0">
                <a:latin typeface="Times New Roman" panose="02020603050405020304" pitchFamily="18" charset="0"/>
                <a:cs typeface="Times New Roman" panose="02020603050405020304" pitchFamily="18" charset="0"/>
              </a:rPr>
              <a:t>AP paperwork due</a:t>
            </a:r>
          </a:p>
          <a:p>
            <a:pPr marL="1840230" marR="5080" indent="-1828800">
              <a:spcBef>
                <a:spcPts val="5"/>
              </a:spcBef>
            </a:pPr>
            <a:r>
              <a:rPr lang="en-US" sz="2200" spc="-10" dirty="0">
                <a:latin typeface="Times New Roman" panose="02020603050405020304" pitchFamily="18" charset="0"/>
                <a:cs typeface="Times New Roman" panose="02020603050405020304" pitchFamily="18" charset="0"/>
              </a:rPr>
              <a:t>June 5:	All FY24/25 AP paperwork due</a:t>
            </a:r>
            <a:endParaRPr lang="en-US" sz="2200" spc="-5"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spc="-5" dirty="0">
                <a:latin typeface="Times New Roman" panose="02020603050405020304" pitchFamily="18" charset="0"/>
                <a:cs typeface="Times New Roman" panose="02020603050405020304" pitchFamily="18" charset="0"/>
              </a:rPr>
              <a:t>June 5:       	May &amp; Early June travel claims due</a:t>
            </a:r>
          </a:p>
          <a:p>
            <a:pPr marL="1840230" marR="5080" indent="-1828800">
              <a:spcBef>
                <a:spcPts val="5"/>
              </a:spcBef>
            </a:pPr>
            <a:r>
              <a:rPr lang="en-US" sz="2200" spc="-5" dirty="0">
                <a:latin typeface="Times New Roman" panose="02020603050405020304" pitchFamily="18" charset="0"/>
                <a:cs typeface="Times New Roman" panose="02020603050405020304" pitchFamily="18" charset="0"/>
              </a:rPr>
              <a:t>June 5:	</a:t>
            </a:r>
            <a:r>
              <a:rPr lang="en-US" sz="2200" b="1" spc="-5" dirty="0">
                <a:solidFill>
                  <a:srgbClr val="FF0000"/>
                </a:solidFill>
                <a:latin typeface="Times New Roman" panose="02020603050405020304" pitchFamily="18" charset="0"/>
                <a:cs typeface="Times New Roman" panose="02020603050405020304" pitchFamily="18" charset="0"/>
              </a:rPr>
              <a:t>*</a:t>
            </a:r>
            <a:r>
              <a:rPr lang="en-US" sz="2200" spc="-5" dirty="0">
                <a:latin typeface="Times New Roman" panose="02020603050405020304" pitchFamily="18" charset="0"/>
                <a:cs typeface="Times New Roman" panose="02020603050405020304" pitchFamily="18" charset="0"/>
              </a:rPr>
              <a:t>Accruals for travel due. A </a:t>
            </a:r>
            <a:r>
              <a:rPr lang="en-US" sz="22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FY24-25 Travel Accrual </a:t>
            </a:r>
            <a:r>
              <a:rPr lang="en-US" sz="2200"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PowerForm</a:t>
            </a:r>
            <a:r>
              <a:rPr lang="en-US" sz="2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en-US" sz="2200" spc="-5" dirty="0">
                <a:latin typeface="Times New Roman" panose="02020603050405020304" pitchFamily="18" charset="0"/>
                <a:cs typeface="Times New Roman" panose="02020603050405020304" pitchFamily="18" charset="0"/>
              </a:rPr>
              <a:t>must be submitted.</a:t>
            </a:r>
          </a:p>
          <a:p>
            <a:pPr marL="1840230" marR="5080" indent="-1828800">
              <a:spcBef>
                <a:spcPts val="5"/>
              </a:spcBef>
            </a:pPr>
            <a:endParaRPr lang="en-US" sz="2200" b="1" spc="-5" dirty="0">
              <a:latin typeface="Times New Roman" panose="02020603050405020304" pitchFamily="18" charset="0"/>
              <a:cs typeface="Times New Roman" panose="02020603050405020304" pitchFamily="18" charset="0"/>
            </a:endParaRPr>
          </a:p>
          <a:p>
            <a:pPr marL="1840230" marR="5080" indent="-1828800">
              <a:spcBef>
                <a:spcPts val="5"/>
              </a:spcBef>
            </a:pPr>
            <a:r>
              <a:rPr lang="en-US" sz="2200" spc="-5" dirty="0">
                <a:latin typeface="Times New Roman" panose="02020603050405020304" pitchFamily="18" charset="0"/>
                <a:cs typeface="Times New Roman" panose="02020603050405020304" pitchFamily="18" charset="0"/>
              </a:rPr>
              <a:t>      </a:t>
            </a:r>
          </a:p>
          <a:p>
            <a:pPr marL="1840230" marR="5080" indent="-1828800">
              <a:spcBef>
                <a:spcPts val="5"/>
              </a:spcBef>
            </a:pPr>
            <a:r>
              <a:rPr lang="en-US" sz="2200" spc="-5" dirty="0">
                <a:latin typeface="Times New Roman" panose="02020603050405020304" pitchFamily="18" charset="0"/>
                <a:cs typeface="Times New Roman" panose="02020603050405020304" pitchFamily="18" charset="0"/>
              </a:rPr>
              <a:t>     </a:t>
            </a:r>
            <a:r>
              <a:rPr lang="en-US" sz="2200" spc="-5" dirty="0">
                <a:solidFill>
                  <a:srgbClr val="FF0000"/>
                </a:solidFill>
                <a:latin typeface="Times New Roman" panose="02020603050405020304" pitchFamily="18" charset="0"/>
                <a:cs typeface="Times New Roman" panose="02020603050405020304" pitchFamily="18" charset="0"/>
              </a:rPr>
              <a:t>*No travel ending before April 8, 2025 will be accrued because CSU policy requires travel claims to be submitted no later than 60 days after the end of travel. No exceptions. </a:t>
            </a:r>
          </a:p>
          <a:p>
            <a:pPr marL="1840230" marR="5080" indent="-1828800" algn="ctr">
              <a:spcBef>
                <a:spcPts val="5"/>
              </a:spcBef>
            </a:pPr>
            <a:endParaRPr lang="en-US" sz="3000" b="1" spc="-5" dirty="0">
              <a:latin typeface="Calibri"/>
              <a:cs typeface="Calibri"/>
            </a:endParaRPr>
          </a:p>
          <a:p>
            <a:pPr marL="1840230" marR="5080" indent="-1828800" algn="ctr">
              <a:spcBef>
                <a:spcPts val="5"/>
              </a:spcBef>
            </a:pPr>
            <a:endParaRPr lang="en-US" sz="2000" spc="-5" dirty="0">
              <a:latin typeface="Calibri"/>
              <a:cs typeface="Calibri"/>
            </a:endParaRPr>
          </a:p>
        </p:txBody>
      </p:sp>
      <p:sp>
        <p:nvSpPr>
          <p:cNvPr id="6" name="TextBox 5">
            <a:extLst>
              <a:ext uri="{FF2B5EF4-FFF2-40B4-BE49-F238E27FC236}">
                <a16:creationId xmlns:a16="http://schemas.microsoft.com/office/drawing/2014/main" id="{C6408A9E-FBDE-6034-5569-D81B50BFCDB9}"/>
              </a:ext>
            </a:extLst>
          </p:cNvPr>
          <p:cNvSpPr txBox="1"/>
          <p:nvPr/>
        </p:nvSpPr>
        <p:spPr>
          <a:xfrm>
            <a:off x="344747" y="5602380"/>
            <a:ext cx="2304862" cy="923330"/>
          </a:xfrm>
          <a:prstGeom prst="rect">
            <a:avLst/>
          </a:prstGeom>
          <a:noFill/>
        </p:spPr>
        <p:txBody>
          <a:bodyPr wrap="none" rtlCol="0">
            <a:spAutoFit/>
          </a:bodyPr>
          <a:lstStyle/>
          <a:p>
            <a:r>
              <a:rPr lang="en-US" b="1"/>
              <a:t>Contact:</a:t>
            </a:r>
          </a:p>
          <a:p>
            <a:r>
              <a:rPr lang="en-US"/>
              <a:t>Hillary Castellano </a:t>
            </a:r>
          </a:p>
          <a:p>
            <a:r>
              <a:rPr lang="en-US"/>
              <a:t>hcastellano@csub.edu</a:t>
            </a:r>
          </a:p>
        </p:txBody>
      </p:sp>
    </p:spTree>
    <p:extLst>
      <p:ext uri="{BB962C8B-B14F-4D97-AF65-F5344CB8AC3E}">
        <p14:creationId xmlns:p14="http://schemas.microsoft.com/office/powerpoint/2010/main" val="3453586307"/>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133261" y="361199"/>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Payment Services  </a:t>
            </a:r>
          </a:p>
          <a:p>
            <a:endParaRPr lang="en-US" sz="3600" b="1">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BB12B4C-3C7C-865A-6E4E-54F9C8787F96}"/>
              </a:ext>
            </a:extLst>
          </p:cNvPr>
          <p:cNvSpPr txBox="1"/>
          <p:nvPr/>
        </p:nvSpPr>
        <p:spPr>
          <a:xfrm>
            <a:off x="1214325" y="1705451"/>
            <a:ext cx="10172685" cy="3631763"/>
          </a:xfrm>
          <a:prstGeom prst="rect">
            <a:avLst/>
          </a:prstGeom>
          <a:noFill/>
        </p:spPr>
        <p:txBody>
          <a:bodyPr wrap="square" rtlCol="0">
            <a:spAutoFit/>
          </a:bodyPr>
          <a:lstStyle/>
          <a:p>
            <a:endParaRPr lang="en-US" sz="2200" spc="-10" dirty="0">
              <a:latin typeface="Times New Roman" panose="02020603050405020304" pitchFamily="18" charset="0"/>
              <a:cs typeface="Times New Roman" panose="02020603050405020304" pitchFamily="18" charset="0"/>
            </a:endParaRPr>
          </a:p>
          <a:p>
            <a:r>
              <a:rPr lang="en-US" sz="2200" b="1" spc="-10" dirty="0">
                <a:latin typeface="Times New Roman" panose="02020603050405020304" pitchFamily="18" charset="0"/>
                <a:cs typeface="Times New Roman" panose="02020603050405020304" pitchFamily="18" charset="0"/>
              </a:rPr>
              <a:t>Paperwork: </a:t>
            </a:r>
          </a:p>
          <a:p>
            <a:endParaRPr lang="en-US" sz="2200" spc="-10" dirty="0">
              <a:latin typeface="Times New Roman" panose="02020603050405020304" pitchFamily="18" charset="0"/>
              <a:cs typeface="Times New Roman" panose="02020603050405020304" pitchFamily="18" charset="0"/>
            </a:endParaRPr>
          </a:p>
          <a:p>
            <a:r>
              <a:rPr lang="en-US" sz="2200" spc="-5" dirty="0">
                <a:latin typeface="Times New Roman" panose="02020603050405020304" pitchFamily="18" charset="0"/>
                <a:cs typeface="Times New Roman" panose="02020603050405020304" pitchFamily="18" charset="0"/>
              </a:rPr>
              <a:t>Paperwork received after the deadlines may not be accrued or paid before year-end. </a:t>
            </a:r>
          </a:p>
          <a:p>
            <a:endParaRPr lang="en-US" sz="2200" spc="-10" dirty="0">
              <a:latin typeface="Times New Roman" panose="02020603050405020304" pitchFamily="18" charset="0"/>
              <a:cs typeface="Times New Roman" panose="02020603050405020304" pitchFamily="18" charset="0"/>
            </a:endParaRPr>
          </a:p>
          <a:p>
            <a:r>
              <a:rPr lang="en-US" sz="2200" spc="-10" dirty="0">
                <a:latin typeface="Times New Roman" panose="02020603050405020304" pitchFamily="18" charset="0"/>
                <a:cs typeface="Times New Roman" panose="02020603050405020304" pitchFamily="18" charset="0"/>
              </a:rPr>
              <a:t>If you submit a travel claim before June 30</a:t>
            </a:r>
            <a:r>
              <a:rPr lang="en-US" sz="2200" spc="-10" baseline="30000" dirty="0">
                <a:latin typeface="Times New Roman" panose="02020603050405020304" pitchFamily="18" charset="0"/>
                <a:cs typeface="Times New Roman" panose="02020603050405020304" pitchFamily="18" charset="0"/>
              </a:rPr>
              <a:t>th</a:t>
            </a:r>
            <a:r>
              <a:rPr lang="en-US" sz="2200" spc="-10" dirty="0">
                <a:latin typeface="Times New Roman" panose="02020603050405020304" pitchFamily="18" charset="0"/>
                <a:cs typeface="Times New Roman" panose="02020603050405020304" pitchFamily="18" charset="0"/>
              </a:rPr>
              <a:t> that was submitted on a Travel Accrual Form, please note that prominently on the claim &amp; attach a copy of the accrual form as the first page of the travel claim. </a:t>
            </a:r>
          </a:p>
          <a:p>
            <a:endParaRPr lang="en-US" sz="800" b="1" u="sng" spc="-10" dirty="0">
              <a:latin typeface="Calibri"/>
              <a:cs typeface="Calibri"/>
            </a:endParaRPr>
          </a:p>
          <a:p>
            <a:endParaRPr lang="en-US" sz="2000" dirty="0"/>
          </a:p>
          <a:p>
            <a:endParaRPr lang="en-US" sz="800" dirty="0"/>
          </a:p>
          <a:p>
            <a:endParaRPr lang="en-US" dirty="0"/>
          </a:p>
        </p:txBody>
      </p:sp>
      <p:sp>
        <p:nvSpPr>
          <p:cNvPr id="3" name="TextBox 2">
            <a:extLst>
              <a:ext uri="{FF2B5EF4-FFF2-40B4-BE49-F238E27FC236}">
                <a16:creationId xmlns:a16="http://schemas.microsoft.com/office/drawing/2014/main" id="{29FF48DB-F053-A24B-9B5D-BBD3AAACD483}"/>
              </a:ext>
            </a:extLst>
          </p:cNvPr>
          <p:cNvSpPr txBox="1"/>
          <p:nvPr/>
        </p:nvSpPr>
        <p:spPr>
          <a:xfrm>
            <a:off x="344747" y="5602380"/>
            <a:ext cx="2304862" cy="923330"/>
          </a:xfrm>
          <a:prstGeom prst="rect">
            <a:avLst/>
          </a:prstGeom>
          <a:noFill/>
        </p:spPr>
        <p:txBody>
          <a:bodyPr wrap="none" rtlCol="0">
            <a:spAutoFit/>
          </a:bodyPr>
          <a:lstStyle/>
          <a:p>
            <a:r>
              <a:rPr lang="en-US" b="1"/>
              <a:t>Contact:</a:t>
            </a:r>
          </a:p>
          <a:p>
            <a:r>
              <a:rPr lang="en-US"/>
              <a:t>Hillary Castellano </a:t>
            </a:r>
          </a:p>
          <a:p>
            <a:r>
              <a:rPr lang="en-US"/>
              <a:t>hcastellano@csub.edu</a:t>
            </a:r>
          </a:p>
        </p:txBody>
      </p:sp>
    </p:spTree>
    <p:extLst>
      <p:ext uri="{BB962C8B-B14F-4D97-AF65-F5344CB8AC3E}">
        <p14:creationId xmlns:p14="http://schemas.microsoft.com/office/powerpoint/2010/main" val="146538203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103031" y="501565"/>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Payment Services  </a:t>
            </a:r>
          </a:p>
          <a:p>
            <a:endParaRPr lang="en-US" sz="3600" b="1">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C6C7EF5-EA2A-4927-C713-48DBB32D0D97}"/>
              </a:ext>
            </a:extLst>
          </p:cNvPr>
          <p:cNvSpPr txBox="1"/>
          <p:nvPr/>
        </p:nvSpPr>
        <p:spPr>
          <a:xfrm>
            <a:off x="682219" y="1455185"/>
            <a:ext cx="10827562" cy="3716402"/>
          </a:xfrm>
          <a:prstGeom prst="rect">
            <a:avLst/>
          </a:prstGeom>
          <a:noFill/>
        </p:spPr>
        <p:txBody>
          <a:bodyPr wrap="square">
            <a:spAutoFit/>
          </a:bodyPr>
          <a:lstStyle/>
          <a:p>
            <a:pPr algn="l">
              <a:spcBef>
                <a:spcPts val="900"/>
              </a:spcBef>
            </a:pPr>
            <a:r>
              <a:rPr lang="en-US" sz="2200" b="1" i="0" u="none" strike="noStrike" baseline="0" dirty="0">
                <a:latin typeface="Times New Roman" panose="02020603050405020304" pitchFamily="18" charset="0"/>
                <a:cs typeface="Times New Roman" panose="02020603050405020304" pitchFamily="18" charset="0"/>
              </a:rPr>
              <a:t>Procurement Card (ProCard)</a:t>
            </a:r>
          </a:p>
          <a:p>
            <a:pPr algn="l">
              <a:spcBef>
                <a:spcPts val="900"/>
              </a:spcBef>
            </a:pPr>
            <a:r>
              <a:rPr lang="en-US" sz="2200" i="0" u="none" strike="noStrike" baseline="0" dirty="0">
                <a:latin typeface="Times New Roman" panose="02020603050405020304" pitchFamily="18" charset="0"/>
                <a:cs typeface="Times New Roman" panose="02020603050405020304" pitchFamily="18" charset="0"/>
              </a:rPr>
              <a:t>The ProCard billing cycle for June is May 13</a:t>
            </a:r>
            <a:r>
              <a:rPr lang="en-US" sz="2200" dirty="0">
                <a:latin typeface="Times New Roman" panose="02020603050405020304" pitchFamily="18" charset="0"/>
                <a:cs typeface="Times New Roman" panose="02020603050405020304" pitchFamily="18" charset="0"/>
              </a:rPr>
              <a:t> through</a:t>
            </a:r>
            <a:r>
              <a:rPr lang="en-US" sz="2200" i="0" u="none" strike="noStrike" baseline="0" dirty="0">
                <a:latin typeface="Times New Roman" panose="02020603050405020304" pitchFamily="18" charset="0"/>
                <a:cs typeface="Times New Roman" panose="02020603050405020304" pitchFamily="18" charset="0"/>
              </a:rPr>
              <a:t> June 10, 2025.</a:t>
            </a:r>
          </a:p>
          <a:p>
            <a:pPr algn="l">
              <a:spcBef>
                <a:spcPts val="900"/>
              </a:spcBef>
            </a:pPr>
            <a:r>
              <a:rPr lang="en-US" sz="2200" i="0" u="none" strike="noStrike" baseline="0" dirty="0">
                <a:latin typeface="Times New Roman" panose="02020603050405020304" pitchFamily="18" charset="0"/>
                <a:cs typeface="Times New Roman" panose="02020603050405020304" pitchFamily="18" charset="0"/>
              </a:rPr>
              <a:t>The reconciliation period in PeopleSoft for the June statement is </a:t>
            </a:r>
            <a:r>
              <a:rPr lang="en-US" sz="2200" i="0" strike="noStrike" baseline="0" dirty="0">
                <a:latin typeface="Times New Roman" panose="02020603050405020304" pitchFamily="18" charset="0"/>
                <a:cs typeface="Times New Roman" panose="02020603050405020304" pitchFamily="18" charset="0"/>
              </a:rPr>
              <a:t>June 11 through June 24</a:t>
            </a:r>
            <a:r>
              <a:rPr lang="en-US" sz="2200" i="0" strike="noStrike" baseline="0">
                <a:latin typeface="Times New Roman" panose="02020603050405020304" pitchFamily="18" charset="0"/>
                <a:cs typeface="Times New Roman" panose="02020603050405020304" pitchFamily="18" charset="0"/>
              </a:rPr>
              <a:t>, 2025 </a:t>
            </a:r>
            <a:r>
              <a:rPr lang="en-US" sz="2200" i="0" u="none" strike="noStrike" baseline="0" dirty="0">
                <a:latin typeface="Times New Roman" panose="02020603050405020304" pitchFamily="18" charset="0"/>
                <a:cs typeface="Times New Roman" panose="02020603050405020304" pitchFamily="18" charset="0"/>
              </a:rPr>
              <a:t>(7 business days). </a:t>
            </a:r>
            <a:endParaRPr lang="en-US" sz="2200" b="1" dirty="0">
              <a:solidFill>
                <a:srgbClr val="FF0000"/>
              </a:solidFill>
              <a:latin typeface="Times New Roman" panose="02020603050405020304" pitchFamily="18" charset="0"/>
              <a:cs typeface="Times New Roman" panose="02020603050405020304" pitchFamily="18" charset="0"/>
            </a:endParaRPr>
          </a:p>
          <a:p>
            <a:pPr algn="l">
              <a:spcBef>
                <a:spcPts val="900"/>
              </a:spcBef>
            </a:pPr>
            <a:r>
              <a:rPr lang="en-US" sz="2200" b="1" dirty="0">
                <a:solidFill>
                  <a:srgbClr val="FF0000"/>
                </a:solidFill>
                <a:latin typeface="Times New Roman" panose="02020603050405020304" pitchFamily="18" charset="0"/>
                <a:cs typeface="Times New Roman" panose="02020603050405020304" pitchFamily="18" charset="0"/>
              </a:rPr>
              <a:t>Please Note:</a:t>
            </a:r>
          </a:p>
          <a:p>
            <a:pPr algn="l">
              <a:spcBef>
                <a:spcPts val="900"/>
              </a:spcBef>
            </a:pPr>
            <a:r>
              <a:rPr lang="en-US" sz="2200" dirty="0">
                <a:latin typeface="Times New Roman" panose="02020603050405020304" pitchFamily="18" charset="0"/>
                <a:cs typeface="Times New Roman" panose="02020603050405020304" pitchFamily="18" charset="0"/>
              </a:rPr>
              <a:t>When the reconciliation period ends, the charges for June will be final. They cannot be transferred before year-end and cannot be transferred in the following year. </a:t>
            </a:r>
            <a:endParaRPr lang="en-US" sz="2200" i="0" u="none" strike="noStrike" baseline="0" dirty="0">
              <a:latin typeface="Times New Roman" panose="02020603050405020304" pitchFamily="18" charset="0"/>
              <a:cs typeface="Times New Roman" panose="02020603050405020304" pitchFamily="18" charset="0"/>
            </a:endParaRPr>
          </a:p>
          <a:p>
            <a:pPr algn="l">
              <a:spcBef>
                <a:spcPts val="900"/>
              </a:spcBef>
            </a:pPr>
            <a:r>
              <a:rPr lang="en-US" sz="2200" i="0" u="none" strike="noStrike" baseline="0" dirty="0">
                <a:latin typeface="Times New Roman" panose="02020603050405020304" pitchFamily="18" charset="0"/>
                <a:cs typeface="Times New Roman" panose="02020603050405020304" pitchFamily="18" charset="0"/>
              </a:rPr>
              <a:t>Use tax chargebacks for purchases made in the June 2025 billing cycle will be posted to the FY 2025-26 budget.</a:t>
            </a:r>
            <a:endParaRPr lang="en-US" sz="22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A8D5A59F-B860-AEF6-8D6F-6D77E1A9229E}"/>
              </a:ext>
            </a:extLst>
          </p:cNvPr>
          <p:cNvSpPr txBox="1"/>
          <p:nvPr/>
        </p:nvSpPr>
        <p:spPr>
          <a:xfrm>
            <a:off x="344747" y="5602380"/>
            <a:ext cx="2304862" cy="923330"/>
          </a:xfrm>
          <a:prstGeom prst="rect">
            <a:avLst/>
          </a:prstGeom>
          <a:noFill/>
        </p:spPr>
        <p:txBody>
          <a:bodyPr wrap="none" rtlCol="0">
            <a:spAutoFit/>
          </a:bodyPr>
          <a:lstStyle/>
          <a:p>
            <a:r>
              <a:rPr lang="en-US" b="1"/>
              <a:t>Contact:</a:t>
            </a:r>
          </a:p>
          <a:p>
            <a:r>
              <a:rPr lang="en-US"/>
              <a:t>Hillary Castellano </a:t>
            </a:r>
          </a:p>
          <a:p>
            <a:r>
              <a:rPr lang="en-US"/>
              <a:t>hcastellano@csub.edu</a:t>
            </a:r>
          </a:p>
        </p:txBody>
      </p:sp>
    </p:spTree>
    <p:extLst>
      <p:ext uri="{BB962C8B-B14F-4D97-AF65-F5344CB8AC3E}">
        <p14:creationId xmlns:p14="http://schemas.microsoft.com/office/powerpoint/2010/main" val="209443977"/>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0903F-FA21-0714-F9D2-B7B8E5B1C5B9}"/>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A703386-C7DC-A234-1B5F-DCED957BF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06038296-52AA-F4F0-D5D3-3CA2BB2A65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84CA8D9-2C68-14B8-133C-53CD006B01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B024058-ED2B-D4ED-EEF7-75B56C7AA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48B1DB3A-1321-67E5-C785-21ABBD2E60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321F4275-016F-C71F-D711-21C2E6631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1E670252-4655-11AF-DB0E-2E0998FD7A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D3F2C200-61E7-EC4A-20A0-713F65143467}"/>
              </a:ext>
            </a:extLst>
          </p:cNvPr>
          <p:cNvSpPr/>
          <p:nvPr/>
        </p:nvSpPr>
        <p:spPr>
          <a:xfrm>
            <a:off x="2103031" y="501565"/>
            <a:ext cx="7191612" cy="1200329"/>
          </a:xfrm>
          <a:prstGeom prst="rect">
            <a:avLst/>
          </a:prstGeom>
        </p:spPr>
        <p:txBody>
          <a:bodyPr wrap="square">
            <a:spAutoFit/>
          </a:bodyPr>
          <a:lstStyle/>
          <a:p>
            <a:pPr algn="ctr"/>
            <a:r>
              <a:rPr lang="en-US" sz="3600" b="1" dirty="0">
                <a:latin typeface="Times New Roman" panose="02020603050405020304" pitchFamily="18" charset="0"/>
                <a:cs typeface="Times New Roman" panose="02020603050405020304" pitchFamily="18" charset="0"/>
              </a:rPr>
              <a:t>Payment Services  </a:t>
            </a:r>
          </a:p>
          <a:p>
            <a:endParaRPr lang="en-US" sz="3600" b="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B84E5A1C-FB48-FA26-70FE-FB11D961A7D4}"/>
              </a:ext>
            </a:extLst>
          </p:cNvPr>
          <p:cNvSpPr txBox="1"/>
          <p:nvPr/>
        </p:nvSpPr>
        <p:spPr>
          <a:xfrm>
            <a:off x="344747" y="5602380"/>
            <a:ext cx="2304862" cy="923330"/>
          </a:xfrm>
          <a:prstGeom prst="rect">
            <a:avLst/>
          </a:prstGeom>
          <a:noFill/>
        </p:spPr>
        <p:txBody>
          <a:bodyPr wrap="none" rtlCol="0">
            <a:spAutoFit/>
          </a:bodyPr>
          <a:lstStyle/>
          <a:p>
            <a:r>
              <a:rPr lang="en-US" b="1"/>
              <a:t>Contact:</a:t>
            </a:r>
          </a:p>
          <a:p>
            <a:r>
              <a:rPr lang="en-US"/>
              <a:t>Hillary Castellano </a:t>
            </a:r>
          </a:p>
          <a:p>
            <a:r>
              <a:rPr lang="en-US"/>
              <a:t>hcastellano@csub.edu</a:t>
            </a:r>
          </a:p>
        </p:txBody>
      </p:sp>
      <p:graphicFrame>
        <p:nvGraphicFramePr>
          <p:cNvPr id="6" name="Table 5">
            <a:extLst>
              <a:ext uri="{FF2B5EF4-FFF2-40B4-BE49-F238E27FC236}">
                <a16:creationId xmlns:a16="http://schemas.microsoft.com/office/drawing/2014/main" id="{A7AFA218-03B3-908D-0891-7A3F9A3F1E0E}"/>
              </a:ext>
            </a:extLst>
          </p:cNvPr>
          <p:cNvGraphicFramePr>
            <a:graphicFrameLocks noGrp="1"/>
          </p:cNvGraphicFramePr>
          <p:nvPr>
            <p:extLst>
              <p:ext uri="{D42A27DB-BD31-4B8C-83A1-F6EECF244321}">
                <p14:modId xmlns:p14="http://schemas.microsoft.com/office/powerpoint/2010/main" val="1961002170"/>
              </p:ext>
            </p:extLst>
          </p:nvPr>
        </p:nvGraphicFramePr>
        <p:xfrm>
          <a:off x="2397372" y="1864672"/>
          <a:ext cx="6602930" cy="3128656"/>
        </p:xfrm>
        <a:graphic>
          <a:graphicData uri="http://schemas.openxmlformats.org/drawingml/2006/table">
            <a:tbl>
              <a:tblPr firstRow="1" firstCol="1" bandRow="1">
                <a:tableStyleId>{3B4B98B0-60AC-42C2-AFA5-B58CD77FA1E5}</a:tableStyleId>
              </a:tblPr>
              <a:tblGrid>
                <a:gridCol w="2063462">
                  <a:extLst>
                    <a:ext uri="{9D8B030D-6E8A-4147-A177-3AD203B41FA5}">
                      <a16:colId xmlns:a16="http://schemas.microsoft.com/office/drawing/2014/main" val="2781030994"/>
                    </a:ext>
                  </a:extLst>
                </a:gridCol>
                <a:gridCol w="2374931">
                  <a:extLst>
                    <a:ext uri="{9D8B030D-6E8A-4147-A177-3AD203B41FA5}">
                      <a16:colId xmlns:a16="http://schemas.microsoft.com/office/drawing/2014/main" val="257943416"/>
                    </a:ext>
                  </a:extLst>
                </a:gridCol>
                <a:gridCol w="2164537">
                  <a:extLst>
                    <a:ext uri="{9D8B030D-6E8A-4147-A177-3AD203B41FA5}">
                      <a16:colId xmlns:a16="http://schemas.microsoft.com/office/drawing/2014/main" val="1847085524"/>
                    </a:ext>
                  </a:extLst>
                </a:gridCol>
              </a:tblGrid>
              <a:tr h="458270">
                <a:tc>
                  <a:txBody>
                    <a:bodyPr/>
                    <a:lstStyle/>
                    <a:p>
                      <a:pPr marL="0" marR="0"/>
                      <a:r>
                        <a:rPr lang="en-US" sz="1600" dirty="0">
                          <a:effectLst/>
                        </a:rPr>
                        <a:t>Open Lab Topic</a:t>
                      </a:r>
                      <a:endParaRPr lang="en-US" sz="1600" dirty="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tc>
                  <a:txBody>
                    <a:bodyPr/>
                    <a:lstStyle/>
                    <a:p>
                      <a:pPr marL="0" marR="0"/>
                      <a:r>
                        <a:rPr lang="en-US" sz="1600" dirty="0">
                          <a:effectLst/>
                        </a:rPr>
                        <a:t>Day</a:t>
                      </a:r>
                      <a:endParaRPr lang="en-US" sz="1600" dirty="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tc>
                  <a:txBody>
                    <a:bodyPr/>
                    <a:lstStyle/>
                    <a:p>
                      <a:pPr marL="0" marR="0"/>
                      <a:r>
                        <a:rPr lang="en-US" sz="1600">
                          <a:effectLst/>
                        </a:rPr>
                        <a:t>Time</a:t>
                      </a:r>
                      <a:endParaRPr lang="en-US" sz="160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extLst>
                  <a:ext uri="{0D108BD9-81ED-4DB2-BD59-A6C34878D82A}">
                    <a16:rowId xmlns:a16="http://schemas.microsoft.com/office/drawing/2014/main" val="3393703498"/>
                  </a:ext>
                </a:extLst>
              </a:tr>
              <a:tr h="535272">
                <a:tc>
                  <a:txBody>
                    <a:bodyPr/>
                    <a:lstStyle/>
                    <a:p>
                      <a:pPr marL="0" marR="0"/>
                      <a:r>
                        <a:rPr lang="en-US" sz="1600" dirty="0">
                          <a:effectLst/>
                        </a:rPr>
                        <a:t>ProCard</a:t>
                      </a:r>
                      <a:endParaRPr lang="en-US" sz="1600" dirty="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tc>
                  <a:txBody>
                    <a:bodyPr/>
                    <a:lstStyle/>
                    <a:p>
                      <a:pPr marL="0" marR="0"/>
                      <a:r>
                        <a:rPr lang="en-US" sz="1600" dirty="0">
                          <a:effectLst/>
                          <a:latin typeface="Aptos" panose="020B0004020202020204" pitchFamily="34" charset="0"/>
                          <a:ea typeface="Aptos" panose="020B0004020202020204" pitchFamily="34" charset="0"/>
                          <a:cs typeface="Aptos" panose="020B0004020202020204" pitchFamily="34" charset="0"/>
                        </a:rPr>
                        <a:t>Monday</a:t>
                      </a:r>
                    </a:p>
                  </a:txBody>
                  <a:tcPr marL="76200" marR="76200" marT="76200" marB="76200" anchor="ctr"/>
                </a:tc>
                <a:tc>
                  <a:txBody>
                    <a:bodyPr/>
                    <a:lstStyle/>
                    <a:p>
                      <a:pPr marL="0" marR="0"/>
                      <a:r>
                        <a:rPr lang="en-US" sz="1600">
                          <a:effectLst/>
                        </a:rPr>
                        <a:t>10:00 am</a:t>
                      </a:r>
                      <a:endParaRPr lang="en-US" sz="160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extLst>
                  <a:ext uri="{0D108BD9-81ED-4DB2-BD59-A6C34878D82A}">
                    <a16:rowId xmlns:a16="http://schemas.microsoft.com/office/drawing/2014/main" val="912892820"/>
                  </a:ext>
                </a:extLst>
              </a:tr>
              <a:tr h="529298">
                <a:tc>
                  <a:txBody>
                    <a:bodyPr/>
                    <a:lstStyle/>
                    <a:p>
                      <a:pPr marL="0" marR="0"/>
                      <a:r>
                        <a:rPr lang="en-US" sz="1600" dirty="0">
                          <a:effectLst/>
                        </a:rPr>
                        <a:t>Procurement</a:t>
                      </a:r>
                      <a:endParaRPr lang="en-US" sz="1600" dirty="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tc>
                  <a:txBody>
                    <a:bodyPr/>
                    <a:lstStyle/>
                    <a:p>
                      <a:pPr marL="0" marR="0"/>
                      <a:r>
                        <a:rPr lang="en-US" sz="1600" dirty="0">
                          <a:effectLst/>
                          <a:latin typeface="Aptos" panose="020B0004020202020204" pitchFamily="34" charset="0"/>
                          <a:ea typeface="Aptos" panose="020B0004020202020204" pitchFamily="34" charset="0"/>
                          <a:cs typeface="Aptos" panose="020B0004020202020204" pitchFamily="34" charset="0"/>
                        </a:rPr>
                        <a:t>Tuesday (Bi-Weekly)</a:t>
                      </a:r>
                    </a:p>
                  </a:txBody>
                  <a:tcPr marL="76200" marR="76200" marT="76200" marB="76200" anchor="ctr"/>
                </a:tc>
                <a:tc>
                  <a:txBody>
                    <a:bodyPr/>
                    <a:lstStyle/>
                    <a:p>
                      <a:pPr marL="0" marR="0"/>
                      <a:r>
                        <a:rPr lang="en-US" sz="1600">
                          <a:effectLst/>
                        </a:rPr>
                        <a:t>09:00 am</a:t>
                      </a:r>
                      <a:endParaRPr lang="en-US" sz="160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extLst>
                  <a:ext uri="{0D108BD9-81ED-4DB2-BD59-A6C34878D82A}">
                    <a16:rowId xmlns:a16="http://schemas.microsoft.com/office/drawing/2014/main" val="1126660135"/>
                  </a:ext>
                </a:extLst>
              </a:tr>
              <a:tr h="535272">
                <a:tc>
                  <a:txBody>
                    <a:bodyPr/>
                    <a:lstStyle/>
                    <a:p>
                      <a:pPr marL="0" marR="0"/>
                      <a:r>
                        <a:rPr lang="en-US" sz="1600" dirty="0">
                          <a:effectLst/>
                        </a:rPr>
                        <a:t>Travel </a:t>
                      </a:r>
                      <a:endParaRPr lang="en-US" sz="1600" dirty="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tc>
                  <a:txBody>
                    <a:bodyPr/>
                    <a:lstStyle/>
                    <a:p>
                      <a:pPr marL="0" marR="0"/>
                      <a:r>
                        <a:rPr lang="en-US" sz="1600" dirty="0">
                          <a:effectLst/>
                        </a:rPr>
                        <a:t>Wednesday</a:t>
                      </a:r>
                    </a:p>
                  </a:txBody>
                  <a:tcPr marL="76200" marR="76200" marT="76200" marB="76200" anchor="ctr"/>
                </a:tc>
                <a:tc>
                  <a:txBody>
                    <a:bodyPr/>
                    <a:lstStyle/>
                    <a:p>
                      <a:pPr marL="0" marR="0"/>
                      <a:r>
                        <a:rPr lang="en-US" sz="1600">
                          <a:effectLst/>
                        </a:rPr>
                        <a:t>10:00 am</a:t>
                      </a:r>
                      <a:endParaRPr lang="en-US" sz="160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extLst>
                  <a:ext uri="{0D108BD9-81ED-4DB2-BD59-A6C34878D82A}">
                    <a16:rowId xmlns:a16="http://schemas.microsoft.com/office/drawing/2014/main" val="2133261992"/>
                  </a:ext>
                </a:extLst>
              </a:tr>
              <a:tr h="535272">
                <a:tc>
                  <a:txBody>
                    <a:bodyPr/>
                    <a:lstStyle/>
                    <a:p>
                      <a:pPr marL="0" marR="0"/>
                      <a:r>
                        <a:rPr lang="en-US" sz="1600" dirty="0">
                          <a:effectLst/>
                        </a:rPr>
                        <a:t>AP/Invoice</a:t>
                      </a:r>
                      <a:endParaRPr lang="en-US" sz="1600" dirty="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tc>
                  <a:txBody>
                    <a:bodyPr/>
                    <a:lstStyle/>
                    <a:p>
                      <a:pPr marL="0" marR="0"/>
                      <a:r>
                        <a:rPr lang="en-US" sz="1600" dirty="0">
                          <a:effectLst/>
                          <a:latin typeface="Aptos" panose="020B0004020202020204" pitchFamily="34" charset="0"/>
                          <a:ea typeface="Aptos" panose="020B0004020202020204" pitchFamily="34" charset="0"/>
                          <a:cs typeface="Aptos" panose="020B0004020202020204" pitchFamily="34" charset="0"/>
                        </a:rPr>
                        <a:t>Thursday</a:t>
                      </a:r>
                    </a:p>
                  </a:txBody>
                  <a:tcPr marL="76200" marR="76200" marT="76200" marB="76200" anchor="ctr"/>
                </a:tc>
                <a:tc>
                  <a:txBody>
                    <a:bodyPr/>
                    <a:lstStyle/>
                    <a:p>
                      <a:pPr marL="0" marR="0"/>
                      <a:r>
                        <a:rPr lang="en-US" sz="1600">
                          <a:effectLst/>
                        </a:rPr>
                        <a:t>10:00 am</a:t>
                      </a:r>
                      <a:endParaRPr lang="en-US" sz="160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extLst>
                  <a:ext uri="{0D108BD9-81ED-4DB2-BD59-A6C34878D82A}">
                    <a16:rowId xmlns:a16="http://schemas.microsoft.com/office/drawing/2014/main" val="3049245808"/>
                  </a:ext>
                </a:extLst>
              </a:tr>
              <a:tr h="535272">
                <a:tc>
                  <a:txBody>
                    <a:bodyPr/>
                    <a:lstStyle/>
                    <a:p>
                      <a:pPr marL="0" marR="0"/>
                      <a:r>
                        <a:rPr lang="en-US" sz="1600" dirty="0">
                          <a:effectLst/>
                        </a:rPr>
                        <a:t>Hospitality</a:t>
                      </a:r>
                      <a:endParaRPr lang="en-US" sz="1600" dirty="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tc>
                  <a:txBody>
                    <a:bodyPr/>
                    <a:lstStyle/>
                    <a:p>
                      <a:pPr marL="0" marR="0"/>
                      <a:r>
                        <a:rPr lang="en-US" sz="1600" dirty="0">
                          <a:effectLst/>
                          <a:latin typeface="Aptos" panose="020B0004020202020204" pitchFamily="34" charset="0"/>
                          <a:ea typeface="Aptos" panose="020B0004020202020204" pitchFamily="34" charset="0"/>
                          <a:cs typeface="Aptos" panose="020B0004020202020204" pitchFamily="34" charset="0"/>
                        </a:rPr>
                        <a:t>Thursday</a:t>
                      </a:r>
                    </a:p>
                  </a:txBody>
                  <a:tcPr marL="76200" marR="76200" marT="76200" marB="76200" anchor="ctr"/>
                </a:tc>
                <a:tc>
                  <a:txBody>
                    <a:bodyPr/>
                    <a:lstStyle/>
                    <a:p>
                      <a:pPr marL="0" marR="0"/>
                      <a:r>
                        <a:rPr lang="en-US" sz="1600" dirty="0">
                          <a:effectLst/>
                        </a:rPr>
                        <a:t>11:00 am</a:t>
                      </a:r>
                      <a:endParaRPr lang="en-US" sz="1600" dirty="0">
                        <a:effectLst/>
                        <a:latin typeface="Aptos" panose="020B0004020202020204" pitchFamily="34" charset="0"/>
                        <a:ea typeface="Aptos" panose="020B0004020202020204" pitchFamily="34" charset="0"/>
                        <a:cs typeface="Aptos" panose="020B0004020202020204" pitchFamily="34" charset="0"/>
                      </a:endParaRPr>
                    </a:p>
                  </a:txBody>
                  <a:tcPr marL="76200" marR="76200" marT="76200" marB="76200" anchor="ctr"/>
                </a:tc>
                <a:extLst>
                  <a:ext uri="{0D108BD9-81ED-4DB2-BD59-A6C34878D82A}">
                    <a16:rowId xmlns:a16="http://schemas.microsoft.com/office/drawing/2014/main" val="4086912256"/>
                  </a:ext>
                </a:extLst>
              </a:tr>
            </a:tbl>
          </a:graphicData>
        </a:graphic>
      </p:graphicFrame>
    </p:spTree>
    <p:extLst>
      <p:ext uri="{BB962C8B-B14F-4D97-AF65-F5344CB8AC3E}">
        <p14:creationId xmlns:p14="http://schemas.microsoft.com/office/powerpoint/2010/main" val="1722760111"/>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411817" y="242581"/>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Labor Cost Distribution (LCD) </a:t>
            </a:r>
          </a:p>
          <a:p>
            <a:endParaRPr lang="en-US" sz="3600" b="1">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4F777DC-3F8F-481F-8E95-7BEA2A20C741}"/>
              </a:ext>
            </a:extLst>
          </p:cNvPr>
          <p:cNvSpPr txBox="1"/>
          <p:nvPr/>
        </p:nvSpPr>
        <p:spPr>
          <a:xfrm>
            <a:off x="146175" y="6152578"/>
            <a:ext cx="8272808" cy="523220"/>
          </a:xfrm>
          <a:prstGeom prst="rect">
            <a:avLst/>
          </a:prstGeom>
          <a:noFill/>
        </p:spPr>
        <p:txBody>
          <a:bodyPr wrap="square" lIns="91440" tIns="45720" rIns="91440" bIns="45720" rtlCol="0" anchor="t">
            <a:spAutoFit/>
          </a:bodyPr>
          <a:lstStyle/>
          <a:p>
            <a:r>
              <a:rPr lang="en-US" sz="1400" b="1">
                <a:latin typeface="Times New Roman"/>
                <a:cs typeface="Times New Roman"/>
              </a:rPr>
              <a:t>Contacts:</a:t>
            </a:r>
          </a:p>
          <a:p>
            <a:r>
              <a:rPr lang="en-US" sz="1400" b="1">
                <a:latin typeface="Times New Roman"/>
                <a:cs typeface="Times New Roman"/>
              </a:rPr>
              <a:t>Human Resources – </a:t>
            </a:r>
            <a:r>
              <a:rPr lang="en-US" sz="1400">
                <a:latin typeface="Times New Roman"/>
                <a:cs typeface="Times New Roman"/>
                <a:hlinkClick r:id="rId2"/>
              </a:rPr>
              <a:t>hr@csub.edu</a:t>
            </a:r>
            <a:r>
              <a:rPr lang="en-US" sz="1400">
                <a:latin typeface="Times New Roman"/>
                <a:cs typeface="Times New Roman"/>
              </a:rPr>
              <a:t>  |  </a:t>
            </a:r>
            <a:r>
              <a:rPr lang="en-US" sz="1400" b="1">
                <a:latin typeface="Times New Roman"/>
                <a:cs typeface="Times New Roman"/>
              </a:rPr>
              <a:t>Tina Williams </a:t>
            </a:r>
            <a:r>
              <a:rPr lang="en-US" sz="1400">
                <a:latin typeface="Times New Roman"/>
                <a:cs typeface="Times New Roman"/>
              </a:rPr>
              <a:t>– </a:t>
            </a:r>
            <a:r>
              <a:rPr lang="en-US" sz="1400">
                <a:latin typeface="Times New Roman"/>
                <a:cs typeface="Times New Roman"/>
                <a:hlinkClick r:id="rId3"/>
              </a:rPr>
              <a:t>twilliams@csub.edu</a:t>
            </a:r>
            <a:r>
              <a:rPr lang="en-US" sz="1400">
                <a:latin typeface="Times New Roman"/>
                <a:cs typeface="Times New Roman"/>
              </a:rPr>
              <a:t>   |  </a:t>
            </a:r>
            <a:r>
              <a:rPr lang="en-US" sz="1400" b="1">
                <a:latin typeface="Times New Roman"/>
                <a:cs typeface="Times New Roman"/>
              </a:rPr>
              <a:t>Lucero San – </a:t>
            </a:r>
            <a:r>
              <a:rPr lang="en-US" sz="1400">
                <a:latin typeface="Times New Roman"/>
                <a:cs typeface="Times New Roman"/>
              </a:rPr>
              <a:t> </a:t>
            </a:r>
            <a:r>
              <a:rPr lang="en-US" sz="1400">
                <a:latin typeface="Times New Roman"/>
                <a:cs typeface="Times New Roman"/>
                <a:hlinkClick r:id="rId4"/>
              </a:rPr>
              <a:t>lsan1@csub.edu</a:t>
            </a:r>
            <a:endParaRPr lang="en-US" sz="1400">
              <a:latin typeface="Times New Roman"/>
              <a:cs typeface="Times New Roman"/>
            </a:endParaRPr>
          </a:p>
        </p:txBody>
      </p:sp>
      <p:sp>
        <p:nvSpPr>
          <p:cNvPr id="5" name="TextBox 4">
            <a:extLst>
              <a:ext uri="{FF2B5EF4-FFF2-40B4-BE49-F238E27FC236}">
                <a16:creationId xmlns:a16="http://schemas.microsoft.com/office/drawing/2014/main" id="{82625A76-CE1D-1826-7640-FCFF339049FD}"/>
              </a:ext>
            </a:extLst>
          </p:cNvPr>
          <p:cNvSpPr txBox="1"/>
          <p:nvPr/>
        </p:nvSpPr>
        <p:spPr>
          <a:xfrm>
            <a:off x="837258" y="1012954"/>
            <a:ext cx="10779027" cy="4832092"/>
          </a:xfrm>
          <a:prstGeom prst="rect">
            <a:avLst/>
          </a:prstGeom>
          <a:noFill/>
        </p:spPr>
        <p:txBody>
          <a:bodyPr wrap="square" lIns="91440" tIns="45720" rIns="91440" bIns="45720" anchor="t">
            <a:spAutoFit/>
          </a:bodyPr>
          <a:lstStyle/>
          <a:p>
            <a:pPr algn="ctr"/>
            <a:r>
              <a:rPr lang="en-US" sz="2200" dirty="0">
                <a:latin typeface="Times New Roman" panose="02020603050405020304" pitchFamily="18" charset="0"/>
                <a:cs typeface="Times New Roman" panose="02020603050405020304" pitchFamily="18" charset="0"/>
              </a:rPr>
              <a:t>Please refer to the year-end memo for specific deadlines.</a:t>
            </a:r>
          </a:p>
          <a:p>
            <a:pPr algn="ctr"/>
            <a:endParaRPr lang="en-US" sz="2200" dirty="0">
              <a:latin typeface="Times New Roman" panose="02020603050405020304" pitchFamily="18" charset="0"/>
              <a:cs typeface="Times New Roman" panose="02020603050405020304" pitchFamily="18" charset="0"/>
            </a:endParaRPr>
          </a:p>
          <a:p>
            <a:pPr algn="ctr"/>
            <a:r>
              <a:rPr lang="en-US" sz="2200" dirty="0">
                <a:latin typeface="Times New Roman"/>
                <a:cs typeface="Times New Roman"/>
              </a:rPr>
              <a:t>All Payroll Move Request and PCAR forms with grant related funding must be submitted to Post Award (previously known as GRASP) for review and approval prior to sending to HR.</a:t>
            </a:r>
          </a:p>
          <a:p>
            <a:pPr algn="ctr"/>
            <a:endParaRPr lang="en-US" sz="2200" dirty="0">
              <a:latin typeface="Times New Roman"/>
              <a:cs typeface="Times New Roman"/>
            </a:endParaRPr>
          </a:p>
          <a:p>
            <a:pPr algn="ctr"/>
            <a:r>
              <a:rPr lang="en-US" sz="2200" b="1" dirty="0">
                <a:solidFill>
                  <a:srgbClr val="FF0000"/>
                </a:solidFill>
                <a:latin typeface="Times New Roman"/>
                <a:cs typeface="Times New Roman"/>
              </a:rPr>
              <a:t>REMINDER: Any payroll moves into BK001 must be submitted by May 2, 2025.</a:t>
            </a:r>
            <a:endParaRPr lang="en-US" sz="2200" b="1">
              <a:solidFill>
                <a:srgbClr val="FF0000"/>
              </a:solidFill>
              <a:latin typeface="Times New Roman" panose="02020603050405020304" pitchFamily="18" charset="0"/>
              <a:cs typeface="Times New Roman" panose="02020603050405020304" pitchFamily="18" charset="0"/>
            </a:endParaRPr>
          </a:p>
          <a:p>
            <a:pPr algn="ctr"/>
            <a:endParaRPr lang="en-US" sz="2200" dirty="0">
              <a:latin typeface="Times New Roman" panose="02020603050405020304" pitchFamily="18" charset="0"/>
              <a:cs typeface="Times New Roman" panose="02020603050405020304" pitchFamily="18" charset="0"/>
            </a:endParaRPr>
          </a:p>
          <a:p>
            <a:pPr marL="0" indent="0" algn="ctr">
              <a:buNone/>
            </a:pPr>
            <a:r>
              <a:rPr lang="en-US" sz="2200" u="sng" dirty="0">
                <a:latin typeface="Times New Roman" panose="02020603050405020304" pitchFamily="18" charset="0"/>
                <a:cs typeface="Times New Roman" panose="02020603050405020304" pitchFamily="18" charset="0"/>
              </a:rPr>
              <a:t>Additional Assistance / Q&amp;A Opportunities</a:t>
            </a:r>
          </a:p>
          <a:p>
            <a:pPr marL="0" indent="0" algn="ctr">
              <a:buNone/>
            </a:pPr>
            <a:endParaRPr lang="en-US" sz="2200" u="sng" dirty="0">
              <a:latin typeface="Times New Roman" panose="02020603050405020304" pitchFamily="18" charset="0"/>
              <a:cs typeface="Times New Roman" panose="02020603050405020304" pitchFamily="18" charset="0"/>
            </a:endParaRPr>
          </a:p>
          <a:p>
            <a:pPr algn="ctr"/>
            <a:r>
              <a:rPr lang="en-US" sz="2200" dirty="0">
                <a:solidFill>
                  <a:srgbClr val="0000FF"/>
                </a:solidFill>
                <a:latin typeface="Times New Roman" panose="02020603050405020304" pitchFamily="18" charset="0"/>
                <a:cs typeface="Times New Roman" panose="02020603050405020304" pitchFamily="18" charset="0"/>
              </a:rPr>
              <a:t>Labor Cost Distribution (LCD) User Support Group</a:t>
            </a:r>
          </a:p>
          <a:p>
            <a:pPr algn="ctr"/>
            <a:r>
              <a:rPr lang="en-US" sz="2200" dirty="0">
                <a:latin typeface="Times New Roman" panose="02020603050405020304" pitchFamily="18" charset="0"/>
                <a:cs typeface="Times New Roman" panose="02020603050405020304" pitchFamily="18" charset="0"/>
              </a:rPr>
              <a:t>Contact Lucero San to be added to the group</a:t>
            </a:r>
            <a:endParaRPr lang="en-US" sz="2200" dirty="0">
              <a:latin typeface="Times New Roman" panose="02020603050405020304" pitchFamily="18" charset="0"/>
              <a:ea typeface="Calibri"/>
              <a:cs typeface="Times New Roman" panose="02020603050405020304" pitchFamily="18" charset="0"/>
            </a:endParaRPr>
          </a:p>
          <a:p>
            <a:pPr algn="ctr"/>
            <a:br>
              <a:rPr lang="en-US" sz="2200" dirty="0">
                <a:latin typeface="Times New Roman" panose="02020603050405020304" pitchFamily="18" charset="0"/>
                <a:cs typeface="Times New Roman" panose="02020603050405020304" pitchFamily="18" charset="0"/>
              </a:rPr>
            </a:br>
            <a:r>
              <a:rPr lang="en-US" sz="2200" i="1" dirty="0">
                <a:solidFill>
                  <a:srgbClr val="0000FF"/>
                </a:solidFill>
                <a:latin typeface="Times New Roman" panose="02020603050405020304" pitchFamily="18" charset="0"/>
                <a:cs typeface="Times New Roman" panose="02020603050405020304" pitchFamily="18" charset="0"/>
              </a:rPr>
              <a:t>LCD/PC Open Lab session (via Zoom)</a:t>
            </a:r>
            <a:endParaRPr lang="en-US" sz="2200" i="1" dirty="0">
              <a:solidFill>
                <a:srgbClr val="0000FF"/>
              </a:solidFill>
              <a:latin typeface="Times New Roman" panose="02020603050405020304" pitchFamily="18" charset="0"/>
              <a:ea typeface="Calibri"/>
              <a:cs typeface="Times New Roman" panose="02020603050405020304" pitchFamily="18" charset="0"/>
            </a:endParaRPr>
          </a:p>
          <a:p>
            <a:pPr algn="ctr"/>
            <a:r>
              <a:rPr lang="en-US" sz="2200" dirty="0">
                <a:latin typeface="Times New Roman" panose="02020603050405020304" pitchFamily="18" charset="0"/>
                <a:cs typeface="Times New Roman" panose="02020603050405020304" pitchFamily="18" charset="0"/>
              </a:rPr>
              <a:t>Invitation will be sent out in May for June 10</a:t>
            </a:r>
            <a:r>
              <a:rPr lang="en-US" sz="2200" baseline="30000" dirty="0">
                <a:latin typeface="Times New Roman" panose="02020603050405020304" pitchFamily="18" charset="0"/>
                <a:cs typeface="Times New Roman" panose="02020603050405020304" pitchFamily="18" charset="0"/>
              </a:rPr>
              <a:t>th</a:t>
            </a:r>
            <a:r>
              <a:rPr lang="en-US" sz="2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59372055"/>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428650" y="262494"/>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Payroll </a:t>
            </a:r>
          </a:p>
          <a:p>
            <a:endParaRPr lang="en-US" sz="3600" b="1">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43DE0C12-D2E6-4AA1-02C4-986C61417C40}"/>
              </a:ext>
            </a:extLst>
          </p:cNvPr>
          <p:cNvSpPr txBox="1"/>
          <p:nvPr/>
        </p:nvSpPr>
        <p:spPr>
          <a:xfrm>
            <a:off x="146175" y="6152578"/>
            <a:ext cx="8272808" cy="523220"/>
          </a:xfrm>
          <a:prstGeom prst="rect">
            <a:avLst/>
          </a:prstGeom>
          <a:noFill/>
        </p:spPr>
        <p:txBody>
          <a:bodyPr wrap="square" lIns="91440" tIns="45720" rIns="91440" bIns="45720" rtlCol="0" anchor="t">
            <a:spAutoFit/>
          </a:bodyPr>
          <a:lstStyle/>
          <a:p>
            <a:r>
              <a:rPr lang="en-US" sz="1400" b="1">
                <a:latin typeface="Times New Roman"/>
                <a:cs typeface="Times New Roman"/>
              </a:rPr>
              <a:t>Contacts:</a:t>
            </a:r>
          </a:p>
          <a:p>
            <a:r>
              <a:rPr lang="en-US" sz="1400" b="1">
                <a:latin typeface="Times New Roman"/>
                <a:cs typeface="Times New Roman"/>
              </a:rPr>
              <a:t>Human Resources – </a:t>
            </a:r>
            <a:r>
              <a:rPr lang="en-US" sz="1400">
                <a:latin typeface="Times New Roman"/>
                <a:cs typeface="Times New Roman"/>
                <a:hlinkClick r:id="rId2"/>
              </a:rPr>
              <a:t>hr@csub.edu</a:t>
            </a:r>
            <a:r>
              <a:rPr lang="en-US" sz="1400">
                <a:latin typeface="Times New Roman"/>
                <a:cs typeface="Times New Roman"/>
              </a:rPr>
              <a:t>  |  </a:t>
            </a:r>
            <a:r>
              <a:rPr lang="en-US" sz="1400" b="1">
                <a:latin typeface="Times New Roman"/>
                <a:cs typeface="Times New Roman"/>
              </a:rPr>
              <a:t>Tina Williams </a:t>
            </a:r>
            <a:r>
              <a:rPr lang="en-US" sz="1400">
                <a:latin typeface="Times New Roman"/>
                <a:cs typeface="Times New Roman"/>
              </a:rPr>
              <a:t>– </a:t>
            </a:r>
            <a:r>
              <a:rPr lang="en-US" sz="1400">
                <a:latin typeface="Times New Roman"/>
                <a:cs typeface="Times New Roman"/>
                <a:hlinkClick r:id="rId3"/>
              </a:rPr>
              <a:t>twilliams@csub.edu</a:t>
            </a:r>
            <a:r>
              <a:rPr lang="en-US" sz="1400">
                <a:latin typeface="Times New Roman"/>
                <a:cs typeface="Times New Roman"/>
              </a:rPr>
              <a:t>  </a:t>
            </a:r>
            <a:r>
              <a:rPr lang="en-US" sz="1400" b="1">
                <a:latin typeface="Times New Roman"/>
                <a:cs typeface="Times New Roman"/>
              </a:rPr>
              <a:t>Patrice Baker </a:t>
            </a:r>
            <a:r>
              <a:rPr lang="en-US" sz="1400">
                <a:latin typeface="Times New Roman"/>
                <a:cs typeface="Times New Roman"/>
              </a:rPr>
              <a:t>– </a:t>
            </a:r>
            <a:r>
              <a:rPr lang="en-US" sz="1400">
                <a:latin typeface="Times New Roman"/>
                <a:cs typeface="Times New Roman"/>
                <a:hlinkClick r:id="rId4"/>
              </a:rPr>
              <a:t>pbaker@csub.edu</a:t>
            </a:r>
            <a:r>
              <a:rPr lang="en-US" sz="1400">
                <a:latin typeface="Times New Roman"/>
                <a:cs typeface="Times New Roman"/>
              </a:rPr>
              <a:t> </a:t>
            </a:r>
            <a:endParaRPr lang="en-US" sz="140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2A100A5-1570-80F5-6A11-04D134F6D264}"/>
              </a:ext>
            </a:extLst>
          </p:cNvPr>
          <p:cNvSpPr txBox="1"/>
          <p:nvPr/>
        </p:nvSpPr>
        <p:spPr>
          <a:xfrm>
            <a:off x="757980" y="1351722"/>
            <a:ext cx="10675996" cy="3785652"/>
          </a:xfrm>
          <a:prstGeom prst="rect">
            <a:avLst/>
          </a:prstGeom>
          <a:noFill/>
        </p:spPr>
        <p:txBody>
          <a:bodyPr wrap="square" lIns="91440" tIns="45720" rIns="91440" bIns="45720" rtlCol="0" anchor="t">
            <a:spAutoFit/>
          </a:bodyPr>
          <a:lstStyle/>
          <a:p>
            <a:pPr algn="ctr"/>
            <a:r>
              <a:rPr lang="en-US" sz="2400" dirty="0">
                <a:latin typeface="Times New Roman" panose="02020603050405020304" pitchFamily="18" charset="0"/>
                <a:cs typeface="Times New Roman" panose="02020603050405020304" pitchFamily="18" charset="0"/>
              </a:rPr>
              <a:t>All monthly June Payroll dated on or before July 1, 2025</a:t>
            </a:r>
          </a:p>
          <a:p>
            <a:pPr algn="ctr"/>
            <a:r>
              <a:rPr lang="en-US" sz="2400" dirty="0">
                <a:latin typeface="Times New Roman" panose="02020603050405020304" pitchFamily="18" charset="0"/>
                <a:cs typeface="Times New Roman" panose="02020603050405020304" pitchFamily="18" charset="0"/>
              </a:rPr>
              <a:t>will be charged to FY 2024-25 budget. </a:t>
            </a:r>
            <a:endParaRPr lang="en-US" sz="2400" dirty="0">
              <a:latin typeface="Times New Roman" panose="02020603050405020304" pitchFamily="18" charset="0"/>
              <a:ea typeface="Calibri"/>
              <a:cs typeface="Times New Roman" panose="02020603050405020304" pitchFamily="18" charset="0"/>
            </a:endParaRPr>
          </a:p>
          <a:p>
            <a:pPr algn="ctr"/>
            <a:endParaRPr lang="en-US" sz="24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Employees that are paid for month of June on July 14, 2025</a:t>
            </a:r>
            <a:endParaRPr lang="en-US" sz="2400" dirty="0">
              <a:latin typeface="Times New Roman" panose="02020603050405020304" pitchFamily="18" charset="0"/>
              <a:ea typeface="Calibri"/>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will be charged to the FY 2025-26 budget</a:t>
            </a:r>
            <a:endParaRPr lang="en-US" sz="2400" dirty="0">
              <a:latin typeface="Times New Roman" panose="02020603050405020304" pitchFamily="18" charset="0"/>
              <a:ea typeface="Calibri" panose="020F0502020204030204"/>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(this includes prior pay period late time). </a:t>
            </a:r>
          </a:p>
          <a:p>
            <a:pPr algn="ctr"/>
            <a:endParaRPr lang="en-US" sz="24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Hourly and Special Consultant Payroll for Grant programs ending June 30, 2025</a:t>
            </a:r>
            <a:endParaRPr lang="en-US" sz="2400" dirty="0">
              <a:latin typeface="Times New Roman" panose="02020603050405020304" pitchFamily="18" charset="0"/>
              <a:ea typeface="Calibri"/>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must be submitted to HR/Payroll by </a:t>
            </a:r>
            <a:r>
              <a:rPr lang="en-US" sz="2400" b="1" dirty="0">
                <a:solidFill>
                  <a:srgbClr val="0000FF"/>
                </a:solidFill>
                <a:latin typeface="Times New Roman" panose="02020603050405020304" pitchFamily="18" charset="0"/>
                <a:cs typeface="Times New Roman" panose="02020603050405020304" pitchFamily="18" charset="0"/>
              </a:rPr>
              <a:t>June 13, 2025 </a:t>
            </a:r>
            <a:r>
              <a:rPr lang="en-US" sz="2400" dirty="0">
                <a:latin typeface="Times New Roman" panose="02020603050405020304" pitchFamily="18" charset="0"/>
                <a:cs typeface="Times New Roman" panose="02020603050405020304" pitchFamily="18" charset="0"/>
              </a:rPr>
              <a:t>for these transactions to be charged to FY 2024-25.</a:t>
            </a:r>
            <a:endParaRPr lang="en-US" sz="24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2064926822"/>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002478" y="365949"/>
            <a:ext cx="8385412" cy="1692771"/>
          </a:xfrm>
          <a:prstGeom prst="rect">
            <a:avLst/>
          </a:prstGeom>
        </p:spPr>
        <p:txBody>
          <a:bodyPr wrap="square" lIns="91440" tIns="45720" rIns="91440" bIns="45720" anchor="t">
            <a:spAutoFit/>
          </a:bodyPr>
          <a:lstStyle/>
          <a:p>
            <a:pPr algn="ctr"/>
            <a:r>
              <a:rPr lang="en-US" sz="3600" b="1" dirty="0">
                <a:latin typeface="Times New Roman"/>
                <a:cs typeface="Times New Roman"/>
              </a:rPr>
              <a:t>Procurement and Contract Services </a:t>
            </a:r>
            <a:endParaRPr lang="en-US" dirty="0">
              <a:latin typeface="Times New Roman"/>
              <a:cs typeface="Times New Roman"/>
            </a:endParaRPr>
          </a:p>
          <a:p>
            <a:pPr algn="ctr"/>
            <a:endParaRPr lang="en-US" sz="600" b="1" u="sng" dirty="0">
              <a:solidFill>
                <a:srgbClr val="000099"/>
              </a:solidFill>
              <a:ea typeface="Calibri"/>
              <a:cs typeface="Calibri"/>
            </a:endParaRPr>
          </a:p>
          <a:p>
            <a:pPr algn="ctr"/>
            <a:r>
              <a:rPr lang="en-US" sz="2600" b="1" u="sng" dirty="0">
                <a:solidFill>
                  <a:srgbClr val="000099"/>
                </a:solidFill>
                <a:latin typeface="Times New Roman" panose="02020603050405020304" pitchFamily="18" charset="0"/>
                <a:ea typeface="Calibri"/>
                <a:cs typeface="Times New Roman" panose="02020603050405020304" pitchFamily="18" charset="0"/>
              </a:rPr>
              <a:t>CRITICAL DEADLINES</a:t>
            </a:r>
          </a:p>
          <a:p>
            <a:endParaRPr lang="en-US" sz="3600"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DE90646B-0279-B9AD-C2E6-556770532F15}"/>
              </a:ext>
            </a:extLst>
          </p:cNvPr>
          <p:cNvSpPr txBox="1"/>
          <p:nvPr/>
        </p:nvSpPr>
        <p:spPr>
          <a:xfrm>
            <a:off x="665250" y="1570439"/>
            <a:ext cx="11067072" cy="270843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dirty="0">
                <a:latin typeface="Times New Roman" panose="02020603050405020304" pitchFamily="18" charset="0"/>
                <a:ea typeface="Calibri"/>
                <a:cs typeface="Times New Roman" panose="02020603050405020304" pitchFamily="18" charset="0"/>
              </a:rPr>
              <a:t>May 8, 2025</a:t>
            </a:r>
            <a:endParaRPr lang="en-US" sz="2200" dirty="0">
              <a:latin typeface="Times New Roman" panose="02020603050405020304" pitchFamily="18" charset="0"/>
              <a:ea typeface="Calibri" panose="020F0502020204030204"/>
              <a:cs typeface="Times New Roman" panose="02020603050405020304" pitchFamily="18" charset="0"/>
            </a:endParaRPr>
          </a:p>
          <a:p>
            <a:pPr marL="342900" indent="-342900">
              <a:buFont typeface="Arial"/>
              <a:buChar char="•"/>
            </a:pPr>
            <a:r>
              <a:rPr lang="en-US" b="1" spc="-10" dirty="0">
                <a:solidFill>
                  <a:srgbClr val="FF0000"/>
                </a:solidFill>
                <a:latin typeface="Times New Roman" panose="02020603050405020304" pitchFamily="18" charset="0"/>
                <a:cs typeface="Times New Roman" panose="02020603050405020304" pitchFamily="18" charset="0"/>
              </a:rPr>
              <a:t>BK001</a:t>
            </a:r>
            <a:r>
              <a:rPr lang="en-US" spc="-10" dirty="0">
                <a:latin typeface="Times New Roman" panose="02020603050405020304" pitchFamily="18" charset="0"/>
                <a:cs typeface="Times New Roman" panose="02020603050405020304" pitchFamily="18" charset="0"/>
              </a:rPr>
              <a:t> Requisitions </a:t>
            </a:r>
            <a:r>
              <a:rPr lang="en-US" b="1" spc="-10" dirty="0">
                <a:latin typeface="Times New Roman" panose="02020603050405020304" pitchFamily="18" charset="0"/>
                <a:cs typeface="Times New Roman" panose="02020603050405020304" pitchFamily="18" charset="0"/>
              </a:rPr>
              <a:t>$5,000 and greater</a:t>
            </a:r>
            <a:r>
              <a:rPr lang="en-US" spc="-10" dirty="0">
                <a:latin typeface="Times New Roman" panose="02020603050405020304" pitchFamily="18" charset="0"/>
                <a:cs typeface="Times New Roman" panose="02020603050405020304" pitchFamily="18" charset="0"/>
              </a:rPr>
              <a:t> must be submitted in CSUBUY Procure-to-Pay (P2P) with required approvals. </a:t>
            </a:r>
            <a:endParaRPr lang="en-US" b="1" spc="-10" dirty="0">
              <a:latin typeface="Times New Roman" panose="02020603050405020304" pitchFamily="18" charset="0"/>
              <a:ea typeface="Calibri"/>
              <a:cs typeface="Times New Roman" panose="02020603050405020304" pitchFamily="18" charset="0"/>
            </a:endParaRPr>
          </a:p>
          <a:p>
            <a:pPr marL="342900" indent="-342900">
              <a:buFont typeface="Arial"/>
              <a:buChar char="•"/>
            </a:pPr>
            <a:r>
              <a:rPr lang="en-US" b="1" spc="-10" dirty="0">
                <a:solidFill>
                  <a:srgbClr val="FF0000"/>
                </a:solidFill>
                <a:latin typeface="Times New Roman" panose="02020603050405020304" pitchFamily="18" charset="0"/>
                <a:ea typeface="Calibri"/>
                <a:cs typeface="Times New Roman" panose="02020603050405020304" pitchFamily="18" charset="0"/>
              </a:rPr>
              <a:t>Non-BK001</a:t>
            </a:r>
            <a:r>
              <a:rPr lang="en-US" b="1" spc="-10" dirty="0">
                <a:solidFill>
                  <a:srgbClr val="000000"/>
                </a:solidFill>
                <a:latin typeface="Times New Roman" panose="02020603050405020304" pitchFamily="18" charset="0"/>
                <a:ea typeface="Calibri"/>
                <a:cs typeface="Times New Roman" panose="02020603050405020304" pitchFamily="18" charset="0"/>
              </a:rPr>
              <a:t> </a:t>
            </a:r>
            <a:r>
              <a:rPr lang="en-US" spc="-10" dirty="0">
                <a:solidFill>
                  <a:srgbClr val="000000"/>
                </a:solidFill>
                <a:latin typeface="Times New Roman" panose="02020603050405020304" pitchFamily="18" charset="0"/>
                <a:ea typeface="Calibri"/>
                <a:cs typeface="Times New Roman" panose="02020603050405020304" pitchFamily="18" charset="0"/>
              </a:rPr>
              <a:t>Requisitions </a:t>
            </a:r>
            <a:r>
              <a:rPr lang="en-US" b="1" spc="-10" dirty="0">
                <a:solidFill>
                  <a:srgbClr val="000000"/>
                </a:solidFill>
                <a:latin typeface="Times New Roman" panose="02020603050405020304" pitchFamily="18" charset="0"/>
                <a:ea typeface="Calibri"/>
                <a:cs typeface="Times New Roman" panose="02020603050405020304" pitchFamily="18" charset="0"/>
              </a:rPr>
              <a:t>$25,000 and greater, including Public Works projects, </a:t>
            </a:r>
            <a:r>
              <a:rPr lang="en-US" spc="-10" dirty="0">
                <a:solidFill>
                  <a:srgbClr val="000000"/>
                </a:solidFill>
                <a:latin typeface="Times New Roman" panose="02020603050405020304" pitchFamily="18" charset="0"/>
                <a:ea typeface="Calibri"/>
                <a:cs typeface="Times New Roman" panose="02020603050405020304" pitchFamily="18" charset="0"/>
              </a:rPr>
              <a:t>must be submitted in CSUBUY Procure-to-Pay (P2P) with required approvals. </a:t>
            </a:r>
            <a:endParaRPr lang="en-US" b="1" spc="-10" dirty="0">
              <a:solidFill>
                <a:srgbClr val="000000"/>
              </a:solidFill>
              <a:latin typeface="Times New Roman" panose="02020603050405020304" pitchFamily="18" charset="0"/>
              <a:ea typeface="Calibri"/>
              <a:cs typeface="Times New Roman" panose="02020603050405020304" pitchFamily="18" charset="0"/>
            </a:endParaRPr>
          </a:p>
          <a:p>
            <a:pPr algn="ctr"/>
            <a:endParaRPr lang="en-US" sz="1400" b="1" spc="-10" dirty="0">
              <a:solidFill>
                <a:srgbClr val="70AD47"/>
              </a:solidFill>
              <a:latin typeface="Calibri"/>
              <a:cs typeface="Times New Roman"/>
            </a:endParaRPr>
          </a:p>
          <a:p>
            <a:pPr algn="ctr"/>
            <a:endParaRPr lang="en-US" sz="2400" b="1" spc="-10" dirty="0">
              <a:solidFill>
                <a:srgbClr val="7030A0"/>
              </a:solidFill>
              <a:latin typeface="Calibri"/>
              <a:ea typeface="Calibri"/>
              <a:cs typeface="Times New Roman"/>
            </a:endParaRPr>
          </a:p>
          <a:p>
            <a:pPr algn="ctr"/>
            <a:endParaRPr lang="en-US" sz="1400" b="1" spc="-10" dirty="0">
              <a:solidFill>
                <a:srgbClr val="7030A0"/>
              </a:solidFill>
              <a:latin typeface="Calibri"/>
              <a:cs typeface="Times New Roman"/>
            </a:endParaRPr>
          </a:p>
          <a:p>
            <a:pPr algn="ctr"/>
            <a:endParaRPr lang="en-US" sz="2400" b="1" spc="-10" dirty="0">
              <a:solidFill>
                <a:schemeClr val="accent2">
                  <a:lumMod val="75000"/>
                </a:schemeClr>
              </a:solidFill>
              <a:latin typeface="Calibri"/>
              <a:ea typeface="Calibri"/>
              <a:cs typeface="Times New Roman"/>
            </a:endParaRPr>
          </a:p>
        </p:txBody>
      </p:sp>
      <p:sp>
        <p:nvSpPr>
          <p:cNvPr id="5" name="TextBox 4">
            <a:extLst>
              <a:ext uri="{FF2B5EF4-FFF2-40B4-BE49-F238E27FC236}">
                <a16:creationId xmlns:a16="http://schemas.microsoft.com/office/drawing/2014/main" id="{564DF7B6-FDC5-6B5C-FC41-742E9FD4BC01}"/>
              </a:ext>
            </a:extLst>
          </p:cNvPr>
          <p:cNvSpPr txBox="1"/>
          <p:nvPr/>
        </p:nvSpPr>
        <p:spPr>
          <a:xfrm>
            <a:off x="444498" y="5413653"/>
            <a:ext cx="11156461" cy="8540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50" b="1">
                <a:latin typeface="Times New Roman"/>
                <a:ea typeface="Times New Roman"/>
                <a:cs typeface="Times New Roman"/>
              </a:rPr>
              <a:t>Note: </a:t>
            </a:r>
            <a:r>
              <a:rPr lang="en-US" sz="1650">
                <a:latin typeface="Times New Roman"/>
                <a:ea typeface="Times New Roman"/>
                <a:cs typeface="Times New Roman"/>
              </a:rPr>
              <a:t>Any</a:t>
            </a:r>
            <a:r>
              <a:rPr lang="en-US" sz="1650" spc="-50">
                <a:latin typeface="Times New Roman"/>
                <a:ea typeface="Times New Roman"/>
                <a:cs typeface="Times New Roman"/>
              </a:rPr>
              <a:t> </a:t>
            </a:r>
            <a:r>
              <a:rPr lang="en-US" sz="1650" spc="-10">
                <a:latin typeface="Times New Roman"/>
                <a:ea typeface="Times New Roman"/>
                <a:cs typeface="Times New Roman"/>
              </a:rPr>
              <a:t>r</a:t>
            </a:r>
            <a:r>
              <a:rPr lang="en-US" sz="1650">
                <a:latin typeface="Times New Roman"/>
                <a:ea typeface="Times New Roman"/>
                <a:cs typeface="Times New Roman"/>
              </a:rPr>
              <a:t>equis</a:t>
            </a:r>
            <a:r>
              <a:rPr lang="en-US" sz="1650" spc="-10">
                <a:latin typeface="Times New Roman"/>
                <a:ea typeface="Times New Roman"/>
                <a:cs typeface="Times New Roman"/>
              </a:rPr>
              <a:t>i</a:t>
            </a:r>
            <a:r>
              <a:rPr lang="en-US" sz="1650" spc="-5">
                <a:latin typeface="Times New Roman"/>
                <a:ea typeface="Times New Roman"/>
                <a:cs typeface="Times New Roman"/>
              </a:rPr>
              <a:t>t</a:t>
            </a:r>
            <a:r>
              <a:rPr lang="en-US" sz="1650">
                <a:latin typeface="Times New Roman"/>
                <a:ea typeface="Times New Roman"/>
                <a:cs typeface="Times New Roman"/>
              </a:rPr>
              <a:t>ions</a:t>
            </a:r>
            <a:r>
              <a:rPr lang="en-US" sz="1650" spc="-35">
                <a:latin typeface="Times New Roman"/>
                <a:ea typeface="Times New Roman"/>
                <a:cs typeface="Times New Roman"/>
              </a:rPr>
              <a:t> </a:t>
            </a:r>
            <a:r>
              <a:rPr lang="en-US" sz="1650">
                <a:latin typeface="Times New Roman"/>
                <a:ea typeface="Times New Roman"/>
                <a:cs typeface="Times New Roman"/>
              </a:rPr>
              <a:t>not</a:t>
            </a:r>
            <a:r>
              <a:rPr lang="en-US" sz="1650" spc="-35">
                <a:latin typeface="Times New Roman"/>
                <a:ea typeface="Times New Roman"/>
                <a:cs typeface="Times New Roman"/>
              </a:rPr>
              <a:t> </a:t>
            </a:r>
            <a:r>
              <a:rPr lang="en-US" sz="1650" spc="-10">
                <a:latin typeface="Times New Roman"/>
                <a:ea typeface="Times New Roman"/>
                <a:cs typeface="Times New Roman"/>
              </a:rPr>
              <a:t>m</a:t>
            </a:r>
            <a:r>
              <a:rPr lang="en-US" sz="1650" spc="5">
                <a:latin typeface="Times New Roman"/>
                <a:ea typeface="Times New Roman"/>
                <a:cs typeface="Times New Roman"/>
              </a:rPr>
              <a:t>e</a:t>
            </a:r>
            <a:r>
              <a:rPr lang="en-US" sz="1650">
                <a:latin typeface="Times New Roman"/>
                <a:ea typeface="Times New Roman"/>
                <a:cs typeface="Times New Roman"/>
              </a:rPr>
              <a:t>eting</a:t>
            </a:r>
            <a:r>
              <a:rPr lang="en-US" sz="1650" spc="-50">
                <a:latin typeface="Times New Roman"/>
                <a:ea typeface="Times New Roman"/>
                <a:cs typeface="Times New Roman"/>
              </a:rPr>
              <a:t> </a:t>
            </a:r>
            <a:r>
              <a:rPr lang="en-US" sz="1650">
                <a:latin typeface="Times New Roman"/>
                <a:ea typeface="Times New Roman"/>
                <a:cs typeface="Times New Roman"/>
              </a:rPr>
              <a:t>the</a:t>
            </a:r>
            <a:r>
              <a:rPr lang="en-US" sz="1650" spc="-35">
                <a:latin typeface="Times New Roman"/>
                <a:ea typeface="Times New Roman"/>
                <a:cs typeface="Times New Roman"/>
              </a:rPr>
              <a:t> </a:t>
            </a:r>
            <a:r>
              <a:rPr lang="en-US" sz="1650" spc="5">
                <a:latin typeface="Times New Roman"/>
                <a:ea typeface="Times New Roman"/>
                <a:cs typeface="Times New Roman"/>
              </a:rPr>
              <a:t>a</a:t>
            </a:r>
            <a:r>
              <a:rPr lang="en-US" sz="1650">
                <a:latin typeface="Times New Roman"/>
                <a:ea typeface="Times New Roman"/>
                <a:cs typeface="Times New Roman"/>
              </a:rPr>
              <a:t>bo</a:t>
            </a:r>
            <a:r>
              <a:rPr lang="en-US" sz="1650" spc="-10">
                <a:latin typeface="Times New Roman"/>
                <a:ea typeface="Times New Roman"/>
                <a:cs typeface="Times New Roman"/>
              </a:rPr>
              <a:t>v</a:t>
            </a:r>
            <a:r>
              <a:rPr lang="en-US" sz="1650">
                <a:latin typeface="Times New Roman"/>
                <a:ea typeface="Times New Roman"/>
                <a:cs typeface="Times New Roman"/>
              </a:rPr>
              <a:t>e</a:t>
            </a:r>
            <a:r>
              <a:rPr lang="en-US" sz="1650" spc="-55">
                <a:latin typeface="Times New Roman"/>
                <a:ea typeface="Times New Roman"/>
                <a:cs typeface="Times New Roman"/>
              </a:rPr>
              <a:t> </a:t>
            </a:r>
            <a:r>
              <a:rPr lang="en-US" sz="1650" spc="15">
                <a:latin typeface="Times New Roman"/>
                <a:ea typeface="Times New Roman"/>
                <a:cs typeface="Times New Roman"/>
              </a:rPr>
              <a:t>due dates</a:t>
            </a:r>
            <a:r>
              <a:rPr lang="en-US" sz="1650" spc="-35">
                <a:latin typeface="Times New Roman"/>
                <a:ea typeface="Times New Roman"/>
                <a:cs typeface="Times New Roman"/>
              </a:rPr>
              <a:t> </a:t>
            </a:r>
            <a:r>
              <a:rPr lang="en-US" sz="1650" spc="-20">
                <a:latin typeface="Times New Roman"/>
                <a:ea typeface="Times New Roman"/>
                <a:cs typeface="Times New Roman"/>
              </a:rPr>
              <a:t>w</a:t>
            </a:r>
            <a:r>
              <a:rPr lang="en-US" sz="1650" spc="10">
                <a:latin typeface="Times New Roman"/>
                <a:ea typeface="Times New Roman"/>
                <a:cs typeface="Times New Roman"/>
              </a:rPr>
              <a:t>i</a:t>
            </a:r>
            <a:r>
              <a:rPr lang="en-US" sz="1650" spc="-10">
                <a:latin typeface="Times New Roman"/>
                <a:ea typeface="Times New Roman"/>
                <a:cs typeface="Times New Roman"/>
              </a:rPr>
              <a:t>l</a:t>
            </a:r>
            <a:r>
              <a:rPr lang="en-US" sz="1650">
                <a:latin typeface="Times New Roman"/>
                <a:ea typeface="Times New Roman"/>
                <a:cs typeface="Times New Roman"/>
              </a:rPr>
              <a:t>l</a:t>
            </a:r>
            <a:r>
              <a:rPr lang="en-US" sz="1650" spc="-35">
                <a:latin typeface="Times New Roman"/>
                <a:ea typeface="Times New Roman"/>
                <a:cs typeface="Times New Roman"/>
              </a:rPr>
              <a:t> </a:t>
            </a:r>
            <a:r>
              <a:rPr lang="en-US" sz="1650">
                <a:latin typeface="Times New Roman"/>
                <a:ea typeface="Times New Roman"/>
                <a:cs typeface="Times New Roman"/>
              </a:rPr>
              <a:t>be</a:t>
            </a:r>
            <a:r>
              <a:rPr lang="en-US" sz="1650" spc="-35">
                <a:latin typeface="Times New Roman"/>
                <a:ea typeface="Times New Roman"/>
                <a:cs typeface="Times New Roman"/>
              </a:rPr>
              <a:t> </a:t>
            </a:r>
            <a:r>
              <a:rPr lang="en-US" sz="1650">
                <a:latin typeface="Times New Roman"/>
                <a:ea typeface="Times New Roman"/>
                <a:cs typeface="Times New Roman"/>
              </a:rPr>
              <a:t>held for processing in</a:t>
            </a:r>
            <a:r>
              <a:rPr lang="en-US" sz="1650" spc="-10">
                <a:latin typeface="Times New Roman"/>
                <a:ea typeface="Times New Roman"/>
                <a:cs typeface="Times New Roman"/>
              </a:rPr>
              <a:t> </a:t>
            </a:r>
            <a:r>
              <a:rPr lang="en-US" sz="1650" b="1" spc="-20">
                <a:latin typeface="Times New Roman"/>
                <a:ea typeface="Times New Roman"/>
                <a:cs typeface="Times New Roman"/>
              </a:rPr>
              <a:t>F</a:t>
            </a:r>
            <a:r>
              <a:rPr lang="en-US" sz="1650" b="1">
                <a:latin typeface="Times New Roman"/>
                <a:ea typeface="Times New Roman"/>
                <a:cs typeface="Times New Roman"/>
              </a:rPr>
              <a:t>Y</a:t>
            </a:r>
            <a:r>
              <a:rPr lang="en-US" sz="1650" b="1" spc="-45">
                <a:latin typeface="Times New Roman"/>
                <a:ea typeface="Times New Roman"/>
                <a:cs typeface="Times New Roman"/>
              </a:rPr>
              <a:t> </a:t>
            </a:r>
            <a:r>
              <a:rPr lang="en-US" sz="1650" b="1" spc="5">
                <a:latin typeface="Times New Roman"/>
                <a:ea typeface="Times New Roman"/>
                <a:cs typeface="Times New Roman"/>
              </a:rPr>
              <a:t>2025-26.</a:t>
            </a:r>
            <a:endParaRPr lang="en-US" sz="1650">
              <a:latin typeface="Times New Roman"/>
              <a:ea typeface="Calibri" panose="020F0502020204030204"/>
              <a:cs typeface="Times New Roman"/>
            </a:endParaRPr>
          </a:p>
          <a:p>
            <a:r>
              <a:rPr lang="en-US" sz="1650">
                <a:latin typeface="Times New Roman"/>
                <a:ea typeface="Times New Roman"/>
                <a:cs typeface="Times New Roman"/>
              </a:rPr>
              <a:t>Procurement cannot guarantee any requisitions submitted by the due date will be processed in current FY if additional approvals are needed or processes required, such as contract creation or bid process. </a:t>
            </a:r>
            <a:endParaRPr lang="en-US" sz="1650">
              <a:ea typeface="Calibri"/>
              <a:cs typeface="Calibri"/>
            </a:endParaRPr>
          </a:p>
        </p:txBody>
      </p:sp>
      <p:sp>
        <p:nvSpPr>
          <p:cNvPr id="4" name="Rectangle 3">
            <a:extLst>
              <a:ext uri="{FF2B5EF4-FFF2-40B4-BE49-F238E27FC236}">
                <a16:creationId xmlns:a16="http://schemas.microsoft.com/office/drawing/2014/main" id="{18CF033A-C65E-84EB-92D7-A7E995FB1750}"/>
              </a:ext>
            </a:extLst>
          </p:cNvPr>
          <p:cNvSpPr/>
          <p:nvPr/>
        </p:nvSpPr>
        <p:spPr>
          <a:xfrm>
            <a:off x="487251" y="1568763"/>
            <a:ext cx="11148155" cy="175802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11E83A9-96DA-5C62-3D70-94523F590280}"/>
              </a:ext>
            </a:extLst>
          </p:cNvPr>
          <p:cNvSpPr/>
          <p:nvPr/>
        </p:nvSpPr>
        <p:spPr>
          <a:xfrm>
            <a:off x="480413" y="3429312"/>
            <a:ext cx="11155481" cy="181664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42CE9D5-C3D5-E464-AC29-443455BC3288}"/>
              </a:ext>
            </a:extLst>
          </p:cNvPr>
          <p:cNvSpPr txBox="1"/>
          <p:nvPr/>
        </p:nvSpPr>
        <p:spPr>
          <a:xfrm>
            <a:off x="482600" y="3517900"/>
            <a:ext cx="11049000" cy="15388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dirty="0">
                <a:latin typeface="Times New Roman" panose="02020603050405020304" pitchFamily="18" charset="0"/>
                <a:cs typeface="Times New Roman" panose="02020603050405020304" pitchFamily="18" charset="0"/>
              </a:rPr>
              <a:t>May 29, 2025</a:t>
            </a:r>
            <a:r>
              <a:rPr lang="en-US" sz="2200" dirty="0">
                <a:latin typeface="Times New Roman" panose="02020603050405020304" pitchFamily="18" charset="0"/>
                <a:cs typeface="Times New Roman" panose="02020603050405020304" pitchFamily="18" charset="0"/>
              </a:rPr>
              <a:t>​</a:t>
            </a:r>
          </a:p>
          <a:p>
            <a:pPr marL="342900" indent="-342900">
              <a:buFont typeface="Arial"/>
              <a:buChar char="•"/>
            </a:pPr>
            <a:r>
              <a:rPr lang="en-US" b="1" dirty="0">
                <a:solidFill>
                  <a:srgbClr val="FF0000"/>
                </a:solidFill>
                <a:latin typeface="Times New Roman" panose="02020603050405020304" pitchFamily="18" charset="0"/>
                <a:cs typeface="Times New Roman" panose="02020603050405020304" pitchFamily="18" charset="0"/>
              </a:rPr>
              <a:t>BK001</a:t>
            </a:r>
            <a:r>
              <a:rPr lang="en-US" dirty="0">
                <a:latin typeface="Times New Roman" panose="02020603050405020304" pitchFamily="18" charset="0"/>
                <a:cs typeface="Times New Roman" panose="02020603050405020304" pitchFamily="18" charset="0"/>
              </a:rPr>
              <a:t> Requisitions </a:t>
            </a:r>
            <a:r>
              <a:rPr lang="en-US" b="1" dirty="0">
                <a:latin typeface="Times New Roman" panose="02020603050405020304" pitchFamily="18" charset="0"/>
                <a:cs typeface="Times New Roman" panose="02020603050405020304" pitchFamily="18" charset="0"/>
              </a:rPr>
              <a:t>less than $5,000</a:t>
            </a:r>
            <a:r>
              <a:rPr lang="en-US" dirty="0">
                <a:latin typeface="Times New Roman" panose="02020603050405020304" pitchFamily="18" charset="0"/>
                <a:cs typeface="Times New Roman" panose="02020603050405020304" pitchFamily="18" charset="0"/>
              </a:rPr>
              <a:t> must be submitted in CSUBUY Procure-to-Pay (P2P) with required approvals. ​</a:t>
            </a:r>
            <a:endParaRPr lang="en-US" dirty="0">
              <a:latin typeface="Times New Roman" panose="02020603050405020304" pitchFamily="18" charset="0"/>
              <a:ea typeface="Calibri"/>
              <a:cs typeface="Times New Roman" panose="02020603050405020304" pitchFamily="18" charset="0"/>
            </a:endParaRPr>
          </a:p>
          <a:p>
            <a:pPr marL="342900" indent="-342900">
              <a:buFont typeface="Arial,Sans-Serif"/>
              <a:buChar char="•"/>
            </a:pPr>
            <a:r>
              <a:rPr lang="en-US" b="1" dirty="0">
                <a:solidFill>
                  <a:srgbClr val="FF0000"/>
                </a:solidFill>
                <a:latin typeface="Times New Roman" panose="02020603050405020304" pitchFamily="18" charset="0"/>
                <a:cs typeface="Times New Roman" panose="02020603050405020304" pitchFamily="18" charset="0"/>
              </a:rPr>
              <a:t>Non-BK001</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Requisitions </a:t>
            </a:r>
            <a:r>
              <a:rPr lang="en-US" b="1" dirty="0">
                <a:latin typeface="Times New Roman" panose="02020603050405020304" pitchFamily="18" charset="0"/>
                <a:cs typeface="Times New Roman" panose="02020603050405020304" pitchFamily="18" charset="0"/>
              </a:rPr>
              <a:t>less than</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$25,000 </a:t>
            </a:r>
            <a:r>
              <a:rPr lang="en-US" dirty="0">
                <a:latin typeface="Times New Roman" panose="02020603050405020304" pitchFamily="18" charset="0"/>
                <a:cs typeface="Times New Roman" panose="02020603050405020304" pitchFamily="18" charset="0"/>
              </a:rPr>
              <a:t>must be submitted in CSUBUY Procure-to-Pay (P2P) with required approvals. </a:t>
            </a:r>
            <a:endParaRPr lang="en-US"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1936883551"/>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389095" y="554984"/>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Procurement and Contract Services  </a:t>
            </a:r>
          </a:p>
          <a:p>
            <a:endParaRPr lang="en-US" sz="3600" b="1">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7B96554-764E-4D4B-BAB1-1ADC9436616F}"/>
              </a:ext>
            </a:extLst>
          </p:cNvPr>
          <p:cNvSpPr txBox="1"/>
          <p:nvPr/>
        </p:nvSpPr>
        <p:spPr>
          <a:xfrm>
            <a:off x="537663" y="6222958"/>
            <a:ext cx="8825501" cy="861774"/>
          </a:xfrm>
          <a:prstGeom prst="rect">
            <a:avLst/>
          </a:prstGeom>
          <a:noFill/>
        </p:spPr>
        <p:txBody>
          <a:bodyPr wrap="square" lIns="91440" tIns="45720" rIns="91440" bIns="45720" rtlCol="0" anchor="t">
            <a:spAutoFit/>
          </a:bodyPr>
          <a:lstStyle/>
          <a:p>
            <a:r>
              <a:rPr lang="en-US" sz="1400" b="1">
                <a:latin typeface="Times New Roman"/>
                <a:cs typeface="Times New Roman"/>
              </a:rPr>
              <a:t>Contact:  </a:t>
            </a:r>
            <a:r>
              <a:rPr lang="en-US" sz="1400">
                <a:latin typeface="Times New Roman"/>
                <a:cs typeface="Times New Roman"/>
                <a:hlinkClick r:id="rId2"/>
              </a:rPr>
              <a:t>Procurement@csub.edu</a:t>
            </a:r>
            <a:endParaRPr lang="en-US" sz="1400">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 </a:t>
            </a:r>
          </a:p>
          <a:p>
            <a:r>
              <a:rPr lang="en-US">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DE90646B-0279-B9AD-C2E6-556770532F15}"/>
              </a:ext>
            </a:extLst>
          </p:cNvPr>
          <p:cNvSpPr txBox="1"/>
          <p:nvPr/>
        </p:nvSpPr>
        <p:spPr>
          <a:xfrm>
            <a:off x="675752" y="1198476"/>
            <a:ext cx="10708297" cy="48320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en-US" sz="1200" b="1" u="sng" dirty="0">
              <a:solidFill>
                <a:srgbClr val="0000FF"/>
              </a:solidFill>
              <a:latin typeface="Calibri"/>
              <a:ea typeface="Calibri"/>
              <a:cs typeface="Times New Roman"/>
            </a:endParaRPr>
          </a:p>
          <a:p>
            <a:pPr algn="ctr"/>
            <a:r>
              <a:rPr lang="en-US" sz="2800" b="1" u="sng" dirty="0">
                <a:solidFill>
                  <a:srgbClr val="000099"/>
                </a:solidFill>
                <a:latin typeface="Times New Roman" panose="02020603050405020304" pitchFamily="18" charset="0"/>
                <a:cs typeface="Times New Roman" panose="02020603050405020304" pitchFamily="18" charset="0"/>
              </a:rPr>
              <a:t>FY</a:t>
            </a:r>
            <a:r>
              <a:rPr lang="en-US" sz="2800" b="1" u="sng" spc="140" dirty="0">
                <a:solidFill>
                  <a:srgbClr val="000099"/>
                </a:solidFill>
                <a:latin typeface="Times New Roman" panose="02020603050405020304" pitchFamily="18" charset="0"/>
                <a:cs typeface="Times New Roman" panose="02020603050405020304" pitchFamily="18" charset="0"/>
              </a:rPr>
              <a:t> </a:t>
            </a:r>
            <a:r>
              <a:rPr lang="en-US" sz="2800" b="1" u="sng" spc="5" dirty="0">
                <a:solidFill>
                  <a:srgbClr val="000099"/>
                </a:solidFill>
                <a:latin typeface="Times New Roman" panose="02020603050405020304" pitchFamily="18" charset="0"/>
                <a:cs typeface="Times New Roman" panose="02020603050405020304" pitchFamily="18" charset="0"/>
              </a:rPr>
              <a:t>2025-2026 </a:t>
            </a:r>
            <a:r>
              <a:rPr lang="en-US" sz="2800" b="1" u="sng" spc="-10" dirty="0">
                <a:solidFill>
                  <a:srgbClr val="000099"/>
                </a:solidFill>
                <a:latin typeface="Times New Roman" panose="02020603050405020304" pitchFamily="18" charset="0"/>
                <a:cs typeface="Times New Roman" panose="02020603050405020304" pitchFamily="18" charset="0"/>
              </a:rPr>
              <a:t>R</a:t>
            </a:r>
            <a:r>
              <a:rPr lang="en-US" sz="2800" b="1" u="sng" dirty="0">
                <a:solidFill>
                  <a:srgbClr val="000099"/>
                </a:solidFill>
                <a:latin typeface="Times New Roman" panose="02020603050405020304" pitchFamily="18" charset="0"/>
                <a:cs typeface="Times New Roman" panose="02020603050405020304" pitchFamily="18" charset="0"/>
              </a:rPr>
              <a:t>equ</a:t>
            </a:r>
            <a:r>
              <a:rPr lang="en-US" sz="2800" b="1" u="sng" spc="-10" dirty="0">
                <a:solidFill>
                  <a:srgbClr val="000099"/>
                </a:solidFill>
                <a:latin typeface="Times New Roman" panose="02020603050405020304" pitchFamily="18" charset="0"/>
                <a:cs typeface="Times New Roman" panose="02020603050405020304" pitchFamily="18" charset="0"/>
              </a:rPr>
              <a:t>i</a:t>
            </a:r>
            <a:r>
              <a:rPr lang="en-US" sz="2800" b="1" u="sng" spc="-5" dirty="0">
                <a:solidFill>
                  <a:srgbClr val="000099"/>
                </a:solidFill>
                <a:latin typeface="Times New Roman" panose="02020603050405020304" pitchFamily="18" charset="0"/>
                <a:cs typeface="Times New Roman" panose="02020603050405020304" pitchFamily="18" charset="0"/>
              </a:rPr>
              <a:t>s</a:t>
            </a:r>
            <a:r>
              <a:rPr lang="en-US" sz="2800" b="1" u="sng" spc="10" dirty="0">
                <a:solidFill>
                  <a:srgbClr val="000099"/>
                </a:solidFill>
                <a:latin typeface="Times New Roman" panose="02020603050405020304" pitchFamily="18" charset="0"/>
                <a:cs typeface="Times New Roman" panose="02020603050405020304" pitchFamily="18" charset="0"/>
              </a:rPr>
              <a:t>i</a:t>
            </a:r>
            <a:r>
              <a:rPr lang="en-US" sz="2800" b="1" u="sng" spc="-5" dirty="0">
                <a:solidFill>
                  <a:srgbClr val="000099"/>
                </a:solidFill>
                <a:latin typeface="Times New Roman" panose="02020603050405020304" pitchFamily="18" charset="0"/>
                <a:cs typeface="Times New Roman" panose="02020603050405020304" pitchFamily="18" charset="0"/>
              </a:rPr>
              <a:t>t</a:t>
            </a:r>
            <a:r>
              <a:rPr lang="en-US" sz="2800" b="1" u="sng" spc="10" dirty="0">
                <a:solidFill>
                  <a:srgbClr val="000099"/>
                </a:solidFill>
                <a:latin typeface="Times New Roman" panose="02020603050405020304" pitchFamily="18" charset="0"/>
                <a:cs typeface="Times New Roman" panose="02020603050405020304" pitchFamily="18" charset="0"/>
              </a:rPr>
              <a:t>i</a:t>
            </a:r>
            <a:r>
              <a:rPr lang="en-US" sz="2800" b="1" u="sng" spc="5" dirty="0">
                <a:solidFill>
                  <a:srgbClr val="000099"/>
                </a:solidFill>
                <a:latin typeface="Times New Roman" panose="02020603050405020304" pitchFamily="18" charset="0"/>
                <a:cs typeface="Times New Roman" panose="02020603050405020304" pitchFamily="18" charset="0"/>
              </a:rPr>
              <a:t>o</a:t>
            </a:r>
            <a:r>
              <a:rPr lang="en-US" sz="2800" b="1" u="sng" dirty="0">
                <a:solidFill>
                  <a:srgbClr val="000099"/>
                </a:solidFill>
                <a:latin typeface="Times New Roman" panose="02020603050405020304" pitchFamily="18" charset="0"/>
                <a:cs typeface="Times New Roman" panose="02020603050405020304" pitchFamily="18" charset="0"/>
              </a:rPr>
              <a:t>ns</a:t>
            </a:r>
            <a:endParaRPr lang="en-US" sz="2800" dirty="0">
              <a:solidFill>
                <a:srgbClr val="000099"/>
              </a:solidFill>
              <a:latin typeface="Times New Roman" panose="02020603050405020304" pitchFamily="18" charset="0"/>
              <a:ea typeface="Calibri"/>
              <a:cs typeface="Times New Roman" panose="02020603050405020304" pitchFamily="18" charset="0"/>
            </a:endParaRPr>
          </a:p>
          <a:p>
            <a:endParaRPr lang="en-US" sz="26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Re</a:t>
            </a:r>
            <a:r>
              <a:rPr lang="en-US" sz="2400" spc="-5" dirty="0">
                <a:latin typeface="Times New Roman" panose="02020603050405020304" pitchFamily="18" charset="0"/>
                <a:cs typeface="Times New Roman" panose="02020603050405020304" pitchFamily="18" charset="0"/>
              </a:rPr>
              <a:t>q</a:t>
            </a:r>
            <a:r>
              <a:rPr lang="en-US" sz="2400" dirty="0">
                <a:latin typeface="Times New Roman" panose="02020603050405020304" pitchFamily="18" charset="0"/>
                <a:cs typeface="Times New Roman" panose="02020603050405020304" pitchFamily="18" charset="0"/>
              </a:rPr>
              <a:t>u</a:t>
            </a:r>
            <a:r>
              <a:rPr lang="en-US" sz="2400" spc="5" dirty="0">
                <a:latin typeface="Times New Roman" panose="02020603050405020304" pitchFamily="18" charset="0"/>
                <a:cs typeface="Times New Roman" panose="02020603050405020304" pitchFamily="18" charset="0"/>
              </a:rPr>
              <a:t>is</a:t>
            </a:r>
            <a:r>
              <a:rPr lang="en-US" sz="2400" spc="-5" dirty="0">
                <a:latin typeface="Times New Roman" panose="02020603050405020304" pitchFamily="18" charset="0"/>
                <a:cs typeface="Times New Roman" panose="02020603050405020304" pitchFamily="18" charset="0"/>
              </a:rPr>
              <a:t>i</a:t>
            </a:r>
            <a:r>
              <a:rPr lang="en-US" sz="2400" spc="-10" dirty="0">
                <a:latin typeface="Times New Roman" panose="02020603050405020304" pitchFamily="18" charset="0"/>
                <a:cs typeface="Times New Roman" panose="02020603050405020304" pitchFamily="18" charset="0"/>
              </a:rPr>
              <a:t>t</a:t>
            </a:r>
            <a:r>
              <a:rPr lang="en-US" sz="2400" spc="5" dirty="0">
                <a:latin typeface="Times New Roman" panose="02020603050405020304" pitchFamily="18" charset="0"/>
                <a:cs typeface="Times New Roman" panose="02020603050405020304" pitchFamily="18" charset="0"/>
              </a:rPr>
              <a:t>ion</a:t>
            </a:r>
            <a:r>
              <a:rPr lang="en-US" sz="2400" dirty="0">
                <a:latin typeface="Times New Roman" panose="02020603050405020304" pitchFamily="18" charset="0"/>
                <a:cs typeface="Times New Roman" panose="02020603050405020304" pitchFamily="18" charset="0"/>
              </a:rPr>
              <a:t>s</a:t>
            </a:r>
            <a:r>
              <a:rPr lang="en-US" sz="2400" spc="150" dirty="0">
                <a:latin typeface="Times New Roman" panose="02020603050405020304" pitchFamily="18" charset="0"/>
                <a:cs typeface="Times New Roman" panose="02020603050405020304" pitchFamily="18" charset="0"/>
              </a:rPr>
              <a:t> for the new </a:t>
            </a:r>
            <a:r>
              <a:rPr lang="en-US" sz="2400" spc="140" dirty="0">
                <a:latin typeface="Times New Roman" panose="02020603050405020304" pitchFamily="18" charset="0"/>
                <a:cs typeface="Times New Roman" panose="02020603050405020304" pitchFamily="18" charset="0"/>
              </a:rPr>
              <a:t>FY</a:t>
            </a:r>
            <a:r>
              <a:rPr lang="en-US" sz="2400" spc="150" dirty="0">
                <a:latin typeface="Times New Roman" panose="02020603050405020304" pitchFamily="18" charset="0"/>
                <a:cs typeface="Times New Roman" panose="02020603050405020304" pitchFamily="18" charset="0"/>
              </a:rPr>
              <a:t> </a:t>
            </a:r>
            <a:r>
              <a:rPr lang="en-US" sz="2400" spc="-15" dirty="0">
                <a:latin typeface="Times New Roman" panose="02020603050405020304" pitchFamily="18" charset="0"/>
                <a:cs typeface="Times New Roman" panose="02020603050405020304" pitchFamily="18" charset="0"/>
              </a:rPr>
              <a:t>m</a:t>
            </a:r>
            <a:r>
              <a:rPr lang="en-US" sz="2400" spc="5" dirty="0">
                <a:latin typeface="Times New Roman" panose="02020603050405020304" pitchFamily="18" charset="0"/>
                <a:cs typeface="Times New Roman" panose="02020603050405020304" pitchFamily="18" charset="0"/>
              </a:rPr>
              <a:t>a</a:t>
            </a:r>
            <a:r>
              <a:rPr lang="en-US" sz="2400" dirty="0">
                <a:latin typeface="Times New Roman" panose="02020603050405020304" pitchFamily="18" charset="0"/>
                <a:cs typeface="Times New Roman" panose="02020603050405020304" pitchFamily="18" charset="0"/>
              </a:rPr>
              <a:t>y</a:t>
            </a:r>
            <a:r>
              <a:rPr lang="en-US" sz="2400" spc="150" dirty="0">
                <a:latin typeface="Times New Roman" panose="02020603050405020304" pitchFamily="18" charset="0"/>
                <a:cs typeface="Times New Roman" panose="02020603050405020304" pitchFamily="18" charset="0"/>
              </a:rPr>
              <a:t> </a:t>
            </a:r>
            <a:r>
              <a:rPr lang="en-US" sz="2400" spc="5" dirty="0">
                <a:latin typeface="Times New Roman" panose="02020603050405020304" pitchFamily="18" charset="0"/>
                <a:cs typeface="Times New Roman" panose="02020603050405020304" pitchFamily="18" charset="0"/>
              </a:rPr>
              <a:t>b</a:t>
            </a:r>
            <a:r>
              <a:rPr lang="en-US" sz="2400" dirty="0">
                <a:latin typeface="Times New Roman" panose="02020603050405020304" pitchFamily="18" charset="0"/>
                <a:cs typeface="Times New Roman" panose="02020603050405020304" pitchFamily="18" charset="0"/>
              </a:rPr>
              <a:t>e</a:t>
            </a:r>
            <a:r>
              <a:rPr lang="en-US" sz="2400" spc="165" dirty="0">
                <a:latin typeface="Times New Roman" panose="02020603050405020304" pitchFamily="18" charset="0"/>
                <a:cs typeface="Times New Roman" panose="02020603050405020304" pitchFamily="18" charset="0"/>
              </a:rPr>
              <a:t> </a:t>
            </a:r>
            <a:r>
              <a:rPr lang="en-US" sz="2400" spc="5" dirty="0">
                <a:latin typeface="Times New Roman" panose="02020603050405020304" pitchFamily="18" charset="0"/>
                <a:cs typeface="Times New Roman" panose="02020603050405020304" pitchFamily="18" charset="0"/>
              </a:rPr>
              <a:t>s</a:t>
            </a:r>
            <a:r>
              <a:rPr lang="en-US" sz="2400" spc="-5" dirty="0">
                <a:latin typeface="Times New Roman" panose="02020603050405020304" pitchFamily="18" charset="0"/>
                <a:cs typeface="Times New Roman" panose="02020603050405020304" pitchFamily="18" charset="0"/>
              </a:rPr>
              <a:t>u</a:t>
            </a:r>
            <a:r>
              <a:rPr lang="en-US" sz="2400" spc="5" dirty="0">
                <a:latin typeface="Times New Roman" panose="02020603050405020304" pitchFamily="18" charset="0"/>
                <a:cs typeface="Times New Roman" panose="02020603050405020304" pitchFamily="18" charset="0"/>
              </a:rPr>
              <a:t>b</a:t>
            </a:r>
            <a:r>
              <a:rPr lang="en-US" sz="2400" spc="-15" dirty="0">
                <a:latin typeface="Times New Roman" panose="02020603050405020304" pitchFamily="18" charset="0"/>
                <a:cs typeface="Times New Roman" panose="02020603050405020304" pitchFamily="18" charset="0"/>
              </a:rPr>
              <a:t>m</a:t>
            </a:r>
            <a:r>
              <a:rPr lang="en-US" sz="2400" spc="5" dirty="0">
                <a:latin typeface="Times New Roman" panose="02020603050405020304" pitchFamily="18" charset="0"/>
                <a:cs typeface="Times New Roman" panose="02020603050405020304" pitchFamily="18" charset="0"/>
              </a:rPr>
              <a:t>i</a:t>
            </a:r>
            <a:r>
              <a:rPr lang="en-US" sz="2400" spc="-10" dirty="0">
                <a:latin typeface="Times New Roman" panose="02020603050405020304" pitchFamily="18" charset="0"/>
                <a:cs typeface="Times New Roman" panose="02020603050405020304" pitchFamily="18" charset="0"/>
              </a:rPr>
              <a:t>t</a:t>
            </a:r>
            <a:r>
              <a:rPr lang="en-US" sz="2400" spc="-5" dirty="0">
                <a:latin typeface="Times New Roman" panose="02020603050405020304" pitchFamily="18" charset="0"/>
                <a:cs typeface="Times New Roman" panose="02020603050405020304" pitchFamily="18" charset="0"/>
              </a:rPr>
              <a:t>t</a:t>
            </a:r>
            <a:r>
              <a:rPr lang="en-US" sz="2400" spc="5" dirty="0">
                <a:latin typeface="Times New Roman" panose="02020603050405020304" pitchFamily="18" charset="0"/>
                <a:cs typeface="Times New Roman" panose="02020603050405020304" pitchFamily="18" charset="0"/>
              </a:rPr>
              <a:t>e</a:t>
            </a:r>
            <a:r>
              <a:rPr lang="en-US" sz="2400" dirty="0">
                <a:latin typeface="Times New Roman" panose="02020603050405020304" pitchFamily="18" charset="0"/>
                <a:cs typeface="Times New Roman" panose="02020603050405020304" pitchFamily="18" charset="0"/>
              </a:rPr>
              <a:t>d in CSUBUY P2P</a:t>
            </a:r>
            <a:r>
              <a:rPr lang="en-US" sz="2400" spc="165" dirty="0">
                <a:latin typeface="Times New Roman" panose="02020603050405020304" pitchFamily="18" charset="0"/>
                <a:cs typeface="Times New Roman" panose="02020603050405020304" pitchFamily="18" charset="0"/>
              </a:rPr>
              <a:t> </a:t>
            </a:r>
            <a:r>
              <a:rPr lang="en-US" sz="2400" spc="-10" dirty="0">
                <a:latin typeface="Times New Roman" panose="02020603050405020304" pitchFamily="18" charset="0"/>
                <a:cs typeface="Times New Roman" panose="02020603050405020304" pitchFamily="18" charset="0"/>
              </a:rPr>
              <a:t>as of</a:t>
            </a:r>
            <a:r>
              <a:rPr lang="en-US" sz="2400" dirty="0">
                <a:latin typeface="Times New Roman" panose="02020603050405020304" pitchFamily="18" charset="0"/>
                <a:cs typeface="Times New Roman" panose="02020603050405020304" pitchFamily="18" charset="0"/>
              </a:rPr>
              <a:t> </a:t>
            </a:r>
            <a:r>
              <a:rPr lang="en-US" sz="2400" b="1" spc="5" dirty="0">
                <a:latin typeface="Times New Roman" panose="02020603050405020304" pitchFamily="18" charset="0"/>
                <a:cs typeface="Times New Roman" panose="02020603050405020304" pitchFamily="18" charset="0"/>
              </a:rPr>
              <a:t>June 2 </a:t>
            </a:r>
            <a:r>
              <a:rPr lang="en-US" sz="2400" spc="5" dirty="0">
                <a:latin typeface="Times New Roman" panose="02020603050405020304" pitchFamily="18" charset="0"/>
                <a:cs typeface="Times New Roman" panose="02020603050405020304" pitchFamily="18" charset="0"/>
              </a:rPr>
              <a:t>(do not submit before this date). Please be sure to input an Accounting Date of </a:t>
            </a:r>
            <a:r>
              <a:rPr lang="en-US" sz="2400" b="1" spc="5" dirty="0">
                <a:solidFill>
                  <a:srgbClr val="000099"/>
                </a:solidFill>
                <a:latin typeface="Times New Roman" panose="02020603050405020304" pitchFamily="18" charset="0"/>
                <a:cs typeface="Times New Roman" panose="02020603050405020304" pitchFamily="18" charset="0"/>
              </a:rPr>
              <a:t>7/1/2025</a:t>
            </a:r>
            <a:r>
              <a:rPr lang="en-US" sz="2400" b="1" spc="5"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and</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add a comment that PO is for </a:t>
            </a:r>
            <a:r>
              <a:rPr lang="en-US" sz="2400" b="1" spc="5" dirty="0">
                <a:latin typeface="Times New Roman" panose="02020603050405020304" pitchFamily="18" charset="0"/>
                <a:cs typeface="Times New Roman" panose="02020603050405020304" pitchFamily="18" charset="0"/>
              </a:rPr>
              <a:t>“</a:t>
            </a:r>
            <a:r>
              <a:rPr lang="en-US" sz="2400" b="1" dirty="0">
                <a:solidFill>
                  <a:srgbClr val="000099"/>
                </a:solidFill>
                <a:latin typeface="Times New Roman" panose="02020603050405020304" pitchFamily="18" charset="0"/>
                <a:cs typeface="Times New Roman" panose="02020603050405020304" pitchFamily="18" charset="0"/>
              </a:rPr>
              <a:t>FY</a:t>
            </a:r>
            <a:r>
              <a:rPr lang="en-US" sz="2400" b="1" spc="-40" dirty="0">
                <a:solidFill>
                  <a:srgbClr val="000099"/>
                </a:solidFill>
                <a:latin typeface="Times New Roman" panose="02020603050405020304" pitchFamily="18" charset="0"/>
                <a:cs typeface="Times New Roman" panose="02020603050405020304" pitchFamily="18" charset="0"/>
              </a:rPr>
              <a:t> </a:t>
            </a:r>
            <a:r>
              <a:rPr lang="en-US" sz="2400" b="1" spc="5" dirty="0">
                <a:solidFill>
                  <a:srgbClr val="000099"/>
                </a:solidFill>
                <a:latin typeface="Times New Roman" panose="02020603050405020304" pitchFamily="18" charset="0"/>
                <a:cs typeface="Times New Roman" panose="02020603050405020304" pitchFamily="18" charset="0"/>
              </a:rPr>
              <a:t>2025-26.</a:t>
            </a:r>
            <a:r>
              <a:rPr lang="en-US" sz="2400" b="1" dirty="0">
                <a:latin typeface="Times New Roman" panose="02020603050405020304" pitchFamily="18" charset="0"/>
                <a:cs typeface="Times New Roman" panose="02020603050405020304" pitchFamily="18" charset="0"/>
              </a:rPr>
              <a:t>”</a:t>
            </a:r>
            <a:r>
              <a:rPr lang="en-US" sz="2400" b="1" spc="-1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Calibri"/>
              <a:cs typeface="Times New Roman" panose="02020603050405020304" pitchFamily="18" charset="0"/>
            </a:endParaRPr>
          </a:p>
          <a:p>
            <a:pPr algn="ctr"/>
            <a:endParaRPr lang="en-US" sz="2600" spc="-1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Any POs processed after 6/2 will be held for release until 7/3 unless there is a critical need to release early, contact Procurement to discuss. </a:t>
            </a:r>
            <a:endParaRPr lang="en-US" sz="2400" dirty="0">
              <a:latin typeface="Times New Roman" panose="02020603050405020304" pitchFamily="18" charset="0"/>
              <a:ea typeface="Calibri"/>
              <a:cs typeface="Times New Roman" panose="02020603050405020304" pitchFamily="18" charset="0"/>
            </a:endParaRPr>
          </a:p>
          <a:p>
            <a:pPr algn="ctr"/>
            <a:r>
              <a:rPr lang="en-US" sz="2400" b="1" dirty="0">
                <a:latin typeface="Times New Roman" panose="02020603050405020304" pitchFamily="18" charset="0"/>
                <a:cs typeface="Times New Roman" panose="02020603050405020304" pitchFamily="18" charset="0"/>
              </a:rPr>
              <a:t>All requisitions</a:t>
            </a:r>
            <a:r>
              <a:rPr lang="en-US" sz="2400" dirty="0">
                <a:latin typeface="Times New Roman" panose="02020603050405020304" pitchFamily="18" charset="0"/>
                <a:cs typeface="Times New Roman" panose="02020603050405020304" pitchFamily="18" charset="0"/>
              </a:rPr>
              <a:t> submitted on or after </a:t>
            </a:r>
            <a:r>
              <a:rPr lang="en-US" sz="2400" b="1" dirty="0">
                <a:latin typeface="Times New Roman" panose="02020603050405020304" pitchFamily="18" charset="0"/>
                <a:cs typeface="Times New Roman" panose="02020603050405020304" pitchFamily="18" charset="0"/>
              </a:rPr>
              <a:t>June 2 </a:t>
            </a:r>
            <a:r>
              <a:rPr lang="en-US" sz="2400" dirty="0">
                <a:latin typeface="Times New Roman" panose="02020603050405020304" pitchFamily="18" charset="0"/>
                <a:cs typeface="Times New Roman" panose="02020603050405020304" pitchFamily="18" charset="0"/>
              </a:rPr>
              <a:t>will go to Procurement for processing, including punchout catalog items (i.e. Staples, Amazon) that are low risk and low dollar that normally would not go through Procurement.</a:t>
            </a:r>
            <a:endParaRPr lang="en-US" sz="2400" dirty="0">
              <a:latin typeface="Times New Roman" panose="02020603050405020304" pitchFamily="18" charset="0"/>
              <a:ea typeface="Calibri"/>
              <a:cs typeface="Times New Roman" panose="02020603050405020304" pitchFamily="18" charset="0"/>
            </a:endParaRPr>
          </a:p>
          <a:p>
            <a:pPr algn="ctr"/>
            <a:endParaRPr lang="en-US" sz="2400" dirty="0">
              <a:ea typeface="Calibri" panose="020F0502020204030204"/>
              <a:cs typeface="Calibri" panose="020F0502020204030204"/>
            </a:endParaRPr>
          </a:p>
        </p:txBody>
      </p:sp>
    </p:spTree>
    <p:extLst>
      <p:ext uri="{BB962C8B-B14F-4D97-AF65-F5344CB8AC3E}">
        <p14:creationId xmlns:p14="http://schemas.microsoft.com/office/powerpoint/2010/main" val="178682202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3052076" y="189593"/>
            <a:ext cx="5530360" cy="646331"/>
          </a:xfrm>
          <a:prstGeom prst="rect">
            <a:avLst/>
          </a:prstGeom>
        </p:spPr>
        <p:txBody>
          <a:bodyPr wrap="none">
            <a:spAutoFit/>
          </a:bodyPr>
          <a:lstStyle/>
          <a:p>
            <a:r>
              <a:rPr lang="en-US" sz="3600" b="1" spc="-10" dirty="0">
                <a:solidFill>
                  <a:srgbClr val="000099"/>
                </a:solidFill>
                <a:latin typeface="Times New Roman" panose="02020603050405020304" pitchFamily="18" charset="0"/>
                <a:cs typeface="Times New Roman" panose="02020603050405020304" pitchFamily="18" charset="0"/>
              </a:rPr>
              <a:t>Overview and Introduction</a:t>
            </a:r>
            <a:endParaRPr lang="en-US" sz="3600" b="1" dirty="0">
              <a:solidFill>
                <a:srgbClr val="000099"/>
              </a:solidFill>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634999" y="1173566"/>
            <a:ext cx="10811933" cy="44689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4" name="object 2">
            <a:extLst>
              <a:ext uri="{FF2B5EF4-FFF2-40B4-BE49-F238E27FC236}">
                <a16:creationId xmlns:a16="http://schemas.microsoft.com/office/drawing/2014/main" id="{3ED2EC35-6BA7-DFD0-5CA5-F4BEF79E24C5}"/>
              </a:ext>
            </a:extLst>
          </p:cNvPr>
          <p:cNvSpPr txBox="1">
            <a:spLocks/>
          </p:cNvSpPr>
          <p:nvPr/>
        </p:nvSpPr>
        <p:spPr>
          <a:xfrm>
            <a:off x="373900" y="1025517"/>
            <a:ext cx="11818100" cy="518603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2700" marR="788035">
              <a:lnSpc>
                <a:spcPts val="2110"/>
              </a:lnSpc>
              <a:spcBef>
                <a:spcPts val="1200"/>
              </a:spcBef>
            </a:pPr>
            <a:r>
              <a:rPr lang="en-US" sz="2200" spc="-5" dirty="0">
                <a:latin typeface="Times New Roman"/>
                <a:cs typeface="Times New Roman"/>
              </a:rPr>
              <a:t>Overview:			Heather Macaulay, AVP of Business and Financial Services, and 					Chief Accounting Officer</a:t>
            </a:r>
          </a:p>
          <a:p>
            <a:pPr marL="12700" marR="788035">
              <a:lnSpc>
                <a:spcPts val="2110"/>
              </a:lnSpc>
              <a:spcBef>
                <a:spcPts val="1200"/>
              </a:spcBef>
            </a:pPr>
            <a:r>
              <a:rPr lang="en-US" sz="2200" spc="-5" dirty="0">
                <a:latin typeface="Times New Roman"/>
                <a:cs typeface="Times New Roman"/>
              </a:rPr>
              <a:t>Financial</a:t>
            </a:r>
            <a:r>
              <a:rPr lang="en-US" sz="2200" spc="-65" dirty="0">
                <a:latin typeface="Times New Roman"/>
                <a:cs typeface="Times New Roman"/>
              </a:rPr>
              <a:t> </a:t>
            </a:r>
            <a:r>
              <a:rPr lang="en-US" sz="2200" spc="-10" dirty="0">
                <a:latin typeface="Times New Roman"/>
                <a:cs typeface="Times New Roman"/>
              </a:rPr>
              <a:t>Reporting:		Liz Gamez, Director of Accounting and Reporting, Campus</a:t>
            </a:r>
            <a:endParaRPr lang="en-US" sz="2200" spc="-5" dirty="0">
              <a:latin typeface="Times New Roman"/>
              <a:cs typeface="Times New Roman"/>
            </a:endParaRPr>
          </a:p>
          <a:p>
            <a:pPr marL="12700" marR="788035">
              <a:lnSpc>
                <a:spcPct val="100000"/>
              </a:lnSpc>
              <a:spcBef>
                <a:spcPts val="1200"/>
              </a:spcBef>
            </a:pPr>
            <a:r>
              <a:rPr lang="en-US" sz="2200" spc="-15" dirty="0">
                <a:latin typeface="Times New Roman"/>
                <a:cs typeface="Times New Roman"/>
              </a:rPr>
              <a:t>Budget:			              Natasha Hayes, Assistant Vice President and Chief Budget Officer</a:t>
            </a:r>
          </a:p>
          <a:p>
            <a:pPr marL="12700" marR="5080">
              <a:lnSpc>
                <a:spcPts val="2110"/>
              </a:lnSpc>
            </a:pPr>
            <a:endParaRPr lang="en-US" sz="2200" spc="-15" dirty="0">
              <a:latin typeface="Times New Roman" panose="02020603050405020304" pitchFamily="18" charset="0"/>
              <a:cs typeface="Times New Roman" panose="02020603050405020304" pitchFamily="18" charset="0"/>
            </a:endParaRPr>
          </a:p>
          <a:p>
            <a:pPr marL="12700" marR="5080">
              <a:lnSpc>
                <a:spcPts val="2110"/>
              </a:lnSpc>
            </a:pPr>
            <a:r>
              <a:rPr lang="en-US" sz="2200" spc="-15" dirty="0">
                <a:latin typeface="Times New Roman"/>
                <a:cs typeface="Times New Roman"/>
              </a:rPr>
              <a:t>Sponsored Programs		Rosalba Flores, </a:t>
            </a:r>
            <a:r>
              <a:rPr lang="en-US" sz="2200" dirty="0">
                <a:latin typeface="Times New Roman"/>
                <a:cs typeface="Times New Roman"/>
              </a:rPr>
              <a:t>Director of Budgeting, Accounting and 	</a:t>
            </a:r>
            <a:endParaRPr lang="en-US" sz="2200" spc="-15" dirty="0">
              <a:latin typeface="Times New Roman"/>
              <a:cs typeface="Times New Roman"/>
            </a:endParaRPr>
          </a:p>
          <a:p>
            <a:pPr marL="12700" marR="5080">
              <a:lnSpc>
                <a:spcPts val="2110"/>
              </a:lnSpc>
            </a:pPr>
            <a:r>
              <a:rPr lang="en-US" sz="2200" spc="-15" dirty="0">
                <a:latin typeface="Times New Roman"/>
                <a:cs typeface="Times New Roman"/>
              </a:rPr>
              <a:t>Post Award:			</a:t>
            </a:r>
            <a:r>
              <a:rPr lang="en-US" sz="2200" dirty="0">
                <a:latin typeface="Times New Roman"/>
                <a:cs typeface="Times New Roman"/>
              </a:rPr>
              <a:t>Reporting, Academic Affairs</a:t>
            </a:r>
            <a:endParaRPr lang="en-US" sz="2200" spc="-15" dirty="0">
              <a:latin typeface="Times New Roman"/>
              <a:cs typeface="Times New Roman"/>
            </a:endParaRPr>
          </a:p>
          <a:p>
            <a:pPr marL="12700" marR="788035">
              <a:lnSpc>
                <a:spcPts val="2110"/>
              </a:lnSpc>
              <a:spcBef>
                <a:spcPts val="1200"/>
              </a:spcBef>
            </a:pPr>
            <a:r>
              <a:rPr lang="en-US" sz="2200" spc="-25" dirty="0">
                <a:latin typeface="Times New Roman"/>
                <a:cs typeface="Times New Roman"/>
              </a:rPr>
              <a:t>Foundation:			Jassica Gauna, Director of Budgeting, Accounting and 				   		Reporting, University Advancement</a:t>
            </a:r>
          </a:p>
          <a:p>
            <a:pPr marL="12700" marR="5080">
              <a:lnSpc>
                <a:spcPts val="2110"/>
              </a:lnSpc>
              <a:spcBef>
                <a:spcPts val="1200"/>
              </a:spcBef>
            </a:pPr>
            <a:r>
              <a:rPr lang="en-US" sz="2200" spc="-25" dirty="0">
                <a:latin typeface="Times New Roman"/>
                <a:cs typeface="Times New Roman"/>
              </a:rPr>
              <a:t>Payment </a:t>
            </a:r>
            <a:r>
              <a:rPr lang="en-US" sz="2200" dirty="0">
                <a:latin typeface="Times New Roman"/>
                <a:cs typeface="Times New Roman"/>
              </a:rPr>
              <a:t>Services:		Hillary Castellano, Director of Accounting and Reporting, Payment 				Services</a:t>
            </a:r>
            <a:endParaRPr lang="en-US" sz="2200" spc="-15" dirty="0">
              <a:latin typeface="Times New Roman"/>
              <a:cs typeface="Times New Roman"/>
            </a:endParaRPr>
          </a:p>
          <a:p>
            <a:pPr marL="12700" marR="5080">
              <a:lnSpc>
                <a:spcPts val="2110"/>
              </a:lnSpc>
              <a:spcBef>
                <a:spcPts val="1200"/>
              </a:spcBef>
            </a:pPr>
            <a:r>
              <a:rPr lang="en-US" sz="2200" spc="-15" dirty="0">
                <a:latin typeface="Times New Roman"/>
                <a:cs typeface="Times New Roman"/>
              </a:rPr>
              <a:t>Human Resources:		Lucero San, Position Control Analyst</a:t>
            </a:r>
          </a:p>
          <a:p>
            <a:pPr marL="12700" marR="5080">
              <a:lnSpc>
                <a:spcPts val="2110"/>
              </a:lnSpc>
              <a:spcBef>
                <a:spcPts val="1200"/>
              </a:spcBef>
            </a:pPr>
            <a:r>
              <a:rPr lang="en-US" sz="2200" spc="-10" dirty="0">
                <a:latin typeface="Times New Roman"/>
                <a:cs typeface="Times New Roman"/>
              </a:rPr>
              <a:t>Procurement:			Marina Manzano, Chief Procurement Officer</a:t>
            </a:r>
          </a:p>
          <a:p>
            <a:pPr marL="12700" marR="5080">
              <a:lnSpc>
                <a:spcPts val="2110"/>
              </a:lnSpc>
              <a:spcBef>
                <a:spcPts val="1200"/>
              </a:spcBef>
            </a:pPr>
            <a:r>
              <a:rPr lang="en-US" sz="2200" spc="-10" dirty="0">
                <a:latin typeface="Times New Roman"/>
                <a:cs typeface="Times New Roman"/>
              </a:rPr>
              <a:t>Student </a:t>
            </a:r>
            <a:r>
              <a:rPr lang="en-US" sz="2200" spc="-5" dirty="0">
                <a:latin typeface="Times New Roman"/>
                <a:cs typeface="Times New Roman"/>
              </a:rPr>
              <a:t>Financial </a:t>
            </a:r>
            <a:r>
              <a:rPr lang="en-US" sz="2200" dirty="0">
                <a:latin typeface="Times New Roman"/>
                <a:cs typeface="Times New Roman"/>
              </a:rPr>
              <a:t>Services:	Christina Orozco, Interim Director of Accounting and Reporting, 				Student Financial Services</a:t>
            </a:r>
          </a:p>
        </p:txBody>
      </p:sp>
    </p:spTree>
    <p:extLst>
      <p:ext uri="{BB962C8B-B14F-4D97-AF65-F5344CB8AC3E}">
        <p14:creationId xmlns:p14="http://schemas.microsoft.com/office/powerpoint/2010/main" val="43763452"/>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screenshot of a computer&#10;&#10;Description automatically generated">
            <a:extLst>
              <a:ext uri="{FF2B5EF4-FFF2-40B4-BE49-F238E27FC236}">
                <a16:creationId xmlns:a16="http://schemas.microsoft.com/office/drawing/2014/main" id="{B5FE6B48-7A4B-BEFF-26C3-AF6706E3F6E9}"/>
              </a:ext>
            </a:extLst>
          </p:cNvPr>
          <p:cNvPicPr>
            <a:picLocks noChangeAspect="1"/>
          </p:cNvPicPr>
          <p:nvPr/>
        </p:nvPicPr>
        <p:blipFill>
          <a:blip r:embed="rId2"/>
          <a:srcRect t="-2389" r="12554" b="21622"/>
          <a:stretch/>
        </p:blipFill>
        <p:spPr>
          <a:xfrm>
            <a:off x="297880" y="393631"/>
            <a:ext cx="11543160" cy="5692566"/>
          </a:xfrm>
          <a:prstGeom prst="rect">
            <a:avLst/>
          </a:prstGeom>
        </p:spPr>
      </p:pic>
      <p:sp>
        <p:nvSpPr>
          <p:cNvPr id="3" name="Arrow: Right 2">
            <a:extLst>
              <a:ext uri="{FF2B5EF4-FFF2-40B4-BE49-F238E27FC236}">
                <a16:creationId xmlns:a16="http://schemas.microsoft.com/office/drawing/2014/main" id="{7BCCCC66-B887-E3ED-B385-6D10FEB197DB}"/>
              </a:ext>
            </a:extLst>
          </p:cNvPr>
          <p:cNvSpPr/>
          <p:nvPr/>
        </p:nvSpPr>
        <p:spPr>
          <a:xfrm rot="1440000">
            <a:off x="8016562" y="3401469"/>
            <a:ext cx="870857" cy="276329"/>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rrow: Right 3">
            <a:extLst>
              <a:ext uri="{FF2B5EF4-FFF2-40B4-BE49-F238E27FC236}">
                <a16:creationId xmlns:a16="http://schemas.microsoft.com/office/drawing/2014/main" id="{CD31AD5B-249F-F3ED-00E6-F6A3728FB2BA}"/>
              </a:ext>
            </a:extLst>
          </p:cNvPr>
          <p:cNvSpPr/>
          <p:nvPr/>
        </p:nvSpPr>
        <p:spPr>
          <a:xfrm rot="2460000">
            <a:off x="2191677" y="244927"/>
            <a:ext cx="870857" cy="276329"/>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9544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632872" y="398711"/>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Procurement and Contract Services  </a:t>
            </a:r>
          </a:p>
          <a:p>
            <a:endParaRPr lang="en-US" sz="3600" b="1">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7B96554-764E-4D4B-BAB1-1ADC9436616F}"/>
              </a:ext>
            </a:extLst>
          </p:cNvPr>
          <p:cNvSpPr txBox="1"/>
          <p:nvPr/>
        </p:nvSpPr>
        <p:spPr>
          <a:xfrm>
            <a:off x="537663" y="6214081"/>
            <a:ext cx="8825501" cy="861774"/>
          </a:xfrm>
          <a:prstGeom prst="rect">
            <a:avLst/>
          </a:prstGeom>
          <a:noFill/>
        </p:spPr>
        <p:txBody>
          <a:bodyPr wrap="square" lIns="91440" tIns="45720" rIns="91440" bIns="45720" rtlCol="0" anchor="t">
            <a:spAutoFit/>
          </a:bodyPr>
          <a:lstStyle/>
          <a:p>
            <a:r>
              <a:rPr lang="en-US" sz="1400" b="1">
                <a:latin typeface="Times New Roman"/>
                <a:cs typeface="Times New Roman"/>
              </a:rPr>
              <a:t>Contact:</a:t>
            </a:r>
            <a:r>
              <a:rPr lang="en-US" sz="1400">
                <a:latin typeface="Times New Roman"/>
                <a:cs typeface="Times New Roman"/>
              </a:rPr>
              <a:t> </a:t>
            </a:r>
            <a:r>
              <a:rPr lang="en-US" sz="1400">
                <a:latin typeface="Times New Roman"/>
                <a:cs typeface="Times New Roman"/>
                <a:hlinkClick r:id="rId2"/>
              </a:rPr>
              <a:t>Procurement@csub.edu</a:t>
            </a:r>
            <a:endParaRPr lang="en-US" sz="1400">
              <a:latin typeface="Times New Roman"/>
              <a:cs typeface="Times New Roman"/>
            </a:endParaRPr>
          </a:p>
          <a:p>
            <a:r>
              <a:rPr lang="en-US">
                <a:latin typeface="Times New Roman" panose="02020603050405020304" pitchFamily="18" charset="0"/>
                <a:cs typeface="Times New Roman" panose="02020603050405020304" pitchFamily="18" charset="0"/>
              </a:rPr>
              <a:t> </a:t>
            </a:r>
          </a:p>
          <a:p>
            <a:r>
              <a:rPr lang="en-US">
                <a:latin typeface="Times New Roman" panose="02020603050405020304" pitchFamily="18" charset="0"/>
                <a:cs typeface="Times New Roman" panose="02020603050405020304" pitchFamily="18" charset="0"/>
              </a:rPr>
              <a:t> </a:t>
            </a:r>
          </a:p>
        </p:txBody>
      </p:sp>
      <p:sp>
        <p:nvSpPr>
          <p:cNvPr id="4" name="TextBox 3">
            <a:extLst>
              <a:ext uri="{FF2B5EF4-FFF2-40B4-BE49-F238E27FC236}">
                <a16:creationId xmlns:a16="http://schemas.microsoft.com/office/drawing/2014/main" id="{890ACB35-BBC4-4C4A-B7C6-DB7FBA8C34F9}"/>
              </a:ext>
            </a:extLst>
          </p:cNvPr>
          <p:cNvSpPr txBox="1"/>
          <p:nvPr/>
        </p:nvSpPr>
        <p:spPr>
          <a:xfrm>
            <a:off x="537588" y="1592663"/>
            <a:ext cx="11058208" cy="46166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b="1" u="sng" spc="-25" dirty="0">
                <a:solidFill>
                  <a:srgbClr val="000099"/>
                </a:solidFill>
                <a:latin typeface="Times New Roman" panose="02020603050405020304" pitchFamily="18" charset="0"/>
                <a:cs typeface="Times New Roman" panose="02020603050405020304" pitchFamily="18" charset="0"/>
              </a:rPr>
              <a:t>A</a:t>
            </a:r>
            <a:r>
              <a:rPr lang="en-US" sz="3200" b="1" u="sng" spc="10" dirty="0">
                <a:solidFill>
                  <a:srgbClr val="000099"/>
                </a:solidFill>
                <a:latin typeface="Times New Roman" panose="02020603050405020304" pitchFamily="18" charset="0"/>
                <a:cs typeface="Times New Roman" panose="02020603050405020304" pitchFamily="18" charset="0"/>
              </a:rPr>
              <a:t>n</a:t>
            </a:r>
            <a:r>
              <a:rPr lang="en-US" sz="3200" b="1" u="sng" dirty="0">
                <a:solidFill>
                  <a:srgbClr val="000099"/>
                </a:solidFill>
                <a:latin typeface="Times New Roman" panose="02020603050405020304" pitchFamily="18" charset="0"/>
                <a:cs typeface="Times New Roman" panose="02020603050405020304" pitchFamily="18" charset="0"/>
              </a:rPr>
              <a:t>nual</a:t>
            </a:r>
            <a:r>
              <a:rPr lang="en-US" sz="3200" b="1" u="sng" spc="20" dirty="0">
                <a:solidFill>
                  <a:srgbClr val="000099"/>
                </a:solidFill>
                <a:latin typeface="Times New Roman" panose="02020603050405020304" pitchFamily="18" charset="0"/>
                <a:cs typeface="Times New Roman" panose="02020603050405020304" pitchFamily="18" charset="0"/>
              </a:rPr>
              <a:t> </a:t>
            </a:r>
            <a:r>
              <a:rPr lang="en-US" sz="3200" b="1" u="sng" dirty="0">
                <a:solidFill>
                  <a:srgbClr val="000099"/>
                </a:solidFill>
                <a:latin typeface="Times New Roman" panose="02020603050405020304" pitchFamily="18" charset="0"/>
                <a:cs typeface="Times New Roman" panose="02020603050405020304" pitchFamily="18" charset="0"/>
              </a:rPr>
              <a:t>Renewals and Blanket Purchase Orders</a:t>
            </a:r>
            <a:endParaRPr lang="en-US" sz="3200" dirty="0">
              <a:solidFill>
                <a:srgbClr val="000099"/>
              </a:solidFill>
              <a:latin typeface="Times New Roman" panose="02020603050405020304" pitchFamily="18" charset="0"/>
              <a:cs typeface="Times New Roman" panose="02020603050405020304" pitchFamily="18" charset="0"/>
            </a:endParaRPr>
          </a:p>
          <a:p>
            <a:pPr algn="ctr"/>
            <a:endParaRPr lang="en-US" sz="1200" spc="10" dirty="0">
              <a:latin typeface="Times New Roman" panose="02020603050405020304" pitchFamily="18" charset="0"/>
              <a:ea typeface="Calibri"/>
              <a:cs typeface="Times New Roman" panose="02020603050405020304" pitchFamily="18" charset="0"/>
            </a:endParaRPr>
          </a:p>
          <a:p>
            <a:pPr algn="ctr"/>
            <a:r>
              <a:rPr lang="en-US" sz="2400" spc="10" dirty="0">
                <a:latin typeface="Times New Roman" panose="02020603050405020304" pitchFamily="18" charset="0"/>
                <a:ea typeface="Calibri"/>
                <a:cs typeface="Times New Roman" panose="02020603050405020304" pitchFamily="18" charset="0"/>
              </a:rPr>
              <a:t>Annual renewals and blanket PO </a:t>
            </a:r>
            <a:r>
              <a:rPr lang="en-US" sz="2400" spc="10" dirty="0">
                <a:latin typeface="Times New Roman" panose="02020603050405020304" pitchFamily="18" charset="0"/>
                <a:ea typeface="+mn-lt"/>
                <a:cs typeface="Times New Roman" panose="02020603050405020304" pitchFamily="18" charset="0"/>
              </a:rPr>
              <a:t>requisitions can be submitted on or after Monday, </a:t>
            </a:r>
            <a:r>
              <a:rPr lang="en-US" sz="2400" b="1" spc="10" dirty="0">
                <a:latin typeface="Times New Roman" panose="02020603050405020304" pitchFamily="18" charset="0"/>
                <a:ea typeface="+mn-lt"/>
                <a:cs typeface="Times New Roman" panose="02020603050405020304" pitchFamily="18" charset="0"/>
              </a:rPr>
              <a:t>June 2, 2025 </a:t>
            </a:r>
            <a:r>
              <a:rPr lang="en-US" sz="2400" spc="10" dirty="0">
                <a:latin typeface="Times New Roman" panose="02020603050405020304" pitchFamily="18" charset="0"/>
                <a:ea typeface="+mn-lt"/>
                <a:cs typeface="Times New Roman" panose="02020603050405020304" pitchFamily="18" charset="0"/>
              </a:rPr>
              <a:t>with an Accounting Date of </a:t>
            </a:r>
            <a:r>
              <a:rPr lang="en-US" sz="2400" b="1" spc="10" dirty="0">
                <a:latin typeface="Times New Roman" panose="02020603050405020304" pitchFamily="18" charset="0"/>
                <a:ea typeface="+mn-lt"/>
                <a:cs typeface="Times New Roman" panose="02020603050405020304" pitchFamily="18" charset="0"/>
              </a:rPr>
              <a:t>7/1/25 </a:t>
            </a:r>
            <a:r>
              <a:rPr lang="en-US" sz="2400" spc="10" dirty="0">
                <a:latin typeface="Times New Roman" panose="02020603050405020304" pitchFamily="18" charset="0"/>
                <a:ea typeface="+mn-lt"/>
                <a:cs typeface="Times New Roman" panose="02020603050405020304" pitchFamily="18" charset="0"/>
              </a:rPr>
              <a:t>or later and a comment that PO is a </a:t>
            </a:r>
            <a:r>
              <a:rPr lang="en-US" sz="2400" b="1" spc="10" dirty="0">
                <a:latin typeface="Times New Roman" panose="02020603050405020304" pitchFamily="18" charset="0"/>
                <a:ea typeface="+mn-lt"/>
                <a:cs typeface="Times New Roman" panose="02020603050405020304" pitchFamily="18" charset="0"/>
              </a:rPr>
              <a:t>blanket or annual renewal</a:t>
            </a:r>
            <a:r>
              <a:rPr lang="en-US" sz="2400" spc="10" dirty="0">
                <a:latin typeface="Times New Roman" panose="02020603050405020304" pitchFamily="18" charset="0"/>
                <a:ea typeface="+mn-lt"/>
                <a:cs typeface="Times New Roman" panose="02020603050405020304" pitchFamily="18" charset="0"/>
              </a:rPr>
              <a:t> for </a:t>
            </a:r>
            <a:r>
              <a:rPr lang="en-US" sz="2400" b="1" spc="10" dirty="0">
                <a:latin typeface="Times New Roman" panose="02020603050405020304" pitchFamily="18" charset="0"/>
                <a:ea typeface="+mn-lt"/>
                <a:cs typeface="Times New Roman" panose="02020603050405020304" pitchFamily="18" charset="0"/>
              </a:rPr>
              <a:t>FY 2024-25</a:t>
            </a:r>
            <a:r>
              <a:rPr lang="en-US" sz="2400" spc="10" dirty="0">
                <a:latin typeface="Times New Roman" panose="02020603050405020304" pitchFamily="18" charset="0"/>
                <a:ea typeface="+mn-lt"/>
                <a:cs typeface="Times New Roman" panose="02020603050405020304" pitchFamily="18" charset="0"/>
              </a:rPr>
              <a:t>.  </a:t>
            </a:r>
            <a:endParaRPr lang="en-US" sz="2400" dirty="0">
              <a:latin typeface="Times New Roman" panose="02020603050405020304" pitchFamily="18" charset="0"/>
              <a:ea typeface="+mn-lt"/>
              <a:cs typeface="Times New Roman" panose="02020603050405020304" pitchFamily="18" charset="0"/>
            </a:endParaRPr>
          </a:p>
          <a:p>
            <a:pPr algn="ctr"/>
            <a:endParaRPr lang="en-US" sz="1200" spc="10" dirty="0">
              <a:latin typeface="Times New Roman" panose="02020603050405020304" pitchFamily="18" charset="0"/>
              <a:ea typeface="+mn-lt"/>
              <a:cs typeface="Times New Roman" panose="02020603050405020304" pitchFamily="18" charset="0"/>
            </a:endParaRPr>
          </a:p>
          <a:p>
            <a:pPr algn="ctr"/>
            <a:r>
              <a:rPr lang="en-US" sz="2200" spc="10" dirty="0">
                <a:latin typeface="Times New Roman" panose="02020603050405020304" pitchFamily="18" charset="0"/>
                <a:ea typeface="+mn-lt"/>
                <a:cs typeface="Times New Roman" panose="02020603050405020304" pitchFamily="18" charset="0"/>
              </a:rPr>
              <a:t>On or after July 1, the accounting date and comment is no longer necessary.</a:t>
            </a:r>
            <a:endParaRPr lang="en-US" sz="2200" dirty="0">
              <a:latin typeface="Times New Roman" panose="02020603050405020304" pitchFamily="18" charset="0"/>
              <a:ea typeface="+mn-lt"/>
              <a:cs typeface="Times New Roman" panose="02020603050405020304" pitchFamily="18" charset="0"/>
            </a:endParaRPr>
          </a:p>
          <a:p>
            <a:pPr algn="ctr"/>
            <a:endParaRPr lang="en-US" sz="1200" spc="10" dirty="0">
              <a:latin typeface="Times New Roman" panose="02020603050405020304" pitchFamily="18" charset="0"/>
              <a:ea typeface="+mn-lt"/>
              <a:cs typeface="Times New Roman" panose="02020603050405020304" pitchFamily="18" charset="0"/>
            </a:endParaRPr>
          </a:p>
          <a:p>
            <a:pPr algn="ctr"/>
            <a:r>
              <a:rPr lang="en-US" sz="2200" spc="10" dirty="0">
                <a:latin typeface="Times New Roman" panose="02020603050405020304" pitchFamily="18" charset="0"/>
                <a:ea typeface="+mn-lt"/>
                <a:cs typeface="Times New Roman" panose="02020603050405020304" pitchFamily="18" charset="0"/>
              </a:rPr>
              <a:t>CSUBUY P2P provides visibility to requestors for all requisitions submitted and the search functionality is simple and easy to use, therefore, Procurement will no longer provide a listing of all campus blankets and annual renewals.  </a:t>
            </a:r>
            <a:endParaRPr lang="en-US" sz="2200" dirty="0">
              <a:latin typeface="Times New Roman" panose="02020603050405020304" pitchFamily="18" charset="0"/>
              <a:ea typeface="+mn-lt"/>
              <a:cs typeface="Times New Roman" panose="02020603050405020304" pitchFamily="18" charset="0"/>
            </a:endParaRPr>
          </a:p>
          <a:p>
            <a:pPr algn="ctr"/>
            <a:endParaRPr lang="en-US" sz="2200" spc="10" dirty="0">
              <a:latin typeface="Times New Roman" panose="02020603050405020304" pitchFamily="18" charset="0"/>
              <a:ea typeface="+mn-lt"/>
              <a:cs typeface="Times New Roman" panose="02020603050405020304" pitchFamily="18" charset="0"/>
            </a:endParaRPr>
          </a:p>
          <a:p>
            <a:pPr algn="ctr"/>
            <a:r>
              <a:rPr lang="en-US" sz="2200" spc="10" dirty="0">
                <a:latin typeface="Times New Roman" panose="02020603050405020304" pitchFamily="18" charset="0"/>
                <a:ea typeface="Calibri"/>
                <a:cs typeface="Times New Roman" panose="02020603050405020304" pitchFamily="18" charset="0"/>
              </a:rPr>
              <a:t>For blanket POs that are a combination of goods and services, please be sure to create at least two lines, one for taxable goods and one for non-taxable services. </a:t>
            </a:r>
          </a:p>
        </p:txBody>
      </p:sp>
    </p:spTree>
    <p:extLst>
      <p:ext uri="{BB962C8B-B14F-4D97-AF65-F5344CB8AC3E}">
        <p14:creationId xmlns:p14="http://schemas.microsoft.com/office/powerpoint/2010/main" val="4105692664"/>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AD73157-95E8-4900-9DC5-5602471B0928}"/>
              </a:ext>
            </a:extLst>
          </p:cNvPr>
          <p:cNvSpPr/>
          <p:nvPr/>
        </p:nvSpPr>
        <p:spPr>
          <a:xfrm>
            <a:off x="3165568" y="288485"/>
            <a:ext cx="5416868" cy="655885"/>
          </a:xfrm>
          <a:prstGeom prst="rect">
            <a:avLst/>
          </a:prstGeom>
        </p:spPr>
        <p:txBody>
          <a:bodyPr wrap="none">
            <a:spAutoFit/>
          </a:bodyPr>
          <a:lstStyle/>
          <a:p>
            <a:pPr>
              <a:lnSpc>
                <a:spcPct val="107000"/>
              </a:lnSpc>
            </a:pPr>
            <a:r>
              <a:rPr lang="en-US" sz="3600" b="1" u="sng">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Student Financial Services</a:t>
            </a:r>
            <a:endParaRPr lang="en-US" sz="36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2DDC413-29FF-4176-AD1D-EA052BB051B2}"/>
              </a:ext>
            </a:extLst>
          </p:cNvPr>
          <p:cNvSpPr txBox="1"/>
          <p:nvPr/>
        </p:nvSpPr>
        <p:spPr>
          <a:xfrm>
            <a:off x="297951" y="6129977"/>
            <a:ext cx="6010382" cy="523220"/>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Contact:</a:t>
            </a:r>
          </a:p>
          <a:p>
            <a:r>
              <a:rPr lang="en-US" sz="1400" dirty="0">
                <a:latin typeface="Times New Roman" panose="02020603050405020304" pitchFamily="18" charset="0"/>
                <a:cs typeface="Times New Roman" panose="02020603050405020304" pitchFamily="18" charset="0"/>
              </a:rPr>
              <a:t>SFS AR Email- </a:t>
            </a:r>
            <a:r>
              <a:rPr lang="en-US" sz="1400" dirty="0">
                <a:latin typeface="Times New Roman" panose="02020603050405020304" pitchFamily="18" charset="0"/>
                <a:cs typeface="Times New Roman" panose="02020603050405020304" pitchFamily="18" charset="0"/>
                <a:hlinkClick r:id="rId2"/>
              </a:rPr>
              <a:t>accounts_receivable@csub.edu</a:t>
            </a:r>
            <a:endParaRPr lang="en-US" sz="1400" b="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097A189-0ECA-4AC5-DC21-5E25E9FC01DE}"/>
              </a:ext>
            </a:extLst>
          </p:cNvPr>
          <p:cNvSpPr txBox="1"/>
          <p:nvPr/>
        </p:nvSpPr>
        <p:spPr>
          <a:xfrm>
            <a:off x="924408" y="1054631"/>
            <a:ext cx="9722956"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dirty="0">
                <a:latin typeface="Times New Roman" panose="02020603050405020304" pitchFamily="18" charset="0"/>
                <a:cs typeface="Times New Roman" panose="02020603050405020304" pitchFamily="18" charset="0"/>
              </a:rPr>
              <a:t>Preferred Contact: </a:t>
            </a:r>
            <a:endParaRPr lang="en-US" sz="2400" dirty="0">
              <a:latin typeface="Times New Roman" panose="02020603050405020304" pitchFamily="18" charset="0"/>
              <a:cs typeface="Times New Roman" panose="02020603050405020304" pitchFamily="18" charset="0"/>
            </a:endParaRPr>
          </a:p>
          <a:p>
            <a:pPr algn="ctr"/>
            <a:r>
              <a:rPr lang="en-US" sz="2400" b="1" dirty="0">
                <a:latin typeface="Times New Roman" panose="02020603050405020304" pitchFamily="18" charset="0"/>
                <a:cs typeface="Times New Roman" panose="02020603050405020304" pitchFamily="18" charset="0"/>
              </a:rPr>
              <a:t>University Accounts Receivable:  accounts_receivable@csub.edu</a:t>
            </a:r>
            <a:endParaRPr lang="en-US" sz="24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A staff member will respond within 2 business days.</a:t>
            </a:r>
            <a:endParaRPr lang="en-US" sz="2400" dirty="0">
              <a:latin typeface="Times New Roman" panose="02020603050405020304" pitchFamily="18" charset="0"/>
              <a:ea typeface="Calibri"/>
              <a:cs typeface="Times New Roman" panose="02020603050405020304" pitchFamily="18" charset="0"/>
            </a:endParaRPr>
          </a:p>
        </p:txBody>
      </p:sp>
      <p:sp>
        <p:nvSpPr>
          <p:cNvPr id="5" name="TextBox 4">
            <a:extLst>
              <a:ext uri="{FF2B5EF4-FFF2-40B4-BE49-F238E27FC236}">
                <a16:creationId xmlns:a16="http://schemas.microsoft.com/office/drawing/2014/main" id="{D7116BF1-54A7-017D-C9B3-273F38993E24}"/>
              </a:ext>
            </a:extLst>
          </p:cNvPr>
          <p:cNvSpPr txBox="1"/>
          <p:nvPr/>
        </p:nvSpPr>
        <p:spPr>
          <a:xfrm>
            <a:off x="1214325" y="2715851"/>
            <a:ext cx="9722956" cy="31700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spc="-15" dirty="0">
                <a:latin typeface="Times New Roman" panose="02020603050405020304" pitchFamily="18" charset="0"/>
                <a:cs typeface="Times New Roman" panose="02020603050405020304" pitchFamily="18" charset="0"/>
              </a:rPr>
              <a:t>University </a:t>
            </a:r>
            <a:r>
              <a:rPr lang="en-US" sz="2400" b="1" spc="-20" dirty="0">
                <a:latin typeface="Times New Roman" panose="02020603050405020304" pitchFamily="18" charset="0"/>
                <a:cs typeface="Times New Roman" panose="02020603050405020304" pitchFamily="18" charset="0"/>
              </a:rPr>
              <a:t>Centralized</a:t>
            </a:r>
            <a:r>
              <a:rPr lang="en-US" sz="2400" b="1" spc="-60" dirty="0">
                <a:latin typeface="Times New Roman" panose="02020603050405020304" pitchFamily="18" charset="0"/>
                <a:cs typeface="Times New Roman" panose="02020603050405020304" pitchFamily="18" charset="0"/>
              </a:rPr>
              <a:t> </a:t>
            </a:r>
            <a:r>
              <a:rPr lang="en-US" sz="2400" b="1" spc="-5" dirty="0">
                <a:latin typeface="Times New Roman" panose="02020603050405020304" pitchFamily="18" charset="0"/>
                <a:cs typeface="Times New Roman" panose="02020603050405020304" pitchFamily="18" charset="0"/>
              </a:rPr>
              <a:t>Billing</a:t>
            </a:r>
          </a:p>
          <a:p>
            <a:endParaRPr lang="en-US" sz="2400" b="1" spc="-5" dirty="0">
              <a:latin typeface="Times New Roman" panose="02020603050405020304" pitchFamily="18" charset="0"/>
              <a:ea typeface="+mn-lt"/>
              <a:cs typeface="Times New Roman" panose="02020603050405020304" pitchFamily="18" charset="0"/>
            </a:endParaRPr>
          </a:p>
          <a:p>
            <a:r>
              <a:rPr lang="en-US" sz="2400" spc="-5" dirty="0">
                <a:latin typeface="Times New Roman" panose="02020603050405020304" pitchFamily="18" charset="0"/>
                <a:ea typeface="+mn-lt"/>
                <a:cs typeface="Times New Roman" panose="02020603050405020304" pitchFamily="18" charset="0"/>
              </a:rPr>
              <a:t>The CO has mandated that University billing be </a:t>
            </a:r>
            <a:r>
              <a:rPr lang="en-US" sz="2400" b="1" spc="-5" dirty="0">
                <a:latin typeface="Times New Roman" panose="02020603050405020304" pitchFamily="18" charset="0"/>
                <a:ea typeface="+mn-lt"/>
                <a:cs typeface="Times New Roman" panose="02020603050405020304" pitchFamily="18" charset="0"/>
              </a:rPr>
              <a:t>centralized (non-student).</a:t>
            </a:r>
            <a:endParaRPr lang="en-US" sz="2400" dirty="0">
              <a:latin typeface="Times New Roman" panose="02020603050405020304" pitchFamily="18" charset="0"/>
              <a:cs typeface="Times New Roman" panose="02020603050405020304" pitchFamily="18" charset="0"/>
            </a:endParaRPr>
          </a:p>
          <a:p>
            <a:endParaRPr lang="en-US" sz="2400" b="1" spc="-5" dirty="0">
              <a:latin typeface="Times New Roman" panose="02020603050405020304" pitchFamily="18" charset="0"/>
              <a:ea typeface="+mn-lt"/>
              <a:cs typeface="Times New Roman" panose="02020603050405020304" pitchFamily="18" charset="0"/>
            </a:endParaRPr>
          </a:p>
          <a:p>
            <a:r>
              <a:rPr lang="en-US" sz="2400" b="1" spc="-5" dirty="0">
                <a:latin typeface="Times New Roman" panose="02020603050405020304" pitchFamily="18" charset="0"/>
                <a:ea typeface="+mn-lt"/>
                <a:cs typeface="Times New Roman" panose="02020603050405020304" pitchFamily="18" charset="0"/>
              </a:rPr>
              <a:t>All third party billing, </a:t>
            </a:r>
            <a:r>
              <a:rPr lang="en-US" sz="2400" spc="-5" dirty="0">
                <a:latin typeface="Times New Roman" panose="02020603050405020304" pitchFamily="18" charset="0"/>
                <a:ea typeface="+mn-lt"/>
                <a:cs typeface="Times New Roman" panose="02020603050405020304" pitchFamily="18" charset="0"/>
              </a:rPr>
              <a:t>including billing to any Auxiliary, has to be processed by the University Accounts Receivable (AR) Accountant.</a:t>
            </a:r>
            <a:endParaRPr lang="en-US" sz="2400" dirty="0">
              <a:latin typeface="Times New Roman" panose="02020603050405020304" pitchFamily="18" charset="0"/>
              <a:cs typeface="Times New Roman" panose="02020603050405020304" pitchFamily="18" charset="0"/>
            </a:endParaRPr>
          </a:p>
          <a:p>
            <a:endParaRPr lang="en-US" sz="2800" b="1" spc="-5" dirty="0">
              <a:cs typeface="Calibri"/>
            </a:endParaRPr>
          </a:p>
          <a:p>
            <a:endParaRPr lang="en-US" sz="2800" b="1" spc="-5" dirty="0">
              <a:cs typeface="Calibri"/>
            </a:endParaRPr>
          </a:p>
        </p:txBody>
      </p:sp>
    </p:spTree>
    <p:extLst>
      <p:ext uri="{BB962C8B-B14F-4D97-AF65-F5344CB8AC3E}">
        <p14:creationId xmlns:p14="http://schemas.microsoft.com/office/powerpoint/2010/main" val="920971123"/>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AD73157-95E8-4900-9DC5-5602471B0928}"/>
              </a:ext>
            </a:extLst>
          </p:cNvPr>
          <p:cNvSpPr/>
          <p:nvPr/>
        </p:nvSpPr>
        <p:spPr>
          <a:xfrm>
            <a:off x="3165568" y="355265"/>
            <a:ext cx="5416868" cy="655885"/>
          </a:xfrm>
          <a:prstGeom prst="rect">
            <a:avLst/>
          </a:prstGeom>
        </p:spPr>
        <p:txBody>
          <a:bodyPr wrap="none">
            <a:spAutoFit/>
          </a:bodyPr>
          <a:lstStyle/>
          <a:p>
            <a:pPr>
              <a:lnSpc>
                <a:spcPct val="107000"/>
              </a:lnSpc>
            </a:pPr>
            <a:r>
              <a:rPr lang="en-US" sz="3600" b="1" u="sng">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Student Financial Services</a:t>
            </a:r>
            <a:endParaRPr lang="en-US" sz="36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2DDC413-29FF-4176-AD1D-EA052BB051B2}"/>
              </a:ext>
            </a:extLst>
          </p:cNvPr>
          <p:cNvSpPr txBox="1"/>
          <p:nvPr/>
        </p:nvSpPr>
        <p:spPr>
          <a:xfrm>
            <a:off x="183844" y="6132351"/>
            <a:ext cx="8547898" cy="523220"/>
          </a:xfrm>
          <a:prstGeom prst="rect">
            <a:avLst/>
          </a:prstGeom>
          <a:noFill/>
        </p:spPr>
        <p:txBody>
          <a:bodyPr wrap="square" lIns="91440" tIns="45720" rIns="91440" bIns="45720" rtlCol="0" anchor="t">
            <a:spAutoFit/>
          </a:bodyPr>
          <a:lstStyle/>
          <a:p>
            <a:r>
              <a:rPr lang="en-US" sz="1400" b="1" dirty="0">
                <a:latin typeface="Times New Roman"/>
                <a:cs typeface="Times New Roman"/>
              </a:rPr>
              <a:t>Contact:</a:t>
            </a:r>
          </a:p>
          <a:p>
            <a:r>
              <a:rPr lang="en-US" sz="1400" dirty="0">
                <a:latin typeface="Times New Roman" panose="02020603050405020304" pitchFamily="18" charset="0"/>
                <a:cs typeface="Times New Roman" panose="02020603050405020304" pitchFamily="18" charset="0"/>
              </a:rPr>
              <a:t>SFS AR Email- </a:t>
            </a:r>
            <a:r>
              <a:rPr lang="en-US" sz="1400" dirty="0">
                <a:latin typeface="Times New Roman" panose="02020603050405020304" pitchFamily="18" charset="0"/>
                <a:cs typeface="Times New Roman" panose="02020603050405020304" pitchFamily="18" charset="0"/>
                <a:hlinkClick r:id="rId2"/>
              </a:rPr>
              <a:t>accounts_receivable@csub.edu</a:t>
            </a:r>
            <a:r>
              <a:rPr lang="en-US" sz="1400" b="1" dirty="0">
                <a:latin typeface="Times New Roman" panose="02020603050405020304" pitchFamily="18" charset="0"/>
                <a:cs typeface="Times New Roman" panose="02020603050405020304" pitchFamily="18" charset="0"/>
              </a:rPr>
              <a:t>    </a:t>
            </a:r>
            <a:r>
              <a:rPr lang="en-US" sz="1400" dirty="0">
                <a:latin typeface="Times New Roman"/>
                <a:cs typeface="Times New Roman"/>
              </a:rPr>
              <a:t>Cashiering Office- </a:t>
            </a:r>
            <a:r>
              <a:rPr lang="en-US" sz="1400" dirty="0">
                <a:latin typeface="Times New Roman"/>
                <a:cs typeface="Times New Roman"/>
                <a:hlinkClick r:id="rId3"/>
              </a:rPr>
              <a:t>cashiersoffice@csub.edu</a:t>
            </a:r>
            <a:r>
              <a:rPr lang="en-US" sz="1400" dirty="0">
                <a:latin typeface="Times New Roman"/>
                <a:cs typeface="Times New Roman"/>
              </a:rPr>
              <a:t>  </a:t>
            </a:r>
            <a:endParaRPr lang="en-US" sz="1400" b="1" u="sng" dirty="0">
              <a:solidFill>
                <a:srgbClr val="0000FF"/>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8B81A771-1848-487B-A156-BADB9B07C702}"/>
              </a:ext>
            </a:extLst>
          </p:cNvPr>
          <p:cNvSpPr/>
          <p:nvPr/>
        </p:nvSpPr>
        <p:spPr>
          <a:xfrm>
            <a:off x="757979" y="1305342"/>
            <a:ext cx="10756687" cy="461665"/>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E0E30752-4203-3DAE-B990-7F4EF2CEAC52}"/>
              </a:ext>
            </a:extLst>
          </p:cNvPr>
          <p:cNvSpPr txBox="1"/>
          <p:nvPr/>
        </p:nvSpPr>
        <p:spPr>
          <a:xfrm>
            <a:off x="971551" y="1705220"/>
            <a:ext cx="10462470" cy="2739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200" b="1" spc="-5" dirty="0">
                <a:latin typeface="Times New Roman" panose="02020603050405020304" pitchFamily="18" charset="0"/>
                <a:cs typeface="Times New Roman" panose="02020603050405020304" pitchFamily="18" charset="0"/>
              </a:rPr>
              <a:t>AR CRITICAL </a:t>
            </a:r>
            <a:r>
              <a:rPr lang="en-US" sz="2200" b="1" spc="-70" dirty="0">
                <a:latin typeface="Times New Roman" panose="02020603050405020304" pitchFamily="18" charset="0"/>
                <a:cs typeface="Times New Roman" panose="02020603050405020304" pitchFamily="18" charset="0"/>
              </a:rPr>
              <a:t>DATES </a:t>
            </a:r>
            <a:r>
              <a:rPr lang="en-US" sz="2200" b="1" spc="-45" dirty="0">
                <a:latin typeface="Times New Roman" panose="02020603050405020304" pitchFamily="18" charset="0"/>
                <a:cs typeface="Times New Roman" panose="02020603050405020304" pitchFamily="18" charset="0"/>
              </a:rPr>
              <a:t>TO</a:t>
            </a:r>
            <a:r>
              <a:rPr lang="en-US" sz="2200" b="1" spc="-4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REMEMBER</a:t>
            </a:r>
          </a:p>
          <a:p>
            <a:pPr algn="ctr"/>
            <a:endParaRPr lang="en-US" sz="2200" dirty="0">
              <a:latin typeface="Times New Roman" panose="02020603050405020304" pitchFamily="18" charset="0"/>
              <a:cs typeface="Times New Roman" panose="02020603050405020304" pitchFamily="18" charset="0"/>
            </a:endParaRPr>
          </a:p>
          <a:p>
            <a:pPr>
              <a:lnSpc>
                <a:spcPct val="150000"/>
              </a:lnSpc>
            </a:pPr>
            <a:r>
              <a:rPr lang="en-US" sz="2200" b="1" dirty="0">
                <a:latin typeface="Times New Roman" panose="02020603050405020304" pitchFamily="18" charset="0"/>
                <a:cs typeface="Times New Roman" panose="02020603050405020304" pitchFamily="18" charset="0"/>
              </a:rPr>
              <a:t>May 5</a:t>
            </a:r>
            <a:r>
              <a:rPr lang="en-US" sz="2200" b="1" baseline="30000" dirty="0">
                <a:latin typeface="Times New Roman" panose="02020603050405020304" pitchFamily="18" charset="0"/>
                <a:cs typeface="Times New Roman" panose="02020603050405020304" pitchFamily="18" charset="0"/>
              </a:rPr>
              <a:t>th</a:t>
            </a:r>
            <a:r>
              <a:rPr lang="en-US" sz="2200" b="1" dirty="0">
                <a:latin typeface="Times New Roman" panose="02020603050405020304" pitchFamily="18" charset="0"/>
                <a:cs typeface="Times New Roman" panose="02020603050405020304" pitchFamily="18" charset="0"/>
              </a:rPr>
              <a:t> - </a:t>
            </a:r>
            <a:r>
              <a:rPr lang="en-US" sz="2200" dirty="0">
                <a:latin typeface="Times New Roman" panose="02020603050405020304" pitchFamily="18" charset="0"/>
                <a:cs typeface="Times New Roman" panose="02020603050405020304" pitchFamily="18" charset="0"/>
              </a:rPr>
              <a:t>All Billing Request Forms through 4/30/2025 are due from departments.</a:t>
            </a:r>
            <a:endParaRPr lang="en-US" sz="2200" dirty="0">
              <a:latin typeface="Times New Roman" panose="02020603050405020304" pitchFamily="18" charset="0"/>
              <a:ea typeface="Calibri"/>
              <a:cs typeface="Times New Roman" panose="02020603050405020304" pitchFamily="18" charset="0"/>
            </a:endParaRPr>
          </a:p>
          <a:p>
            <a:pPr>
              <a:lnSpc>
                <a:spcPct val="150000"/>
              </a:lnSpc>
            </a:pPr>
            <a:r>
              <a:rPr lang="en-US" sz="2200" b="1" dirty="0">
                <a:latin typeface="Times New Roman" panose="02020603050405020304" pitchFamily="18" charset="0"/>
                <a:cs typeface="Times New Roman" panose="02020603050405020304" pitchFamily="18" charset="0"/>
              </a:rPr>
              <a:t>June 5</a:t>
            </a:r>
            <a:r>
              <a:rPr lang="en-US" sz="2200" b="1" baseline="30000" dirty="0">
                <a:latin typeface="Times New Roman" panose="02020603050405020304" pitchFamily="18" charset="0"/>
                <a:cs typeface="Times New Roman" panose="02020603050405020304" pitchFamily="18" charset="0"/>
              </a:rPr>
              <a:t>th</a:t>
            </a:r>
            <a:r>
              <a:rPr lang="en-US" sz="2200" b="1" dirty="0">
                <a:latin typeface="Times New Roman" panose="02020603050405020304" pitchFamily="18" charset="0"/>
                <a:cs typeface="Times New Roman" panose="02020603050405020304" pitchFamily="18" charset="0"/>
              </a:rPr>
              <a:t> - </a:t>
            </a:r>
            <a:r>
              <a:rPr lang="en-US" sz="2200" dirty="0">
                <a:latin typeface="Times New Roman" panose="02020603050405020304" pitchFamily="18" charset="0"/>
                <a:cs typeface="Times New Roman" panose="02020603050405020304" pitchFamily="18" charset="0"/>
              </a:rPr>
              <a:t>All Billing Request Forms through 5/31/2025 are due from departments.</a:t>
            </a:r>
          </a:p>
          <a:p>
            <a:pPr>
              <a:lnSpc>
                <a:spcPct val="150000"/>
              </a:lnSpc>
            </a:pPr>
            <a:r>
              <a:rPr lang="en-US" sz="2200" b="1" dirty="0">
                <a:latin typeface="Times New Roman" panose="02020603050405020304" pitchFamily="18" charset="0"/>
                <a:cs typeface="Times New Roman" panose="02020603050405020304" pitchFamily="18" charset="0"/>
              </a:rPr>
              <a:t>June 5</a:t>
            </a:r>
            <a:r>
              <a:rPr lang="en-US" sz="2200" b="1" baseline="30000" dirty="0">
                <a:latin typeface="Times New Roman" panose="02020603050405020304" pitchFamily="18" charset="0"/>
                <a:cs typeface="Times New Roman" panose="02020603050405020304" pitchFamily="18" charset="0"/>
              </a:rPr>
              <a:t>th</a:t>
            </a:r>
            <a:r>
              <a:rPr lang="en-US" sz="2200" b="1" dirty="0">
                <a:latin typeface="Times New Roman" panose="02020603050405020304" pitchFamily="18" charset="0"/>
                <a:cs typeface="Times New Roman" panose="02020603050405020304" pitchFamily="18" charset="0"/>
              </a:rPr>
              <a:t> - </a:t>
            </a:r>
            <a:r>
              <a:rPr lang="en-US" sz="2200" dirty="0">
                <a:latin typeface="Times New Roman" panose="02020603050405020304" pitchFamily="18" charset="0"/>
                <a:cs typeface="Times New Roman" panose="02020603050405020304" pitchFamily="18" charset="0"/>
              </a:rPr>
              <a:t>All Billing Request Forms for the month of June 2025 are due from departments.</a:t>
            </a:r>
          </a:p>
          <a:p>
            <a:pPr>
              <a:lnSpc>
                <a:spcPct val="150000"/>
              </a:lnSpc>
            </a:pPr>
            <a:r>
              <a:rPr lang="en-US" sz="2200" b="1" dirty="0">
                <a:latin typeface="Times New Roman" panose="02020603050405020304" pitchFamily="18" charset="0"/>
                <a:cs typeface="Times New Roman" panose="02020603050405020304" pitchFamily="18" charset="0"/>
              </a:rPr>
              <a:t>June 5</a:t>
            </a:r>
            <a:r>
              <a:rPr lang="en-US" sz="2200" b="1" baseline="30000" dirty="0">
                <a:latin typeface="Times New Roman" panose="02020603050405020304" pitchFamily="18" charset="0"/>
                <a:cs typeface="Times New Roman" panose="02020603050405020304" pitchFamily="18" charset="0"/>
              </a:rPr>
              <a:t>th</a:t>
            </a:r>
            <a:r>
              <a:rPr lang="en-US" sz="2200" b="1" dirty="0">
                <a:latin typeface="Times New Roman" panose="02020603050405020304" pitchFamily="18" charset="0"/>
                <a:cs typeface="Times New Roman" panose="02020603050405020304" pitchFamily="18" charset="0"/>
              </a:rPr>
              <a:t> - </a:t>
            </a:r>
            <a:r>
              <a:rPr lang="en-US" sz="2200" dirty="0">
                <a:latin typeface="Times New Roman" panose="02020603050405020304" pitchFamily="18" charset="0"/>
                <a:cs typeface="Times New Roman" panose="02020603050405020304" pitchFamily="18" charset="0"/>
              </a:rPr>
              <a:t>Petty Cash activity through 6/5/2025 are due to the Cashier’s Office.</a:t>
            </a:r>
          </a:p>
        </p:txBody>
      </p:sp>
      <p:sp>
        <p:nvSpPr>
          <p:cNvPr id="7" name="TextBox 6">
            <a:extLst>
              <a:ext uri="{FF2B5EF4-FFF2-40B4-BE49-F238E27FC236}">
                <a16:creationId xmlns:a16="http://schemas.microsoft.com/office/drawing/2014/main" id="{EA3FE6E9-1629-951D-72FA-AFC6E31E4192}"/>
              </a:ext>
            </a:extLst>
          </p:cNvPr>
          <p:cNvSpPr txBox="1"/>
          <p:nvPr/>
        </p:nvSpPr>
        <p:spPr>
          <a:xfrm>
            <a:off x="1826542" y="4785554"/>
            <a:ext cx="9489158" cy="11695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spc="-5" dirty="0">
                <a:latin typeface="Times New Roman" panose="02020603050405020304" pitchFamily="18" charset="0"/>
                <a:cs typeface="Times New Roman" panose="02020603050405020304" pitchFamily="18" charset="0"/>
              </a:rPr>
              <a:t>Deposits &amp; Petty Cash                                                           Amy Polston...............6204</a:t>
            </a:r>
          </a:p>
          <a:p>
            <a:r>
              <a:rPr lang="en-US" b="1" spc="-5" dirty="0">
                <a:latin typeface="Times New Roman" panose="02020603050405020304" pitchFamily="18" charset="0"/>
                <a:cs typeface="Times New Roman" panose="02020603050405020304" pitchFamily="18" charset="0"/>
              </a:rPr>
              <a:t>Accounts Receivable (Off Campus)                                     Valeria Rodriguez.......3975</a:t>
            </a:r>
          </a:p>
          <a:p>
            <a:r>
              <a:rPr lang="en-US" b="1" spc="-5" dirty="0">
                <a:latin typeface="Times New Roman" panose="02020603050405020304" pitchFamily="18" charset="0"/>
                <a:cs typeface="Times New Roman" panose="02020603050405020304" pitchFamily="18" charset="0"/>
              </a:rPr>
              <a:t>Accounts Receivable (Student &amp; On Campus)                   Christina Orozco.........3225</a:t>
            </a:r>
          </a:p>
          <a:p>
            <a:r>
              <a:rPr lang="en-US" sz="1600" b="1" spc="-5" dirty="0">
                <a:cs typeface="Calibri"/>
              </a:rPr>
              <a:t>                   </a:t>
            </a:r>
          </a:p>
        </p:txBody>
      </p:sp>
    </p:spTree>
    <p:extLst>
      <p:ext uri="{BB962C8B-B14F-4D97-AF65-F5344CB8AC3E}">
        <p14:creationId xmlns:p14="http://schemas.microsoft.com/office/powerpoint/2010/main" val="3465422679"/>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AD73157-95E8-4900-9DC5-5602471B0928}"/>
              </a:ext>
            </a:extLst>
          </p:cNvPr>
          <p:cNvSpPr/>
          <p:nvPr/>
        </p:nvSpPr>
        <p:spPr>
          <a:xfrm>
            <a:off x="2266014" y="740418"/>
            <a:ext cx="8003217" cy="645113"/>
          </a:xfrm>
          <a:prstGeom prst="rect">
            <a:avLst/>
          </a:prstGeom>
        </p:spPr>
        <p:txBody>
          <a:bodyPr wrap="none">
            <a:spAutoFit/>
          </a:bodyPr>
          <a:lstStyle/>
          <a:p>
            <a:pPr algn="ctr">
              <a:lnSpc>
                <a:spcPct val="107000"/>
              </a:lnSpc>
            </a:pPr>
            <a:r>
              <a:rPr lang="en-US" sz="3600" b="1" u="sng">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Journal Entries and Expense Transfers,</a:t>
            </a:r>
          </a:p>
        </p:txBody>
      </p:sp>
      <p:sp>
        <p:nvSpPr>
          <p:cNvPr id="4" name="Rectangle 3">
            <a:extLst>
              <a:ext uri="{FF2B5EF4-FFF2-40B4-BE49-F238E27FC236}">
                <a16:creationId xmlns:a16="http://schemas.microsoft.com/office/drawing/2014/main" id="{8B81A771-1848-487B-A156-BADB9B07C702}"/>
              </a:ext>
            </a:extLst>
          </p:cNvPr>
          <p:cNvSpPr/>
          <p:nvPr/>
        </p:nvSpPr>
        <p:spPr>
          <a:xfrm>
            <a:off x="757979" y="1305342"/>
            <a:ext cx="10756687" cy="461665"/>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E0E30752-4203-3DAE-B990-7F4EF2CEAC52}"/>
              </a:ext>
            </a:extLst>
          </p:cNvPr>
          <p:cNvSpPr txBox="1"/>
          <p:nvPr/>
        </p:nvSpPr>
        <p:spPr>
          <a:xfrm>
            <a:off x="1214325" y="1671999"/>
            <a:ext cx="10353675"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spc="-5" dirty="0">
                <a:latin typeface="Times New Roman" panose="02020603050405020304" pitchFamily="18" charset="0"/>
                <a:cs typeface="Times New Roman" panose="02020603050405020304" pitchFamily="18" charset="0"/>
              </a:rPr>
              <a:t>Journal entries including expense transfers should be sent to the following departments whose business unit is initiating the journal entry and/or expense transfer:</a:t>
            </a:r>
            <a:endParaRPr lang="en-US" sz="2200" dirty="0">
              <a:latin typeface="Times New Roman" panose="02020603050405020304" pitchFamily="18" charset="0"/>
              <a:cs typeface="Times New Roman" panose="02020603050405020304" pitchFamily="18" charset="0"/>
            </a:endParaRPr>
          </a:p>
          <a:p>
            <a:pPr algn="ctr"/>
            <a:endParaRPr lang="en-US" sz="2200"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BKCMP 	– Liz Gamez or </a:t>
            </a:r>
            <a:r>
              <a:rPr lang="en-US" sz="2200" dirty="0">
                <a:latin typeface="Times New Roman" panose="02020603050405020304" pitchFamily="18" charset="0"/>
                <a:cs typeface="Times New Roman" panose="02020603050405020304" pitchFamily="18" charset="0"/>
                <a:hlinkClick r:id="rId2"/>
              </a:rPr>
              <a:t>accounting@csub.edu</a:t>
            </a:r>
            <a:endParaRPr lang="en-US" sz="2200" b="1"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BKASI 	- Elizabeth Walker or </a:t>
            </a:r>
            <a:r>
              <a:rPr lang="en-US" sz="2200" dirty="0">
                <a:latin typeface="Times New Roman" panose="02020603050405020304" pitchFamily="18" charset="0"/>
                <a:cs typeface="Times New Roman" panose="02020603050405020304" pitchFamily="18" charset="0"/>
                <a:hlinkClick r:id="rId3"/>
              </a:rPr>
              <a:t>studentaffairsaccounting@csub.edu</a:t>
            </a:r>
            <a:endParaRPr lang="en-US" sz="2200" b="1"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BKFDN	- Jassica Gauna or </a:t>
            </a:r>
            <a:r>
              <a:rPr lang="en-US" sz="2200" dirty="0">
                <a:latin typeface="Times New Roman" panose="02020603050405020304" pitchFamily="18" charset="0"/>
                <a:cs typeface="Times New Roman" panose="02020603050405020304" pitchFamily="18" charset="0"/>
                <a:hlinkClick r:id="rId4"/>
              </a:rPr>
              <a:t>foundationaccounting@csub.edu</a:t>
            </a:r>
            <a:endParaRPr lang="en-US" sz="2200" b="1"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BKSTU	- Elizabeth Walker or </a:t>
            </a:r>
            <a:r>
              <a:rPr lang="en-US" sz="2200" dirty="0">
                <a:latin typeface="Times New Roman" panose="02020603050405020304" pitchFamily="18" charset="0"/>
                <a:cs typeface="Times New Roman" panose="02020603050405020304" pitchFamily="18" charset="0"/>
                <a:hlinkClick r:id="rId5"/>
              </a:rPr>
              <a:t>studentaffairsaccounting@csub.edu</a:t>
            </a:r>
            <a:endParaRPr lang="en-US" sz="2200" b="1" dirty="0">
              <a:latin typeface="Times New Roman" panose="02020603050405020304" pitchFamily="18" charset="0"/>
              <a:cs typeface="Times New Roman" panose="02020603050405020304" pitchFamily="18" charset="0"/>
            </a:endParaRPr>
          </a:p>
          <a:p>
            <a:r>
              <a:rPr lang="en-US" sz="2200" b="1" dirty="0">
                <a:latin typeface="Times New Roman" panose="02020603050405020304" pitchFamily="18" charset="0"/>
                <a:cs typeface="Times New Roman" panose="02020603050405020304" pitchFamily="18" charset="0"/>
              </a:rPr>
              <a:t>BKSPA		- Rosalba Flores or</a:t>
            </a:r>
            <a:r>
              <a:rPr lang="en-US" sz="2200" b="1" dirty="0">
                <a:solidFill>
                  <a:schemeClr val="accent1">
                    <a:lumMod val="75000"/>
                  </a:schemeClr>
                </a:solidFill>
                <a:latin typeface="Times New Roman" panose="02020603050405020304" pitchFamily="18" charset="0"/>
                <a:cs typeface="Times New Roman" panose="02020603050405020304" pitchFamily="18" charset="0"/>
              </a:rPr>
              <a:t> </a:t>
            </a:r>
            <a:r>
              <a:rPr lang="en-US" sz="2200" u="sng" dirty="0">
                <a:solidFill>
                  <a:srgbClr val="0070C0"/>
                </a:solidFill>
                <a:latin typeface="Times New Roman" panose="02020603050405020304" pitchFamily="18" charset="0"/>
                <a:cs typeface="Times New Roman" panose="02020603050405020304" pitchFamily="18" charset="0"/>
                <a:hlinkClick r:id="rId6"/>
              </a:rPr>
              <a:t>spaaccounting@csub.edu</a:t>
            </a:r>
            <a:endParaRPr lang="en-US" sz="2200" u="sng" dirty="0">
              <a:solidFill>
                <a:srgbClr val="0070C0"/>
              </a:solidFill>
              <a:latin typeface="Times New Roman" panose="02020603050405020304" pitchFamily="18" charset="0"/>
              <a:cs typeface="Times New Roman" panose="02020603050405020304" pitchFamily="18" charset="0"/>
            </a:endParaRPr>
          </a:p>
          <a:p>
            <a:endParaRPr lang="en-US" sz="2200" u="sng" dirty="0">
              <a:solidFill>
                <a:srgbClr val="0070C0"/>
              </a:solidFill>
              <a:latin typeface="Times New Roman" panose="02020603050405020304" pitchFamily="18" charset="0"/>
              <a:cs typeface="Times New Roman" panose="02020603050405020304" pitchFamily="18" charset="0"/>
            </a:endParaRPr>
          </a:p>
          <a:p>
            <a:r>
              <a:rPr lang="en-US" sz="2200" b="1" dirty="0">
                <a:solidFill>
                  <a:srgbClr val="0000FF"/>
                </a:solidFill>
                <a:latin typeface="Times New Roman" panose="02020603050405020304" pitchFamily="18" charset="0"/>
                <a:cs typeface="Times New Roman" panose="02020603050405020304" pitchFamily="18" charset="0"/>
              </a:rPr>
              <a:t>Reminder - New BK001 Deadline for expense transfers </a:t>
            </a:r>
            <a:r>
              <a:rPr lang="en-US" sz="2200" b="1" u="sng" dirty="0">
                <a:solidFill>
                  <a:srgbClr val="0000FF"/>
                </a:solidFill>
                <a:latin typeface="Times New Roman" panose="02020603050405020304" pitchFamily="18" charset="0"/>
                <a:cs typeface="Times New Roman" panose="02020603050405020304" pitchFamily="18" charset="0"/>
              </a:rPr>
              <a:t>to</a:t>
            </a:r>
            <a:r>
              <a:rPr lang="en-US" sz="2200" b="1" dirty="0">
                <a:solidFill>
                  <a:srgbClr val="0000FF"/>
                </a:solidFill>
                <a:latin typeface="Times New Roman" panose="02020603050405020304" pitchFamily="18" charset="0"/>
                <a:cs typeface="Times New Roman" panose="02020603050405020304" pitchFamily="18" charset="0"/>
              </a:rPr>
              <a:t> BK001 is </a:t>
            </a:r>
            <a:r>
              <a:rPr lang="en-US" sz="2200" b="1" u="sng" dirty="0">
                <a:solidFill>
                  <a:srgbClr val="0000FF"/>
                </a:solidFill>
                <a:latin typeface="Times New Roman" panose="02020603050405020304" pitchFamily="18" charset="0"/>
                <a:cs typeface="Times New Roman" panose="02020603050405020304" pitchFamily="18" charset="0"/>
              </a:rPr>
              <a:t>May 2, 2025.</a:t>
            </a:r>
          </a:p>
        </p:txBody>
      </p:sp>
    </p:spTree>
    <p:extLst>
      <p:ext uri="{BB962C8B-B14F-4D97-AF65-F5344CB8AC3E}">
        <p14:creationId xmlns:p14="http://schemas.microsoft.com/office/powerpoint/2010/main" val="1815183010"/>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a:buChar char="•"/>
            </a:pPr>
            <a:endParaRPr lang="en-US">
              <a:ea typeface="Calibri" panose="020F0502020204030204"/>
              <a:cs typeface="Calibri" panose="020F0502020204030204"/>
            </a:endParaRPr>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6CD5E161-6B06-42C8-8439-1F2A0137665C}"/>
              </a:ext>
            </a:extLst>
          </p:cNvPr>
          <p:cNvSpPr txBox="1"/>
          <p:nvPr/>
        </p:nvSpPr>
        <p:spPr>
          <a:xfrm>
            <a:off x="643466" y="1201176"/>
            <a:ext cx="9658773" cy="5013356"/>
          </a:xfrm>
          <a:prstGeom prst="rect">
            <a:avLst/>
          </a:prstGeom>
        </p:spPr>
        <p:txBody>
          <a:bodyPr vert="horz" lIns="91440" tIns="45720" rIns="91440" bIns="45720" rtlCol="0">
            <a:normAutofit/>
          </a:bodyPr>
          <a:lstStyle/>
          <a:p>
            <a:pPr algn="ctr">
              <a:lnSpc>
                <a:spcPct val="90000"/>
              </a:lnSpc>
              <a:spcAft>
                <a:spcPts val="600"/>
              </a:spcAft>
            </a:pPr>
            <a:endParaRPr lang="en-US" sz="4000">
              <a:latin typeface="Times New Roman" panose="02020603050405020304" pitchFamily="18" charset="0"/>
              <a:cs typeface="Times New Roman" panose="02020603050405020304" pitchFamily="18" charset="0"/>
            </a:endParaRPr>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685113E1-1257-4C94-A7E5-27FCF0D28B2A}"/>
              </a:ext>
            </a:extLst>
          </p:cNvPr>
          <p:cNvSpPr txBox="1"/>
          <p:nvPr/>
        </p:nvSpPr>
        <p:spPr>
          <a:xfrm>
            <a:off x="2215128" y="71177"/>
            <a:ext cx="6542843" cy="468077"/>
          </a:xfrm>
          <a:prstGeom prst="rect">
            <a:avLst/>
          </a:prstGeom>
          <a:noFill/>
        </p:spPr>
        <p:txBody>
          <a:bodyPr wrap="square" rtlCol="0">
            <a:spAutoFit/>
          </a:bodyPr>
          <a:lstStyle/>
          <a:p>
            <a:pPr marL="292100" marR="0" algn="ctr">
              <a:lnSpc>
                <a:spcPct val="107000"/>
              </a:lnSpc>
              <a:spcBef>
                <a:spcPts val="0"/>
              </a:spcBef>
              <a:spcAft>
                <a:spcPts val="0"/>
              </a:spcAft>
            </a:pPr>
            <a:r>
              <a:rPr lang="en-US">
                <a:latin typeface="Times New Roman" panose="02020603050405020304" pitchFamily="18" charset="0"/>
                <a:ea typeface="Times New Roman" panose="02020603050405020304" pitchFamily="18" charset="0"/>
                <a:cs typeface="Times New Roman" panose="02020603050405020304" pitchFamily="18" charset="0"/>
              </a:rPr>
              <a:t>  </a:t>
            </a:r>
            <a:r>
              <a:rPr lang="en-US" sz="2400" b="1" u="sng">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Key Deadline Summary</a:t>
            </a:r>
            <a:endParaRPr lang="en-US" sz="2400">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59C7F58-920E-4586-8A24-5870BCCC4104}"/>
              </a:ext>
            </a:extLst>
          </p:cNvPr>
          <p:cNvSpPr txBox="1"/>
          <p:nvPr/>
        </p:nvSpPr>
        <p:spPr>
          <a:xfrm>
            <a:off x="150920" y="-1"/>
            <a:ext cx="11861122" cy="7038337"/>
          </a:xfrm>
          <a:prstGeom prst="rect">
            <a:avLst/>
          </a:prstGeom>
          <a:noFill/>
        </p:spPr>
        <p:txBody>
          <a:bodyPr wrap="square" lIns="91440" tIns="45720" rIns="91440" bIns="45720" rtlCol="0" anchor="t">
            <a:spAutoFit/>
          </a:bodyPr>
          <a:lstStyle/>
          <a:p>
            <a:pPr marL="0" marR="0" indent="280670">
              <a:lnSpc>
                <a:spcPct val="115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280670">
              <a:lnSpc>
                <a:spcPct val="115000"/>
              </a:lnSpc>
              <a:spcBef>
                <a:spcPts val="0"/>
              </a:spcBef>
              <a:spcAft>
                <a:spcPts val="0"/>
              </a:spcAft>
            </a:pPr>
            <a:r>
              <a:rPr lang="en-US" sz="1100" b="1" dirty="0">
                <a:solidFill>
                  <a:srgbClr val="000000"/>
                </a:solidFill>
                <a:effectLst/>
                <a:highlight>
                  <a:srgbClr val="D3D3D3"/>
                </a:highlight>
                <a:latin typeface="Times New Roman"/>
                <a:ea typeface="Times New Roman" panose="02020603050405020304" pitchFamily="18" charset="0"/>
                <a:cs typeface="Times New Roman"/>
              </a:rPr>
              <a:t>April </a:t>
            </a:r>
            <a:r>
              <a:rPr lang="en-US" sz="1100" b="1" dirty="0">
                <a:solidFill>
                  <a:srgbClr val="000000"/>
                </a:solidFill>
                <a:highlight>
                  <a:srgbClr val="D3D3D3"/>
                </a:highlight>
                <a:latin typeface="Times New Roman"/>
                <a:ea typeface="Times New Roman" panose="02020603050405020304" pitchFamily="18" charset="0"/>
                <a:cs typeface="Times New Roman"/>
              </a:rPr>
              <a:t>2025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280670">
              <a:lnSpc>
                <a:spcPct val="115000"/>
              </a:lnSpc>
              <a:spcBef>
                <a:spcPts val="0"/>
              </a:spcBef>
              <a:spcAft>
                <a:spcPts val="0"/>
              </a:spcAft>
            </a:pPr>
            <a:r>
              <a:rPr lang="en-US" sz="1100" b="1" u="sng" spc="-10" dirty="0">
                <a:effectLst/>
                <a:latin typeface="Times New Roman"/>
                <a:ea typeface="Times New Roman" panose="02020603050405020304" pitchFamily="18" charset="0"/>
                <a:cs typeface="Times New Roman"/>
              </a:rPr>
              <a:t>D</a:t>
            </a:r>
            <a:r>
              <a:rPr lang="en-US" sz="1100" b="1" u="sng" dirty="0">
                <a:effectLst/>
                <a:latin typeface="Times New Roman"/>
                <a:ea typeface="Times New Roman" panose="02020603050405020304" pitchFamily="18" charset="0"/>
                <a:cs typeface="Times New Roman"/>
              </a:rPr>
              <a:t>e</a:t>
            </a:r>
            <a:r>
              <a:rPr lang="en-US" sz="1100" b="1" u="sng" spc="5" dirty="0">
                <a:effectLst/>
                <a:latin typeface="Times New Roman"/>
                <a:ea typeface="Times New Roman" panose="02020603050405020304" pitchFamily="18" charset="0"/>
                <a:cs typeface="Times New Roman"/>
              </a:rPr>
              <a:t>a</a:t>
            </a:r>
            <a:r>
              <a:rPr lang="en-US" sz="1100" b="1" u="sng" dirty="0">
                <a:effectLst/>
                <a:latin typeface="Times New Roman"/>
                <a:ea typeface="Times New Roman" panose="02020603050405020304" pitchFamily="18" charset="0"/>
                <a:cs typeface="Times New Roman"/>
              </a:rPr>
              <a:t>d</a:t>
            </a:r>
            <a:r>
              <a:rPr lang="en-US" sz="1100" b="1" u="sng" spc="5" dirty="0">
                <a:effectLst/>
                <a:latin typeface="Times New Roman"/>
                <a:ea typeface="Times New Roman" panose="02020603050405020304" pitchFamily="18" charset="0"/>
                <a:cs typeface="Times New Roman"/>
              </a:rPr>
              <a:t>li</a:t>
            </a:r>
            <a:r>
              <a:rPr lang="en-US" sz="1100" b="1" u="sng" dirty="0">
                <a:effectLst/>
                <a:latin typeface="Times New Roman"/>
                <a:ea typeface="Times New Roman" panose="02020603050405020304" pitchFamily="18" charset="0"/>
                <a:cs typeface="Times New Roman"/>
              </a:rPr>
              <a:t>n</a:t>
            </a:r>
            <a:r>
              <a:rPr lang="en-US" sz="1100" b="1" u="sng" spc="-5" dirty="0">
                <a:effectLst/>
                <a:latin typeface="Times New Roman"/>
                <a:ea typeface="Times New Roman" panose="02020603050405020304" pitchFamily="18" charset="0"/>
                <a:cs typeface="Times New Roman"/>
              </a:rPr>
              <a:t>e</a:t>
            </a:r>
            <a:r>
              <a:rPr lang="en-US" sz="1100" b="1" u="sng" dirty="0">
                <a:effectLst/>
                <a:latin typeface="Times New Roman"/>
                <a:ea typeface="Times New Roman" panose="02020603050405020304" pitchFamily="18" charset="0"/>
                <a:cs typeface="Times New Roman"/>
              </a:rPr>
              <a:t>s </a:t>
            </a:r>
            <a:r>
              <a:rPr lang="en-US" sz="1100" b="1" u="sng" spc="-10" dirty="0">
                <a:effectLst/>
                <a:latin typeface="Times New Roman"/>
                <a:ea typeface="Times New Roman" panose="02020603050405020304" pitchFamily="18" charset="0"/>
                <a:cs typeface="Times New Roman"/>
              </a:rPr>
              <a:t>f</a:t>
            </a:r>
            <a:r>
              <a:rPr lang="en-US" sz="1100" b="1" u="sng" dirty="0">
                <a:effectLst/>
                <a:latin typeface="Times New Roman"/>
                <a:ea typeface="Times New Roman" panose="02020603050405020304" pitchFamily="18" charset="0"/>
                <a:cs typeface="Times New Roman"/>
              </a:rPr>
              <a:t>or</a:t>
            </a:r>
            <a:r>
              <a:rPr lang="en-US" sz="1100" b="1" u="sng" spc="5" dirty="0">
                <a:effectLst/>
                <a:latin typeface="Times New Roman"/>
                <a:ea typeface="Times New Roman" panose="02020603050405020304" pitchFamily="18" charset="0"/>
                <a:cs typeface="Times New Roman"/>
              </a:rPr>
              <a:t> </a:t>
            </a:r>
            <a:r>
              <a:rPr lang="en-US" sz="1100" b="1" u="sng" dirty="0">
                <a:effectLst/>
                <a:latin typeface="Times New Roman"/>
                <a:ea typeface="Times New Roman" panose="02020603050405020304" pitchFamily="18" charset="0"/>
                <a:cs typeface="Times New Roman"/>
              </a:rPr>
              <a:t>Tr</a:t>
            </a:r>
            <a:r>
              <a:rPr lang="en-US" sz="1100" b="1" u="sng" spc="5" dirty="0">
                <a:effectLst/>
                <a:latin typeface="Times New Roman"/>
                <a:ea typeface="Times New Roman" panose="02020603050405020304" pitchFamily="18" charset="0"/>
                <a:cs typeface="Times New Roman"/>
              </a:rPr>
              <a:t>an</a:t>
            </a:r>
            <a:r>
              <a:rPr lang="en-US" sz="1100" b="1" u="sng" spc="-5" dirty="0">
                <a:effectLst/>
                <a:latin typeface="Times New Roman"/>
                <a:ea typeface="Times New Roman" panose="02020603050405020304" pitchFamily="18" charset="0"/>
                <a:cs typeface="Times New Roman"/>
              </a:rPr>
              <a:t>sa</a:t>
            </a:r>
            <a:r>
              <a:rPr lang="en-US" sz="1100" b="1" u="sng" spc="5" dirty="0">
                <a:effectLst/>
                <a:latin typeface="Times New Roman"/>
                <a:ea typeface="Times New Roman" panose="02020603050405020304" pitchFamily="18" charset="0"/>
                <a:cs typeface="Times New Roman"/>
              </a:rPr>
              <a:t>c</a:t>
            </a:r>
            <a:r>
              <a:rPr lang="en-US" sz="1100" b="1" u="sng" spc="-10" dirty="0">
                <a:effectLst/>
                <a:latin typeface="Times New Roman"/>
                <a:ea typeface="Times New Roman" panose="02020603050405020304" pitchFamily="18" charset="0"/>
                <a:cs typeface="Times New Roman"/>
              </a:rPr>
              <a:t>t</a:t>
            </a:r>
            <a:r>
              <a:rPr lang="en-US" sz="1100" b="1" u="sng" spc="5" dirty="0">
                <a:effectLst/>
                <a:latin typeface="Times New Roman"/>
                <a:ea typeface="Times New Roman" panose="02020603050405020304" pitchFamily="18" charset="0"/>
                <a:cs typeface="Times New Roman"/>
              </a:rPr>
              <a:t>io</a:t>
            </a:r>
            <a:r>
              <a:rPr lang="en-US" sz="1100" b="1" u="sng" dirty="0">
                <a:effectLst/>
                <a:latin typeface="Times New Roman"/>
                <a:ea typeface="Times New Roman" panose="02020603050405020304" pitchFamily="18" charset="0"/>
                <a:cs typeface="Times New Roman"/>
              </a:rPr>
              <a:t>ns </a:t>
            </a:r>
            <a:r>
              <a:rPr lang="en-US" sz="1100" b="1" u="sng" spc="-10" dirty="0">
                <a:effectLst/>
                <a:latin typeface="Times New Roman"/>
                <a:ea typeface="Times New Roman" panose="02020603050405020304" pitchFamily="18" charset="0"/>
                <a:cs typeface="Times New Roman"/>
              </a:rPr>
              <a:t>R</a:t>
            </a:r>
            <a:r>
              <a:rPr lang="en-US" sz="1100" b="1" u="sng" dirty="0">
                <a:effectLst/>
                <a:latin typeface="Times New Roman"/>
                <a:ea typeface="Times New Roman" panose="02020603050405020304" pitchFamily="18" charset="0"/>
                <a:cs typeface="Times New Roman"/>
              </a:rPr>
              <a:t>e</a:t>
            </a:r>
            <a:r>
              <a:rPr lang="en-US" sz="1100" b="1" u="sng" spc="5" dirty="0">
                <a:effectLst/>
                <a:latin typeface="Times New Roman"/>
                <a:ea typeface="Times New Roman" panose="02020603050405020304" pitchFamily="18" charset="0"/>
                <a:cs typeface="Times New Roman"/>
              </a:rPr>
              <a:t>la</a:t>
            </a:r>
            <a:r>
              <a:rPr lang="en-US" sz="1100" b="1" u="sng" spc="-10" dirty="0">
                <a:effectLst/>
                <a:latin typeface="Times New Roman"/>
                <a:ea typeface="Times New Roman" panose="02020603050405020304" pitchFamily="18" charset="0"/>
                <a:cs typeface="Times New Roman"/>
              </a:rPr>
              <a:t>t</a:t>
            </a:r>
            <a:r>
              <a:rPr lang="en-US" sz="1100" b="1" u="sng" spc="10" dirty="0">
                <a:effectLst/>
                <a:latin typeface="Times New Roman"/>
                <a:ea typeface="Times New Roman" panose="02020603050405020304" pitchFamily="18" charset="0"/>
                <a:cs typeface="Times New Roman"/>
              </a:rPr>
              <a:t>i</a:t>
            </a:r>
            <a:r>
              <a:rPr lang="en-US" sz="1100" b="1" u="sng" spc="-15" dirty="0">
                <a:effectLst/>
                <a:latin typeface="Times New Roman"/>
                <a:ea typeface="Times New Roman" panose="02020603050405020304" pitchFamily="18" charset="0"/>
                <a:cs typeface="Times New Roman"/>
              </a:rPr>
              <a:t>n</a:t>
            </a:r>
            <a:r>
              <a:rPr lang="en-US" sz="1100" b="1" u="sng" dirty="0">
                <a:effectLst/>
                <a:latin typeface="Times New Roman"/>
                <a:ea typeface="Times New Roman" panose="02020603050405020304" pitchFamily="18" charset="0"/>
                <a:cs typeface="Times New Roman"/>
              </a:rPr>
              <a:t>g </a:t>
            </a:r>
            <a:r>
              <a:rPr lang="en-US" sz="1100" b="1" u="sng" spc="-5" dirty="0">
                <a:effectLst/>
                <a:latin typeface="Times New Roman"/>
                <a:ea typeface="Times New Roman" panose="02020603050405020304" pitchFamily="18" charset="0"/>
                <a:cs typeface="Times New Roman"/>
              </a:rPr>
              <a:t>t</a:t>
            </a:r>
            <a:r>
              <a:rPr lang="en-US" sz="1100" b="1" u="sng" dirty="0">
                <a:effectLst/>
                <a:latin typeface="Times New Roman"/>
                <a:ea typeface="Times New Roman" panose="02020603050405020304" pitchFamily="18" charset="0"/>
                <a:cs typeface="Times New Roman"/>
              </a:rPr>
              <a:t>o </a:t>
            </a:r>
            <a:r>
              <a:rPr lang="en-US" sz="1100" b="1" u="sng" spc="5" dirty="0">
                <a:effectLst/>
                <a:latin typeface="Times New Roman"/>
                <a:ea typeface="Times New Roman" panose="02020603050405020304" pitchFamily="18" charset="0"/>
                <a:cs typeface="Times New Roman"/>
              </a:rPr>
              <a:t>m</a:t>
            </a:r>
            <a:r>
              <a:rPr lang="en-US" sz="1100" b="1" u="sng" spc="-10" dirty="0">
                <a:effectLst/>
                <a:latin typeface="Times New Roman"/>
                <a:ea typeface="Times New Roman" panose="02020603050405020304" pitchFamily="18" charset="0"/>
                <a:cs typeface="Times New Roman"/>
              </a:rPr>
              <a:t>o</a:t>
            </a:r>
            <a:r>
              <a:rPr lang="en-US" sz="1100" b="1" u="sng" dirty="0">
                <a:effectLst/>
                <a:latin typeface="Times New Roman"/>
                <a:ea typeface="Times New Roman" panose="02020603050405020304" pitchFamily="18" charset="0"/>
                <a:cs typeface="Times New Roman"/>
              </a:rPr>
              <a:t>n</a:t>
            </a:r>
            <a:r>
              <a:rPr lang="en-US" sz="1100" b="1" u="sng" spc="10" dirty="0">
                <a:effectLst/>
                <a:latin typeface="Times New Roman"/>
                <a:ea typeface="Times New Roman" panose="02020603050405020304" pitchFamily="18" charset="0"/>
                <a:cs typeface="Times New Roman"/>
              </a:rPr>
              <a:t>t</a:t>
            </a:r>
            <a:r>
              <a:rPr lang="en-US" sz="1100" b="1" u="sng" dirty="0">
                <a:effectLst/>
                <a:latin typeface="Times New Roman"/>
                <a:ea typeface="Times New Roman" panose="02020603050405020304" pitchFamily="18" charset="0"/>
                <a:cs typeface="Times New Roman"/>
              </a:rPr>
              <a:t>hs </a:t>
            </a:r>
            <a:r>
              <a:rPr lang="en-US" sz="1100" b="1" u="sng" spc="5" dirty="0">
                <a:effectLst/>
                <a:latin typeface="Times New Roman"/>
                <a:ea typeface="Times New Roman" panose="02020603050405020304" pitchFamily="18" charset="0"/>
                <a:cs typeface="Times New Roman"/>
              </a:rPr>
              <a:t>t</a:t>
            </a:r>
            <a:r>
              <a:rPr lang="en-US" sz="1100" b="1" u="sng" spc="-5" dirty="0">
                <a:effectLst/>
                <a:latin typeface="Times New Roman"/>
                <a:ea typeface="Times New Roman" panose="02020603050405020304" pitchFamily="18" charset="0"/>
                <a:cs typeface="Times New Roman"/>
              </a:rPr>
              <a:t>h</a:t>
            </a:r>
            <a:r>
              <a:rPr lang="en-US" sz="1100" b="1" u="sng" spc="5" dirty="0">
                <a:effectLst/>
                <a:latin typeface="Times New Roman"/>
                <a:ea typeface="Times New Roman" panose="02020603050405020304" pitchFamily="18" charset="0"/>
                <a:cs typeface="Times New Roman"/>
              </a:rPr>
              <a:t>ro</a:t>
            </a:r>
            <a:r>
              <a:rPr lang="en-US" sz="1100" b="1" u="sng" dirty="0">
                <a:effectLst/>
                <a:latin typeface="Times New Roman"/>
                <a:ea typeface="Times New Roman" panose="02020603050405020304" pitchFamily="18" charset="0"/>
                <a:cs typeface="Times New Roman"/>
              </a:rPr>
              <a:t>ugh</a:t>
            </a:r>
            <a:r>
              <a:rPr lang="en-US" sz="1100" b="1" u="sng" spc="15" dirty="0">
                <a:effectLst/>
                <a:latin typeface="Times New Roman"/>
                <a:ea typeface="Times New Roman" panose="02020603050405020304" pitchFamily="18" charset="0"/>
                <a:cs typeface="Times New Roman"/>
              </a:rPr>
              <a:t> </a:t>
            </a:r>
            <a:r>
              <a:rPr lang="en-US" sz="1100" b="1" u="sng" dirty="0">
                <a:solidFill>
                  <a:srgbClr val="000000"/>
                </a:solidFill>
                <a:effectLst/>
                <a:latin typeface="Times New Roman"/>
                <a:ea typeface="Times New Roman" panose="02020603050405020304" pitchFamily="18" charset="0"/>
                <a:cs typeface="Times New Roman"/>
              </a:rPr>
              <a:t>Fiscal Year </a:t>
            </a:r>
            <a:r>
              <a:rPr lang="en-US" sz="1100" b="1" u="sng" dirty="0">
                <a:solidFill>
                  <a:srgbClr val="000000"/>
                </a:solidFill>
                <a:latin typeface="Times New Roman"/>
                <a:ea typeface="Times New Roman" panose="02020603050405020304" pitchFamily="18" charset="0"/>
                <a:cs typeface="Times New Roman"/>
              </a:rPr>
              <a:t>2024-2025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p>
            <a:pPr marL="280670" marR="406400" algn="just">
              <a:lnSpc>
                <a:spcPct val="115000"/>
              </a:lnSpc>
              <a:spcBef>
                <a:spcPts val="0"/>
              </a:spcBef>
              <a:spcAft>
                <a:spcPts val="0"/>
              </a:spcAft>
            </a:pPr>
            <a:r>
              <a:rPr lang="en-US" sz="1100" i="1" dirty="0">
                <a:effectLst/>
                <a:latin typeface="Times New Roman"/>
                <a:ea typeface="Times New Roman" panose="02020603050405020304" pitchFamily="18" charset="0"/>
                <a:cs typeface="Times New Roman"/>
              </a:rPr>
              <a:t>(All state-side grant</a:t>
            </a:r>
            <a:r>
              <a:rPr lang="en-US" sz="1100" i="1" spc="-15" dirty="0">
                <a:effectLst/>
                <a:latin typeface="Times New Roman"/>
                <a:ea typeface="Times New Roman" panose="02020603050405020304" pitchFamily="18" charset="0"/>
                <a:cs typeface="Times New Roman"/>
              </a:rPr>
              <a:t>-</a:t>
            </a:r>
            <a:r>
              <a:rPr lang="en-US" sz="1100" i="1" dirty="0">
                <a:effectLst/>
                <a:latin typeface="Times New Roman"/>
                <a:ea typeface="Times New Roman" panose="02020603050405020304" pitchFamily="18" charset="0"/>
                <a:cs typeface="Times New Roman"/>
              </a:rPr>
              <a:t>related</a:t>
            </a:r>
            <a:r>
              <a:rPr lang="en-US" sz="1100" i="1" spc="-5" dirty="0">
                <a:effectLst/>
                <a:latin typeface="Times New Roman"/>
                <a:ea typeface="Times New Roman" panose="02020603050405020304" pitchFamily="18" charset="0"/>
                <a:cs typeface="Times New Roman"/>
              </a:rPr>
              <a:t> </a:t>
            </a:r>
            <a:r>
              <a:rPr lang="en-US" sz="1100" i="1" dirty="0">
                <a:effectLst/>
                <a:latin typeface="Times New Roman"/>
                <a:ea typeface="Times New Roman" panose="02020603050405020304" pitchFamily="18" charset="0"/>
                <a:cs typeface="Times New Roman"/>
              </a:rPr>
              <a:t>paperwork listed below is due in Post Award by April 18, 2024).</a:t>
            </a:r>
            <a:endParaRPr lang="en-US" sz="1100">
              <a:effectLst/>
              <a:latin typeface="Times New Roman"/>
              <a:ea typeface="Calibri" panose="020F0502020204030204" pitchFamily="34" charset="0"/>
              <a:cs typeface="Times New Roman"/>
            </a:endParaRPr>
          </a:p>
          <a:p>
            <a:pPr marL="280670" marR="234950" algn="just">
              <a:lnSpc>
                <a:spcPct val="115000"/>
              </a:lnSpc>
              <a:spcBef>
                <a:spcPts val="0"/>
              </a:spcBef>
              <a:spcAft>
                <a:spcPts val="0"/>
              </a:spcAft>
            </a:pPr>
            <a:r>
              <a:rPr lang="en-US" sz="1100" dirty="0">
                <a:effectLst/>
                <a:latin typeface="Times New Roman"/>
                <a:ea typeface="Times New Roman" panose="02020603050405020304" pitchFamily="18" charset="0"/>
                <a:cs typeface="Times New Roman"/>
              </a:rPr>
              <a:t>April </a:t>
            </a:r>
            <a:r>
              <a:rPr lang="en-US" sz="1100" dirty="0">
                <a:latin typeface="Times New Roman"/>
                <a:ea typeface="Times New Roman" panose="02020603050405020304" pitchFamily="18" charset="0"/>
                <a:cs typeface="Times New Roman"/>
              </a:rPr>
              <a:t>18</a:t>
            </a:r>
            <a:r>
              <a:rPr lang="en-US" sz="1100" dirty="0">
                <a:effectLst/>
                <a:latin typeface="Times New Roman"/>
                <a:ea typeface="Times New Roman" panose="02020603050405020304" pitchFamily="18" charset="0"/>
                <a:cs typeface="Times New Roman"/>
              </a:rPr>
              <a:t>,</a:t>
            </a:r>
            <a:r>
              <a:rPr lang="en-US" sz="1100" spc="20" dirty="0">
                <a:effectLst/>
                <a:latin typeface="Times New Roman"/>
                <a:ea typeface="Times New Roman" panose="02020603050405020304" pitchFamily="18" charset="0"/>
                <a:cs typeface="Times New Roman"/>
              </a:rPr>
              <a:t> </a:t>
            </a:r>
            <a:r>
              <a:rPr lang="en-US" sz="1100" spc="5" dirty="0">
                <a:latin typeface="Times New Roman"/>
                <a:ea typeface="Times New Roman" panose="02020603050405020304" pitchFamily="18" charset="0"/>
                <a:cs typeface="Times New Roman"/>
              </a:rPr>
              <a:t>2025</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L</a:t>
            </a:r>
            <a:r>
              <a:rPr lang="en-US" sz="1100" spc="-5" dirty="0">
                <a:effectLst/>
                <a:latin typeface="Times New Roman"/>
                <a:ea typeface="Times New Roman" panose="02020603050405020304" pitchFamily="18" charset="0"/>
                <a:cs typeface="Times New Roman"/>
              </a:rPr>
              <a:t>a</a:t>
            </a:r>
            <a:r>
              <a:rPr lang="en-US" sz="1100" spc="5" dirty="0">
                <a:effectLst/>
                <a:latin typeface="Times New Roman"/>
                <a:ea typeface="Times New Roman" panose="02020603050405020304" pitchFamily="18" charset="0"/>
                <a:cs typeface="Times New Roman"/>
              </a:rPr>
              <a:t>bo</a:t>
            </a:r>
            <a:r>
              <a:rPr lang="en-US" sz="1100" dirty="0">
                <a:effectLst/>
                <a:latin typeface="Times New Roman"/>
                <a:ea typeface="Times New Roman" panose="02020603050405020304" pitchFamily="18" charset="0"/>
                <a:cs typeface="Times New Roman"/>
              </a:rPr>
              <a:t>r</a:t>
            </a:r>
            <a:r>
              <a:rPr lang="en-US" sz="1100" spc="20" dirty="0">
                <a:effectLst/>
                <a:latin typeface="Times New Roman"/>
                <a:ea typeface="Times New Roman" panose="02020603050405020304" pitchFamily="18" charset="0"/>
                <a:cs typeface="Times New Roman"/>
              </a:rPr>
              <a:t> </a:t>
            </a:r>
            <a:r>
              <a:rPr lang="en-US" sz="1100" spc="-25" dirty="0">
                <a:effectLst/>
                <a:latin typeface="Times New Roman"/>
                <a:ea typeface="Times New Roman" panose="02020603050405020304" pitchFamily="18" charset="0"/>
                <a:cs typeface="Times New Roman"/>
              </a:rPr>
              <a:t>C</a:t>
            </a:r>
            <a:r>
              <a:rPr lang="en-US" sz="1100" dirty="0">
                <a:effectLst/>
                <a:latin typeface="Times New Roman"/>
                <a:ea typeface="Times New Roman" panose="02020603050405020304" pitchFamily="18" charset="0"/>
                <a:cs typeface="Times New Roman"/>
              </a:rPr>
              <a:t>o</a:t>
            </a:r>
            <a:r>
              <a:rPr lang="en-US" sz="1100" spc="5" dirty="0">
                <a:effectLst/>
                <a:latin typeface="Times New Roman"/>
                <a:ea typeface="Times New Roman" panose="02020603050405020304" pitchFamily="18" charset="0"/>
                <a:cs typeface="Times New Roman"/>
              </a:rPr>
              <a:t>s</a:t>
            </a:r>
            <a:r>
              <a:rPr lang="en-US" sz="1100" dirty="0">
                <a:effectLst/>
                <a:latin typeface="Times New Roman"/>
                <a:ea typeface="Times New Roman" panose="02020603050405020304" pitchFamily="18" charset="0"/>
                <a:cs typeface="Times New Roman"/>
              </a:rPr>
              <a:t>t</a:t>
            </a:r>
            <a:r>
              <a:rPr lang="en-US" sz="1100" spc="20"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D</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s</a:t>
            </a:r>
            <a:r>
              <a:rPr lang="en-US" sz="1100" spc="-10"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but</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n</a:t>
            </a:r>
            <a:r>
              <a:rPr lang="en-US" sz="1100" spc="1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a:t>
            </a:r>
            <a:r>
              <a:rPr lang="en-US" sz="1100" dirty="0">
                <a:effectLst/>
                <a:latin typeface="Times New Roman"/>
                <a:ea typeface="Times New Roman" panose="02020603050405020304" pitchFamily="18" charset="0"/>
                <a:cs typeface="Times New Roman"/>
              </a:rPr>
              <a:t>LC</a:t>
            </a:r>
            <a:r>
              <a:rPr lang="en-US" sz="1100" spc="-10" dirty="0">
                <a:effectLst/>
                <a:latin typeface="Times New Roman"/>
                <a:ea typeface="Times New Roman" panose="02020603050405020304" pitchFamily="18" charset="0"/>
                <a:cs typeface="Times New Roman"/>
              </a:rPr>
              <a:t>D</a:t>
            </a:r>
            <a:r>
              <a:rPr lang="en-US" sz="1100" dirty="0">
                <a:effectLst/>
                <a:latin typeface="Times New Roman"/>
                <a:ea typeface="Times New Roman" panose="02020603050405020304" pitchFamily="18" charset="0"/>
                <a:cs typeface="Times New Roman"/>
              </a:rPr>
              <a:t>)</a:t>
            </a:r>
            <a:r>
              <a:rPr lang="en-US" sz="1100" spc="20" dirty="0">
                <a:effectLst/>
                <a:latin typeface="Times New Roman"/>
                <a:ea typeface="Times New Roman" panose="02020603050405020304" pitchFamily="18" charset="0"/>
                <a:cs typeface="Times New Roman"/>
              </a:rPr>
              <a:t> payroll </a:t>
            </a:r>
            <a:r>
              <a:rPr lang="en-US" sz="1100" spc="15"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o</a:t>
            </a:r>
            <a:r>
              <a:rPr lang="en-US" sz="1100" spc="-10" dirty="0">
                <a:effectLst/>
                <a:latin typeface="Times New Roman"/>
                <a:ea typeface="Times New Roman" panose="02020603050405020304" pitchFamily="18" charset="0"/>
                <a:cs typeface="Times New Roman"/>
              </a:rPr>
              <a:t>v</a:t>
            </a:r>
            <a:r>
              <a:rPr lang="en-US" sz="1100" spc="-1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s</a:t>
            </a:r>
            <a:r>
              <a:rPr lang="en-US" sz="1100" spc="1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re</a:t>
            </a:r>
            <a:r>
              <a:rPr lang="en-US" sz="1100" spc="-5" dirty="0">
                <a:effectLst/>
                <a:latin typeface="Times New Roman"/>
                <a:ea typeface="Times New Roman" panose="02020603050405020304" pitchFamily="18" charset="0"/>
                <a:cs typeface="Times New Roman"/>
              </a:rPr>
              <a:t>l</a:t>
            </a:r>
            <a:r>
              <a:rPr lang="en-US" sz="1100" dirty="0">
                <a:effectLst/>
                <a:latin typeface="Times New Roman"/>
                <a:ea typeface="Times New Roman" panose="02020603050405020304" pitchFamily="18" charset="0"/>
                <a:cs typeface="Times New Roman"/>
              </a:rPr>
              <a:t>a</a:t>
            </a:r>
            <a:r>
              <a:rPr lang="en-US" sz="1100" spc="5"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d </a:t>
            </a:r>
            <a:r>
              <a:rPr lang="en-US" sz="1100" spc="-5"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o</a:t>
            </a:r>
            <a:r>
              <a:rPr lang="en-US" sz="1100" spc="2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the month of March </a:t>
            </a:r>
            <a:r>
              <a:rPr lang="en-US" sz="1100" spc="5" dirty="0">
                <a:latin typeface="Times New Roman"/>
                <a:ea typeface="Times New Roman" panose="02020603050405020304" pitchFamily="18" charset="0"/>
                <a:cs typeface="Times New Roman"/>
              </a:rPr>
              <a:t>2025</a:t>
            </a:r>
            <a:r>
              <a:rPr lang="en-US" sz="1100" spc="5" dirty="0">
                <a:effectLst/>
                <a:latin typeface="Times New Roman"/>
                <a:ea typeface="Times New Roman" panose="02020603050405020304" pitchFamily="18" charset="0"/>
                <a:cs typeface="Times New Roman"/>
              </a:rPr>
              <a:t>.</a:t>
            </a:r>
            <a:endParaRPr lang="en-US" sz="1100">
              <a:effectLst/>
              <a:latin typeface="Times New Roman"/>
              <a:ea typeface="Calibri" panose="020F0502020204030204" pitchFamily="34" charset="0"/>
              <a:cs typeface="Times New Roman"/>
            </a:endParaRPr>
          </a:p>
          <a:p>
            <a:pPr marL="285750" marR="0">
              <a:lnSpc>
                <a:spcPts val="1315"/>
              </a:lnSpc>
              <a:spcBef>
                <a:spcPts val="0"/>
              </a:spcBef>
              <a:spcAft>
                <a:spcPts val="0"/>
              </a:spcAft>
            </a:pPr>
            <a:r>
              <a:rPr lang="en-US" sz="1100" dirty="0">
                <a:effectLst/>
                <a:latin typeface="Times New Roman"/>
                <a:ea typeface="Times New Roman" panose="02020603050405020304" pitchFamily="18" charset="0"/>
                <a:cs typeface="Times New Roman"/>
              </a:rPr>
              <a:t>April 26, 2024 – Procurement: </a:t>
            </a:r>
            <a:r>
              <a:rPr lang="en-US" sz="1100" spc="-15"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q</a:t>
            </a:r>
            <a:r>
              <a:rPr lang="en-US" sz="1100" dirty="0">
                <a:effectLst/>
                <a:latin typeface="Times New Roman"/>
                <a:ea typeface="Times New Roman" panose="02020603050405020304" pitchFamily="18" charset="0"/>
                <a:cs typeface="Times New Roman"/>
              </a:rPr>
              <a:t>uis</a:t>
            </a:r>
            <a:r>
              <a:rPr lang="en-US" sz="1100" spc="-10" dirty="0">
                <a:effectLst/>
                <a:latin typeface="Times New Roman"/>
                <a:ea typeface="Times New Roman" panose="02020603050405020304" pitchFamily="18" charset="0"/>
                <a:cs typeface="Times New Roman"/>
              </a:rPr>
              <a:t>i</a:t>
            </a:r>
            <a:r>
              <a:rPr lang="en-US" sz="1100" dirty="0">
                <a:effectLst/>
                <a:latin typeface="Times New Roman"/>
                <a:ea typeface="Times New Roman" panose="02020603050405020304" pitchFamily="18" charset="0"/>
                <a:cs typeface="Times New Roman"/>
              </a:rPr>
              <a:t>tions $25,000 or greater</a:t>
            </a:r>
            <a:r>
              <a:rPr lang="en-US" sz="1100" spc="260"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s</a:t>
            </a:r>
            <a:r>
              <a:rPr lang="en-US" sz="1100" dirty="0">
                <a:effectLst/>
                <a:latin typeface="Times New Roman"/>
                <a:ea typeface="Times New Roman" panose="02020603050405020304" pitchFamily="18" charset="0"/>
                <a:cs typeface="Times New Roman"/>
              </a:rPr>
              <a:t>u</a:t>
            </a:r>
            <a:r>
              <a:rPr lang="en-US" sz="1100" spc="5" dirty="0">
                <a:effectLst/>
                <a:latin typeface="Times New Roman"/>
                <a:ea typeface="Times New Roman" panose="02020603050405020304" pitchFamily="18" charset="0"/>
                <a:cs typeface="Times New Roman"/>
              </a:rPr>
              <a:t>b</a:t>
            </a:r>
            <a:r>
              <a:rPr lang="en-US" sz="1100" spc="-10"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itt</a:t>
            </a:r>
            <a:r>
              <a:rPr lang="en-US" sz="1100" spc="-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d in CSUBUY Procure-to-Pay (P2P) </a:t>
            </a:r>
            <a:r>
              <a:rPr lang="en-US" sz="1100" spc="-20" dirty="0">
                <a:effectLst/>
                <a:latin typeface="Times New Roman"/>
                <a:ea typeface="Times New Roman" panose="02020603050405020304" pitchFamily="18" charset="0"/>
                <a:cs typeface="Times New Roman"/>
              </a:rPr>
              <a:t>w</a:t>
            </a:r>
            <a:r>
              <a:rPr lang="en-US" sz="1100" spc="5" dirty="0">
                <a:effectLst/>
                <a:latin typeface="Times New Roman"/>
                <a:ea typeface="Times New Roman" panose="02020603050405020304" pitchFamily="18" charset="0"/>
                <a:cs typeface="Times New Roman"/>
              </a:rPr>
              <a:t>i</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a:t>
            </a:r>
            <a:r>
              <a:rPr lang="en-US" sz="1100" spc="28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a</a:t>
            </a:r>
            <a:r>
              <a:rPr lang="en-US" sz="1100" spc="-5" dirty="0">
                <a:effectLst/>
                <a:latin typeface="Times New Roman"/>
                <a:ea typeface="Times New Roman" panose="02020603050405020304" pitchFamily="18" charset="0"/>
                <a:cs typeface="Times New Roman"/>
              </a:rPr>
              <a:t>l</a:t>
            </a:r>
            <a:r>
              <a:rPr lang="en-US" sz="1100" dirty="0">
                <a:effectLst/>
                <a:latin typeface="Times New Roman"/>
                <a:ea typeface="Times New Roman" panose="02020603050405020304" pitchFamily="18" charset="0"/>
                <a:cs typeface="Times New Roman"/>
              </a:rPr>
              <a:t>l </a:t>
            </a:r>
            <a:r>
              <a:rPr lang="en-US" sz="1100" spc="5" dirty="0">
                <a:effectLst/>
                <a:latin typeface="Times New Roman"/>
                <a:ea typeface="Times New Roman" panose="02020603050405020304" pitchFamily="18" charset="0"/>
                <a:cs typeface="Times New Roman"/>
              </a:rPr>
              <a:t>app</a:t>
            </a:r>
            <a:r>
              <a:rPr lang="en-US" sz="1100"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op</a:t>
            </a:r>
            <a:r>
              <a:rPr lang="en-US" sz="1100"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i</a:t>
            </a:r>
            <a:r>
              <a:rPr lang="en-US" sz="1100" dirty="0">
                <a:effectLst/>
                <a:latin typeface="Times New Roman"/>
                <a:ea typeface="Times New Roman" panose="02020603050405020304" pitchFamily="18" charset="0"/>
                <a:cs typeface="Times New Roman"/>
              </a:rPr>
              <a:t>a</a:t>
            </a:r>
            <a:r>
              <a:rPr lang="en-US" sz="1100" spc="5"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approvals. </a:t>
            </a:r>
            <a:endParaRPr lang="en-US" sz="1100">
              <a:effectLst/>
              <a:latin typeface="Times New Roman"/>
              <a:ea typeface="Calibri" panose="020F0502020204030204" pitchFamily="34" charset="0"/>
              <a:cs typeface="Times New Roman"/>
            </a:endParaRPr>
          </a:p>
          <a:p>
            <a:pPr marL="280670" marR="292100" algn="just">
              <a:lnSpc>
                <a:spcPct val="115000"/>
              </a:lnSpc>
              <a:spcBef>
                <a:spcPts val="90"/>
              </a:spcBef>
              <a:spcAft>
                <a:spcPts val="0"/>
              </a:spcAft>
            </a:pPr>
            <a:r>
              <a:rPr lang="en-US" sz="1100" spc="-5"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a</a:t>
            </a:r>
            <a:r>
              <a:rPr lang="en-US" sz="1100" dirty="0">
                <a:effectLst/>
                <a:latin typeface="Times New Roman"/>
                <a:ea typeface="Times New Roman" panose="02020603050405020304" pitchFamily="18" charset="0"/>
                <a:cs typeface="Times New Roman"/>
              </a:rPr>
              <a:t>y</a:t>
            </a:r>
            <a:r>
              <a:rPr lang="en-US" sz="1100" spc="-5" dirty="0">
                <a:effectLst/>
                <a:latin typeface="Times New Roman"/>
                <a:ea typeface="Times New Roman" panose="02020603050405020304" pitchFamily="18" charset="0"/>
                <a:cs typeface="Times New Roman"/>
              </a:rPr>
              <a:t> 2,</a:t>
            </a:r>
            <a:r>
              <a:rPr lang="en-US" sz="110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2025</a:t>
            </a:r>
            <a:r>
              <a:rPr lang="en-US" sz="1100" dirty="0">
                <a:effectLst/>
                <a:latin typeface="Times New Roman"/>
                <a:ea typeface="Times New Roman" panose="02020603050405020304" pitchFamily="18" charset="0"/>
                <a:cs typeface="Times New Roman"/>
              </a:rPr>
              <a:t> – </a:t>
            </a:r>
            <a:r>
              <a:rPr lang="en-US" sz="1100" spc="-10" dirty="0">
                <a:effectLst/>
                <a:latin typeface="Times New Roman"/>
                <a:ea typeface="Times New Roman" panose="02020603050405020304" pitchFamily="18" charset="0"/>
                <a:cs typeface="Times New Roman"/>
              </a:rPr>
              <a:t>D</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re</a:t>
            </a:r>
            <a:r>
              <a:rPr lang="en-US" sz="1100" spc="-5" dirty="0">
                <a:effectLst/>
                <a:latin typeface="Times New Roman"/>
                <a:ea typeface="Times New Roman" panose="02020603050405020304" pitchFamily="18" charset="0"/>
                <a:cs typeface="Times New Roman"/>
              </a:rPr>
              <a:t>c</a:t>
            </a:r>
            <a:r>
              <a:rPr lang="en-US" sz="1100" dirty="0">
                <a:effectLst/>
                <a:latin typeface="Times New Roman"/>
                <a:ea typeface="Times New Roman" panose="02020603050405020304" pitchFamily="18" charset="0"/>
                <a:cs typeface="Times New Roman"/>
              </a:rPr>
              <a:t>t</a:t>
            </a:r>
            <a:r>
              <a:rPr lang="en-US" sz="1100" spc="1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P</a:t>
            </a:r>
            <a:r>
              <a:rPr lang="en-US" sz="1100" dirty="0">
                <a:effectLst/>
                <a:latin typeface="Times New Roman"/>
                <a:ea typeface="Times New Roman" panose="02020603050405020304" pitchFamily="18" charset="0"/>
                <a:cs typeface="Times New Roman"/>
              </a:rPr>
              <a:t>a</a:t>
            </a:r>
            <a:r>
              <a:rPr lang="en-US" sz="1100" spc="-25" dirty="0">
                <a:effectLst/>
                <a:latin typeface="Times New Roman"/>
                <a:ea typeface="Times New Roman" panose="02020603050405020304" pitchFamily="18" charset="0"/>
                <a:cs typeface="Times New Roman"/>
              </a:rPr>
              <a:t>y</a:t>
            </a:r>
            <a:r>
              <a:rPr lang="en-US" sz="1100" dirty="0">
                <a:effectLst/>
                <a:latin typeface="Times New Roman"/>
                <a:ea typeface="Times New Roman" panose="02020603050405020304" pitchFamily="18" charset="0"/>
                <a:cs typeface="Times New Roman"/>
              </a:rPr>
              <a:t>s and invoices</a:t>
            </a:r>
            <a:r>
              <a:rPr lang="en-US" sz="1100" spc="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hro</a:t>
            </a:r>
            <a:r>
              <a:rPr lang="en-US" sz="1100" spc="-5" dirty="0">
                <a:effectLst/>
                <a:latin typeface="Times New Roman"/>
                <a:ea typeface="Times New Roman" panose="02020603050405020304" pitchFamily="18" charset="0"/>
                <a:cs typeface="Times New Roman"/>
              </a:rPr>
              <a:t>ug</a:t>
            </a:r>
            <a:r>
              <a:rPr lang="en-US" sz="1100" dirty="0">
                <a:effectLst/>
                <a:latin typeface="Times New Roman"/>
                <a:ea typeface="Times New Roman" panose="02020603050405020304" pitchFamily="18" charset="0"/>
                <a:cs typeface="Times New Roman"/>
              </a:rPr>
              <a:t>h</a:t>
            </a:r>
            <a:r>
              <a:rPr lang="en-US" sz="1100" spc="20"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A</a:t>
            </a:r>
            <a:r>
              <a:rPr lang="en-US" sz="1100" spc="5" dirty="0">
                <a:effectLst/>
                <a:latin typeface="Times New Roman"/>
                <a:ea typeface="Times New Roman" panose="02020603050405020304" pitchFamily="18" charset="0"/>
                <a:cs typeface="Times New Roman"/>
              </a:rPr>
              <a:t>p</a:t>
            </a:r>
            <a:r>
              <a:rPr lang="en-US" sz="1100" spc="-5" dirty="0">
                <a:effectLst/>
                <a:latin typeface="Times New Roman"/>
                <a:ea typeface="Times New Roman" panose="02020603050405020304" pitchFamily="18" charset="0"/>
                <a:cs typeface="Times New Roman"/>
              </a:rPr>
              <a:t>ri</a:t>
            </a:r>
            <a:r>
              <a:rPr lang="en-US" sz="1100" dirty="0">
                <a:effectLst/>
                <a:latin typeface="Times New Roman"/>
                <a:ea typeface="Times New Roman" panose="02020603050405020304" pitchFamily="18" charset="0"/>
                <a:cs typeface="Times New Roman"/>
              </a:rPr>
              <a:t>l</a:t>
            </a:r>
            <a:r>
              <a:rPr lang="en-US" sz="1100" spc="10" dirty="0">
                <a:effectLst/>
                <a:latin typeface="Times New Roman"/>
                <a:ea typeface="Times New Roman" panose="02020603050405020304" pitchFamily="18" charset="0"/>
                <a:cs typeface="Times New Roman"/>
              </a:rPr>
              <a:t> 30</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2025.</a:t>
            </a:r>
            <a:endParaRPr lang="en-US" sz="1100">
              <a:effectLst/>
              <a:latin typeface="Times New Roman"/>
              <a:ea typeface="Calibri" panose="020F0502020204030204" pitchFamily="34" charset="0"/>
              <a:cs typeface="Times New Roman"/>
            </a:endParaRPr>
          </a:p>
          <a:p>
            <a:pPr marL="280670" marR="1720850" algn="just">
              <a:lnSpc>
                <a:spcPct val="115000"/>
              </a:lnSpc>
              <a:spcBef>
                <a:spcPts val="0"/>
              </a:spcBef>
              <a:spcAft>
                <a:spcPts val="0"/>
              </a:spcAft>
            </a:pPr>
            <a:r>
              <a:rPr lang="en-US" sz="1100"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a</a:t>
            </a:r>
            <a:r>
              <a:rPr lang="en-US" sz="1100" dirty="0">
                <a:effectLst/>
                <a:latin typeface="Times New Roman"/>
                <a:ea typeface="Times New Roman" panose="02020603050405020304" pitchFamily="18" charset="0"/>
                <a:cs typeface="Times New Roman"/>
              </a:rPr>
              <a:t>y</a:t>
            </a:r>
            <a:r>
              <a:rPr lang="en-US" sz="1100" spc="-10" dirty="0">
                <a:effectLst/>
                <a:latin typeface="Times New Roman"/>
                <a:ea typeface="Times New Roman" panose="02020603050405020304" pitchFamily="18" charset="0"/>
                <a:cs typeface="Times New Roman"/>
              </a:rPr>
              <a:t> 2</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2025 – Ch</a:t>
            </a:r>
            <a:r>
              <a:rPr lang="en-US" sz="1100" spc="5" dirty="0">
                <a:effectLst/>
                <a:latin typeface="Times New Roman"/>
                <a:ea typeface="Times New Roman" panose="02020603050405020304" pitchFamily="18" charset="0"/>
                <a:cs typeface="Times New Roman"/>
              </a:rPr>
              <a:t>a</a:t>
            </a:r>
            <a:r>
              <a:rPr lang="en-US" sz="1100" dirty="0">
                <a:effectLst/>
                <a:latin typeface="Times New Roman"/>
                <a:ea typeface="Times New Roman" panose="02020603050405020304" pitchFamily="18" charset="0"/>
                <a:cs typeface="Times New Roman"/>
              </a:rPr>
              <a:t>r</a:t>
            </a:r>
            <a:r>
              <a:rPr lang="en-US" sz="1100" spc="-10" dirty="0">
                <a:effectLst/>
                <a:latin typeface="Times New Roman"/>
                <a:ea typeface="Times New Roman" panose="02020603050405020304" pitchFamily="18" charset="0"/>
                <a:cs typeface="Times New Roman"/>
              </a:rPr>
              <a:t>g</a:t>
            </a:r>
            <a:r>
              <a:rPr lang="en-US" sz="1100" spc="5" dirty="0">
                <a:effectLst/>
                <a:latin typeface="Times New Roman"/>
                <a:ea typeface="Times New Roman" panose="02020603050405020304" pitchFamily="18" charset="0"/>
                <a:cs typeface="Times New Roman"/>
              </a:rPr>
              <a:t>e</a:t>
            </a:r>
            <a:r>
              <a:rPr lang="en-US" sz="1100" spc="-10" dirty="0">
                <a:effectLst/>
                <a:latin typeface="Times New Roman"/>
                <a:ea typeface="Times New Roman" panose="02020603050405020304" pitchFamily="18" charset="0"/>
                <a:cs typeface="Times New Roman"/>
              </a:rPr>
              <a:t>b</a:t>
            </a:r>
            <a:r>
              <a:rPr lang="en-US" sz="1100" dirty="0">
                <a:effectLst/>
                <a:latin typeface="Times New Roman"/>
                <a:ea typeface="Times New Roman" panose="02020603050405020304" pitchFamily="18" charset="0"/>
                <a:cs typeface="Times New Roman"/>
              </a:rPr>
              <a:t>acks</a:t>
            </a:r>
            <a:r>
              <a:rPr lang="en-US" sz="1100" spc="5"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hr</a:t>
            </a:r>
            <a:r>
              <a:rPr lang="en-US" sz="1100" spc="-10"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ugh</a:t>
            </a:r>
            <a:r>
              <a:rPr lang="en-US" sz="1100" spc="2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April</a:t>
            </a:r>
            <a:r>
              <a:rPr lang="en-US" sz="1100" spc="5" dirty="0">
                <a:effectLst/>
                <a:latin typeface="Times New Roman"/>
                <a:ea typeface="Times New Roman" panose="02020603050405020304" pitchFamily="18" charset="0"/>
                <a:cs typeface="Times New Roman"/>
              </a:rPr>
              <a:t> 30</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a:t>
            </a:r>
            <a:r>
              <a:rPr lang="en-US" sz="1100" dirty="0">
                <a:latin typeface="Times New Roman"/>
                <a:ea typeface="Times New Roman" panose="02020603050405020304" pitchFamily="18" charset="0"/>
                <a:cs typeface="Times New Roman"/>
              </a:rPr>
              <a:t>2025</a:t>
            </a:r>
            <a:r>
              <a:rPr lang="en-US" sz="1100" dirty="0">
                <a:effectLst/>
                <a:latin typeface="Times New Roman"/>
                <a:ea typeface="Times New Roman" panose="02020603050405020304" pitchFamily="18" charset="0"/>
                <a:cs typeface="Times New Roman"/>
              </a:rPr>
              <a:t>.</a:t>
            </a:r>
            <a:endParaRPr lang="en-US" sz="1100">
              <a:effectLst/>
              <a:latin typeface="Times New Roman"/>
              <a:ea typeface="Calibri" panose="020F0502020204030204" pitchFamily="34" charset="0"/>
              <a:cs typeface="Times New Roman"/>
            </a:endParaRPr>
          </a:p>
          <a:p>
            <a:pPr marL="280670" marR="234950" algn="just">
              <a:lnSpc>
                <a:spcPct val="115000"/>
              </a:lnSpc>
              <a:spcBef>
                <a:spcPts val="0"/>
              </a:spcBef>
              <a:spcAft>
                <a:spcPts val="0"/>
              </a:spcAft>
            </a:pPr>
            <a:r>
              <a:rPr lang="en-US" sz="1100" spc="-5"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a</a:t>
            </a:r>
            <a:r>
              <a:rPr lang="en-US" sz="1100" dirty="0">
                <a:effectLst/>
                <a:latin typeface="Times New Roman"/>
                <a:ea typeface="Times New Roman" panose="02020603050405020304" pitchFamily="18" charset="0"/>
                <a:cs typeface="Times New Roman"/>
              </a:rPr>
              <a:t>y</a:t>
            </a:r>
            <a:r>
              <a:rPr lang="en-US" sz="1100" spc="-10" dirty="0">
                <a:effectLst/>
                <a:latin typeface="Times New Roman"/>
                <a:ea typeface="Times New Roman" panose="02020603050405020304" pitchFamily="18" charset="0"/>
                <a:cs typeface="Times New Roman"/>
              </a:rPr>
              <a:t> 2</a:t>
            </a:r>
            <a:r>
              <a:rPr lang="en-US" sz="1100" dirty="0">
                <a:effectLst/>
                <a:latin typeface="Times New Roman"/>
                <a:ea typeface="Times New Roman" panose="02020603050405020304" pitchFamily="18" charset="0"/>
                <a:cs typeface="Times New Roman"/>
              </a:rPr>
              <a:t>,</a:t>
            </a:r>
            <a:r>
              <a:rPr lang="en-US" sz="1100" spc="10" dirty="0">
                <a:effectLst/>
                <a:latin typeface="Times New Roman"/>
                <a:ea typeface="Times New Roman" panose="02020603050405020304" pitchFamily="18" charset="0"/>
                <a:cs typeface="Times New Roman"/>
              </a:rPr>
              <a:t> </a:t>
            </a:r>
            <a:r>
              <a:rPr lang="en-US" sz="1100" spc="5" dirty="0">
                <a:latin typeface="Times New Roman"/>
                <a:ea typeface="Times New Roman" panose="02020603050405020304" pitchFamily="18" charset="0"/>
                <a:cs typeface="Times New Roman"/>
              </a:rPr>
              <a:t>2025</a:t>
            </a:r>
            <a:r>
              <a:rPr lang="en-US" sz="1100" dirty="0">
                <a:effectLst/>
                <a:latin typeface="Times New Roman"/>
                <a:ea typeface="Times New Roman" panose="02020603050405020304" pitchFamily="18" charset="0"/>
                <a:cs typeface="Times New Roman"/>
              </a:rPr>
              <a:t> – </a:t>
            </a:r>
            <a:r>
              <a:rPr lang="en-US" sz="1100" spc="5" dirty="0">
                <a:effectLst/>
                <a:latin typeface="Times New Roman"/>
                <a:ea typeface="Times New Roman" panose="02020603050405020304" pitchFamily="18" charset="0"/>
                <a:cs typeface="Times New Roman"/>
              </a:rPr>
              <a:t>Jou</a:t>
            </a:r>
            <a:r>
              <a:rPr lang="en-US" sz="1100" spc="-15"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na</a:t>
            </a:r>
            <a:r>
              <a:rPr lang="en-US" sz="1100" dirty="0">
                <a:effectLst/>
                <a:latin typeface="Times New Roman"/>
                <a:ea typeface="Times New Roman" panose="02020603050405020304" pitchFamily="18" charset="0"/>
                <a:cs typeface="Times New Roman"/>
              </a:rPr>
              <a:t>l</a:t>
            </a:r>
            <a:r>
              <a:rPr lang="en-US" sz="1100" spc="-1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entr</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s</a:t>
            </a:r>
            <a:r>
              <a:rPr lang="en-US" sz="1100" spc="10" dirty="0">
                <a:effectLst/>
                <a:latin typeface="Times New Roman"/>
                <a:ea typeface="Times New Roman" panose="02020603050405020304" pitchFamily="18" charset="0"/>
                <a:cs typeface="Times New Roman"/>
              </a:rPr>
              <a:t> for transactions up through </a:t>
            </a:r>
            <a:r>
              <a:rPr lang="en-US" sz="1100" spc="-20" dirty="0">
                <a:effectLst/>
                <a:latin typeface="Times New Roman"/>
                <a:ea typeface="Times New Roman" panose="02020603050405020304" pitchFamily="18" charset="0"/>
                <a:cs typeface="Times New Roman"/>
              </a:rPr>
              <a:t>A</a:t>
            </a:r>
            <a:r>
              <a:rPr lang="en-US" sz="1100" spc="5" dirty="0">
                <a:effectLst/>
                <a:latin typeface="Times New Roman"/>
                <a:ea typeface="Times New Roman" panose="02020603050405020304" pitchFamily="18" charset="0"/>
                <a:cs typeface="Times New Roman"/>
              </a:rPr>
              <a:t>pr</a:t>
            </a:r>
            <a:r>
              <a:rPr lang="en-US" sz="1100" spc="-5" dirty="0">
                <a:effectLst/>
                <a:latin typeface="Times New Roman"/>
                <a:ea typeface="Times New Roman" panose="02020603050405020304" pitchFamily="18" charset="0"/>
                <a:cs typeface="Times New Roman"/>
              </a:rPr>
              <a:t>i</a:t>
            </a:r>
            <a:r>
              <a:rPr lang="en-US" sz="1100" dirty="0">
                <a:effectLst/>
                <a:latin typeface="Times New Roman"/>
                <a:ea typeface="Times New Roman" panose="02020603050405020304" pitchFamily="18" charset="0"/>
                <a:cs typeface="Times New Roman"/>
              </a:rPr>
              <a:t>l</a:t>
            </a:r>
            <a:r>
              <a:rPr lang="en-US" sz="1100" spc="10" dirty="0">
                <a:effectLst/>
                <a:latin typeface="Times New Roman"/>
                <a:ea typeface="Times New Roman" panose="02020603050405020304" pitchFamily="18" charset="0"/>
                <a:cs typeface="Times New Roman"/>
              </a:rPr>
              <a:t> 30</a:t>
            </a:r>
            <a:r>
              <a:rPr lang="en-US" sz="1100" spc="5" dirty="0">
                <a:effectLst/>
                <a:latin typeface="Times New Roman"/>
                <a:ea typeface="Times New Roman" panose="02020603050405020304" pitchFamily="18" charset="0"/>
                <a:cs typeface="Times New Roman"/>
              </a:rPr>
              <a:t>,</a:t>
            </a:r>
            <a:r>
              <a:rPr lang="en-US" sz="1100" spc="1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2024.</a:t>
            </a:r>
            <a:endParaRPr lang="en-US" sz="1100" spc="5" dirty="0">
              <a:effectLst/>
              <a:latin typeface="Times New Roman"/>
              <a:ea typeface="Calibri" panose="020F0502020204030204" pitchFamily="34" charset="0"/>
              <a:cs typeface="Times New Roman"/>
            </a:endParaRPr>
          </a:p>
          <a:p>
            <a:pPr marL="280670" marR="234950" algn="just">
              <a:lnSpc>
                <a:spcPct val="114999"/>
              </a:lnSpc>
            </a:pPr>
            <a:r>
              <a:rPr lang="en-US" sz="1100" spc="5" dirty="0">
                <a:latin typeface="Times New Roman"/>
                <a:ea typeface="Times New Roman" panose="02020603050405020304" pitchFamily="18" charset="0"/>
                <a:cs typeface="Times New Roman"/>
              </a:rPr>
              <a:t>May 2,2025 –</a:t>
            </a:r>
            <a:r>
              <a:rPr lang="en-US" sz="1100" b="1" spc="5" dirty="0">
                <a:latin typeface="Times New Roman"/>
                <a:ea typeface="Times New Roman" panose="02020603050405020304" pitchFamily="18" charset="0"/>
                <a:cs typeface="Times New Roman"/>
              </a:rPr>
              <a:t>BK001</a:t>
            </a:r>
            <a:r>
              <a:rPr lang="en-US" sz="1100" spc="5" dirty="0">
                <a:latin typeface="Times New Roman"/>
                <a:ea typeface="Times New Roman" panose="02020603050405020304" pitchFamily="18" charset="0"/>
                <a:cs typeface="Times New Roman"/>
              </a:rPr>
              <a:t> Journal entries for transfer </a:t>
            </a:r>
            <a:r>
              <a:rPr lang="en-US" sz="1100" b="1" spc="5" dirty="0">
                <a:latin typeface="Times New Roman"/>
                <a:ea typeface="Times New Roman" panose="02020603050405020304" pitchFamily="18" charset="0"/>
                <a:cs typeface="Times New Roman"/>
              </a:rPr>
              <a:t>to</a:t>
            </a:r>
            <a:r>
              <a:rPr lang="en-US" sz="1100" spc="5" dirty="0">
                <a:latin typeface="Times New Roman"/>
                <a:ea typeface="Times New Roman" panose="02020603050405020304" pitchFamily="18" charset="0"/>
                <a:cs typeface="Times New Roman"/>
              </a:rPr>
              <a:t> BK001 for fiscal year June 30, 2025. No journal entries </a:t>
            </a:r>
            <a:r>
              <a:rPr lang="en-US" sz="1100" u="sng" spc="5" dirty="0">
                <a:latin typeface="Times New Roman"/>
                <a:ea typeface="Times New Roman" panose="02020603050405020304" pitchFamily="18" charset="0"/>
                <a:cs typeface="Times New Roman"/>
              </a:rPr>
              <a:t>including payroll moves</a:t>
            </a:r>
            <a:r>
              <a:rPr lang="en-US" sz="1100" spc="5" dirty="0">
                <a:latin typeface="Times New Roman"/>
                <a:ea typeface="Times New Roman" panose="02020603050405020304" pitchFamily="18" charset="0"/>
                <a:cs typeface="Times New Roman"/>
              </a:rPr>
              <a:t> with </a:t>
            </a:r>
            <a:r>
              <a:rPr lang="en-US" sz="1100" b="1" spc="5" dirty="0">
                <a:latin typeface="Times New Roman"/>
                <a:ea typeface="Times New Roman" panose="02020603050405020304" pitchFamily="18" charset="0"/>
                <a:cs typeface="Times New Roman"/>
              </a:rPr>
              <a:t>transfers-in</a:t>
            </a:r>
            <a:r>
              <a:rPr lang="en-US" sz="1100" spc="5" dirty="0">
                <a:latin typeface="Times New Roman"/>
                <a:ea typeface="Times New Roman" panose="02020603050405020304" pitchFamily="18" charset="0"/>
                <a:cs typeface="Times New Roman"/>
              </a:rPr>
              <a:t> will be allowed following May 2nd.</a:t>
            </a:r>
          </a:p>
          <a:p>
            <a:pPr marL="285750" marR="292100" algn="just">
              <a:lnSpc>
                <a:spcPts val="1375"/>
              </a:lnSpc>
              <a:spcBef>
                <a:spcPts val="0"/>
              </a:spcBef>
              <a:spcAft>
                <a:spcPts val="0"/>
              </a:spcAft>
            </a:pPr>
            <a:r>
              <a:rPr lang="en-US" sz="1100" spc="5" dirty="0">
                <a:effectLst/>
                <a:latin typeface="Times New Roman"/>
                <a:ea typeface="Times New Roman" panose="02020603050405020304" pitchFamily="18" charset="0"/>
                <a:cs typeface="Times New Roman"/>
              </a:rPr>
              <a:t>Ma</a:t>
            </a:r>
            <a:r>
              <a:rPr lang="en-US" sz="1100" dirty="0">
                <a:effectLst/>
                <a:latin typeface="Times New Roman"/>
                <a:ea typeface="Times New Roman" panose="02020603050405020304" pitchFamily="18" charset="0"/>
                <a:cs typeface="Times New Roman"/>
              </a:rPr>
              <a:t>y 5, </a:t>
            </a:r>
            <a:r>
              <a:rPr lang="en-US" sz="1100" spc="5" dirty="0">
                <a:effectLst/>
                <a:latin typeface="Times New Roman"/>
                <a:ea typeface="Times New Roman" panose="02020603050405020304" pitchFamily="18" charset="0"/>
                <a:cs typeface="Times New Roman"/>
              </a:rPr>
              <a:t>2025</a:t>
            </a:r>
            <a:r>
              <a:rPr lang="en-US" sz="1100" dirty="0">
                <a:effectLst/>
                <a:latin typeface="Times New Roman"/>
                <a:ea typeface="Times New Roman" panose="02020603050405020304" pitchFamily="18" charset="0"/>
                <a:cs typeface="Times New Roman"/>
              </a:rPr>
              <a:t> – </a:t>
            </a:r>
            <a:r>
              <a:rPr lang="en-US" sz="1100" spc="5" dirty="0">
                <a:effectLst/>
                <a:latin typeface="Times New Roman"/>
                <a:ea typeface="Times New Roman" panose="02020603050405020304" pitchFamily="18" charset="0"/>
                <a:cs typeface="Times New Roman"/>
              </a:rPr>
              <a:t>Bi</a:t>
            </a:r>
            <a:r>
              <a:rPr lang="en-US" sz="1100" spc="-5" dirty="0">
                <a:effectLst/>
                <a:latin typeface="Times New Roman"/>
                <a:ea typeface="Times New Roman" panose="02020603050405020304" pitchFamily="18" charset="0"/>
                <a:cs typeface="Times New Roman"/>
              </a:rPr>
              <a:t>l</a:t>
            </a:r>
            <a:r>
              <a:rPr lang="en-US" sz="1100" spc="10" dirty="0">
                <a:effectLst/>
                <a:latin typeface="Times New Roman"/>
                <a:ea typeface="Times New Roman" panose="02020603050405020304" pitchFamily="18" charset="0"/>
                <a:cs typeface="Times New Roman"/>
              </a:rPr>
              <a:t>l</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n</a:t>
            </a:r>
            <a:r>
              <a:rPr lang="en-US" sz="1100" dirty="0">
                <a:effectLst/>
                <a:latin typeface="Times New Roman"/>
                <a:ea typeface="Times New Roman" panose="02020603050405020304" pitchFamily="18" charset="0"/>
                <a:cs typeface="Times New Roman"/>
              </a:rPr>
              <a:t>g </a:t>
            </a:r>
            <a:r>
              <a:rPr lang="en-US" sz="1100" spc="-5" dirty="0">
                <a:effectLst/>
                <a:latin typeface="Times New Roman"/>
                <a:ea typeface="Times New Roman" panose="02020603050405020304" pitchFamily="18" charset="0"/>
                <a:cs typeface="Times New Roman"/>
              </a:rPr>
              <a:t>r</a:t>
            </a:r>
            <a:r>
              <a:rPr lang="en-US" sz="1100" spc="-1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q</a:t>
            </a:r>
            <a:r>
              <a:rPr lang="en-US" sz="1100" spc="5" dirty="0">
                <a:effectLst/>
                <a:latin typeface="Times New Roman"/>
                <a:ea typeface="Times New Roman" panose="02020603050405020304" pitchFamily="18" charset="0"/>
                <a:cs typeface="Times New Roman"/>
              </a:rPr>
              <a:t>ues</a:t>
            </a:r>
            <a:r>
              <a:rPr lang="en-US" sz="1100" dirty="0">
                <a:effectLst/>
                <a:latin typeface="Times New Roman"/>
                <a:ea typeface="Times New Roman" panose="02020603050405020304" pitchFamily="18" charset="0"/>
                <a:cs typeface="Times New Roman"/>
              </a:rPr>
              <a:t>t </a:t>
            </a:r>
            <a:r>
              <a:rPr lang="en-US" sz="1100" spc="-10" dirty="0">
                <a:effectLst/>
                <a:latin typeface="Times New Roman"/>
                <a:ea typeface="Times New Roman" panose="02020603050405020304" pitchFamily="18" charset="0"/>
                <a:cs typeface="Times New Roman"/>
              </a:rPr>
              <a:t>f</a:t>
            </a:r>
            <a:r>
              <a:rPr lang="en-US" sz="1100" spc="5" dirty="0">
                <a:effectLst/>
                <a:latin typeface="Times New Roman"/>
                <a:ea typeface="Times New Roman" panose="02020603050405020304" pitchFamily="18" charset="0"/>
                <a:cs typeface="Times New Roman"/>
              </a:rPr>
              <a:t>or</a:t>
            </a:r>
            <a:r>
              <a:rPr lang="en-US" sz="1100" spc="-15" dirty="0">
                <a:effectLst/>
                <a:latin typeface="Times New Roman"/>
                <a:ea typeface="Times New Roman" panose="02020603050405020304" pitchFamily="18" charset="0"/>
                <a:cs typeface="Times New Roman"/>
              </a:rPr>
              <a:t>m</a:t>
            </a:r>
            <a:r>
              <a:rPr lang="en-US" sz="1100" dirty="0">
                <a:effectLst/>
                <a:latin typeface="Times New Roman"/>
                <a:ea typeface="Times New Roman" panose="02020603050405020304" pitchFamily="18" charset="0"/>
                <a:cs typeface="Times New Roman"/>
              </a:rPr>
              <a:t>s </a:t>
            </a:r>
            <a:r>
              <a:rPr lang="en-US" sz="1100" spc="-10" dirty="0">
                <a:effectLst/>
                <a:latin typeface="Times New Roman"/>
                <a:ea typeface="Times New Roman" panose="02020603050405020304" pitchFamily="18" charset="0"/>
                <a:cs typeface="Times New Roman"/>
              </a:rPr>
              <a:t>f</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r </a:t>
            </a:r>
            <a:r>
              <a:rPr lang="en-US" sz="1100" spc="5" dirty="0">
                <a:effectLst/>
                <a:latin typeface="Times New Roman"/>
                <a:ea typeface="Times New Roman" panose="02020603050405020304" pitchFamily="18" charset="0"/>
                <a:cs typeface="Times New Roman"/>
              </a:rPr>
              <a:t>acti</a:t>
            </a:r>
            <a:r>
              <a:rPr lang="en-US" sz="1100" spc="-20" dirty="0">
                <a:effectLst/>
                <a:latin typeface="Times New Roman"/>
                <a:ea typeface="Times New Roman" panose="02020603050405020304" pitchFamily="18" charset="0"/>
                <a:cs typeface="Times New Roman"/>
              </a:rPr>
              <a:t>v</a:t>
            </a:r>
            <a:r>
              <a:rPr lang="en-US" sz="1100" spc="-10" dirty="0">
                <a:effectLst/>
                <a:latin typeface="Times New Roman"/>
                <a:ea typeface="Times New Roman" panose="02020603050405020304" pitchFamily="18" charset="0"/>
                <a:cs typeface="Times New Roman"/>
              </a:rPr>
              <a:t>i</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y</a:t>
            </a:r>
            <a:r>
              <a:rPr lang="en-US" sz="1100" spc="-10"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el</a:t>
            </a:r>
            <a:r>
              <a:rPr lang="en-US" sz="1100" spc="-10" dirty="0">
                <a:effectLst/>
                <a:latin typeface="Times New Roman"/>
                <a:ea typeface="Times New Roman" panose="02020603050405020304" pitchFamily="18" charset="0"/>
                <a:cs typeface="Times New Roman"/>
              </a:rPr>
              <a:t>a</a:t>
            </a:r>
            <a:r>
              <a:rPr lang="en-US" sz="1100" spc="5" dirty="0">
                <a:effectLst/>
                <a:latin typeface="Times New Roman"/>
                <a:ea typeface="Times New Roman" panose="02020603050405020304" pitchFamily="18" charset="0"/>
                <a:cs typeface="Times New Roman"/>
              </a:rPr>
              <a:t>te</a:t>
            </a:r>
            <a:r>
              <a:rPr lang="en-US" sz="1100" dirty="0">
                <a:effectLst/>
                <a:latin typeface="Times New Roman"/>
                <a:ea typeface="Times New Roman" panose="02020603050405020304" pitchFamily="18" charset="0"/>
                <a:cs typeface="Times New Roman"/>
              </a:rPr>
              <a:t>d </a:t>
            </a:r>
            <a:r>
              <a:rPr lang="en-US" sz="1100" spc="5"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o </a:t>
            </a:r>
            <a:r>
              <a:rPr lang="en-US" sz="1100" spc="5" dirty="0">
                <a:effectLst/>
                <a:latin typeface="Times New Roman"/>
                <a:ea typeface="Times New Roman" panose="02020603050405020304" pitchFamily="18" charset="0"/>
                <a:cs typeface="Times New Roman"/>
              </a:rPr>
              <a:t>th</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t>
            </a:r>
            <a:r>
              <a:rPr lang="en-US" sz="1100" spc="-20" dirty="0">
                <a:effectLst/>
                <a:latin typeface="Times New Roman"/>
                <a:ea typeface="Times New Roman" panose="02020603050405020304" pitchFamily="18" charset="0"/>
                <a:cs typeface="Times New Roman"/>
              </a:rPr>
              <a:t>m</a:t>
            </a:r>
            <a:r>
              <a:rPr lang="en-US" sz="1100" dirty="0">
                <a:effectLst/>
                <a:latin typeface="Times New Roman"/>
                <a:ea typeface="Times New Roman" panose="02020603050405020304" pitchFamily="18" charset="0"/>
                <a:cs typeface="Times New Roman"/>
              </a:rPr>
              <a:t>o</a:t>
            </a:r>
            <a:r>
              <a:rPr lang="en-US" sz="1100" spc="5" dirty="0">
                <a:effectLst/>
                <a:latin typeface="Times New Roman"/>
                <a:ea typeface="Times New Roman" panose="02020603050405020304" pitchFamily="18" charset="0"/>
                <a:cs typeface="Times New Roman"/>
              </a:rPr>
              <a:t>n</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 </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f</a:t>
            </a:r>
            <a:r>
              <a:rPr lang="en-US" sz="1100" spc="15" dirty="0">
                <a:effectLst/>
                <a:latin typeface="Times New Roman"/>
                <a:ea typeface="Times New Roman" panose="02020603050405020304" pitchFamily="18" charset="0"/>
                <a:cs typeface="Times New Roman"/>
              </a:rPr>
              <a:t> April </a:t>
            </a:r>
            <a:r>
              <a:rPr lang="en-US" sz="1100" spc="5" dirty="0">
                <a:effectLst/>
                <a:latin typeface="Times New Roman"/>
                <a:ea typeface="Times New Roman" panose="02020603050405020304" pitchFamily="18" charset="0"/>
                <a:cs typeface="Times New Roman"/>
              </a:rPr>
              <a:t>2025.</a:t>
            </a:r>
            <a:endParaRPr lang="en-US" sz="1100">
              <a:effectLst/>
              <a:latin typeface="Times New Roman"/>
              <a:ea typeface="Calibri" panose="020F0502020204030204" pitchFamily="34" charset="0"/>
              <a:cs typeface="Times New Roman"/>
            </a:endParaRPr>
          </a:p>
          <a:p>
            <a:pPr marL="280670" marR="292100" algn="just">
              <a:lnSpc>
                <a:spcPct val="115000"/>
              </a:lnSpc>
              <a:spcBef>
                <a:spcPts val="90"/>
              </a:spcBef>
              <a:spcAft>
                <a:spcPts val="0"/>
              </a:spcAft>
            </a:pPr>
            <a:r>
              <a:rPr lang="en-US" sz="1100" dirty="0">
                <a:effectLst/>
                <a:latin typeface="Times New Roman"/>
                <a:ea typeface="Times New Roman" panose="02020603050405020304" pitchFamily="18" charset="0"/>
                <a:cs typeface="Times New Roman"/>
              </a:rPr>
              <a:t>May 9, 2025 – Travel claims for travel ending through April 25, 2025 </a:t>
            </a:r>
            <a:endParaRPr lang="en-US" sz="1100">
              <a:effectLst/>
              <a:latin typeface="Times New Roman"/>
              <a:ea typeface="Calibri" panose="020F0502020204030204" pitchFamily="34" charset="0"/>
              <a:cs typeface="Times New Roman"/>
            </a:endParaRPr>
          </a:p>
          <a:p>
            <a:pPr marL="280670" marR="0">
              <a:lnSpc>
                <a:spcPct val="115000"/>
              </a:lnSpc>
              <a:spcBef>
                <a:spcPts val="0"/>
              </a:spcBef>
              <a:spcAft>
                <a:spcPts val="0"/>
              </a:spcAft>
            </a:pPr>
            <a:r>
              <a:rPr lang="en-US" sz="1100" b="1" dirty="0">
                <a:effectLst/>
                <a:latin typeface="Times New Roman"/>
                <a:ea typeface="Times New Roman" panose="02020603050405020304" pitchFamily="18" charset="0"/>
                <a:cs typeface="Times New Roman"/>
              </a:rPr>
              <a:t>NOTE:</a:t>
            </a:r>
            <a:r>
              <a:rPr lang="en-US" sz="1100" dirty="0">
                <a:effectLst/>
                <a:latin typeface="Times New Roman"/>
                <a:ea typeface="Times New Roman" panose="02020603050405020304" pitchFamily="18" charset="0"/>
                <a:cs typeface="Times New Roman"/>
              </a:rPr>
              <a:t> </a:t>
            </a:r>
            <a:r>
              <a:rPr lang="en-US" sz="1100" b="1" u="sng" dirty="0">
                <a:effectLst/>
                <a:latin typeface="Times New Roman"/>
                <a:ea typeface="Times New Roman" panose="02020603050405020304" pitchFamily="18" charset="0"/>
                <a:cs typeface="Times New Roman"/>
              </a:rPr>
              <a:t>No travel ending before April 8, 2025, will be accrued</a:t>
            </a:r>
            <a:r>
              <a:rPr lang="en-US" sz="1100" dirty="0">
                <a:effectLst/>
                <a:latin typeface="Times New Roman"/>
                <a:ea typeface="Times New Roman" panose="02020603050405020304" pitchFamily="18" charset="0"/>
                <a:cs typeface="Times New Roman"/>
              </a:rPr>
              <a:t>, so departments need to submit the claims by the deadlines to be charged against the FY24-25 budget.</a:t>
            </a:r>
            <a:endParaRPr lang="en-US" sz="1100">
              <a:effectLst/>
              <a:latin typeface="Times New Roman"/>
              <a:ea typeface="Calibri" panose="020F0502020204030204" pitchFamily="34" charset="0"/>
              <a:cs typeface="Times New Roman"/>
            </a:endParaRPr>
          </a:p>
          <a:p>
            <a:pPr marL="0" marR="0" indent="280670">
              <a:lnSpc>
                <a:spcPct val="115000"/>
              </a:lnSpc>
              <a:spcBef>
                <a:spcPts val="0"/>
              </a:spcBef>
              <a:spcAft>
                <a:spcPts val="0"/>
              </a:spcAft>
            </a:pPr>
            <a:endParaRPr lang="en-US" sz="1100" b="1" dirty="0">
              <a:solidFill>
                <a:srgbClr val="000000"/>
              </a:solidFill>
              <a:effectLst/>
              <a:highlight>
                <a:srgbClr val="D3D3D3"/>
              </a:highligh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280670">
              <a:lnSpc>
                <a:spcPct val="115000"/>
              </a:lnSpc>
              <a:spcBef>
                <a:spcPts val="0"/>
              </a:spcBef>
              <a:spcAft>
                <a:spcPts val="0"/>
              </a:spcAft>
            </a:pPr>
            <a:r>
              <a:rPr lang="en-US" sz="1100" b="1" dirty="0">
                <a:solidFill>
                  <a:srgbClr val="000000"/>
                </a:solidFill>
                <a:effectLst/>
                <a:highlight>
                  <a:srgbClr val="D3D3D3"/>
                </a:highlight>
                <a:latin typeface="Times New Roman"/>
                <a:ea typeface="Times New Roman" panose="02020603050405020304" pitchFamily="18" charset="0"/>
                <a:cs typeface="Times New Roman"/>
              </a:rPr>
              <a:t>May </a:t>
            </a:r>
            <a:r>
              <a:rPr lang="en-US" sz="1100" b="1" dirty="0">
                <a:solidFill>
                  <a:srgbClr val="000000"/>
                </a:solidFill>
                <a:highlight>
                  <a:srgbClr val="D3D3D3"/>
                </a:highlight>
                <a:latin typeface="Times New Roman"/>
                <a:ea typeface="Times New Roman" panose="02020603050405020304" pitchFamily="18" charset="0"/>
                <a:cs typeface="Times New Roman"/>
              </a:rPr>
              <a:t>2025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280670">
              <a:lnSpc>
                <a:spcPct val="115000"/>
              </a:lnSpc>
              <a:spcBef>
                <a:spcPts val="0"/>
              </a:spcBef>
              <a:spcAft>
                <a:spcPts val="0"/>
              </a:spcAft>
            </a:pPr>
            <a:r>
              <a:rPr lang="en-US" sz="1100" b="1" u="sng" spc="-10" dirty="0">
                <a:effectLst/>
                <a:latin typeface="Times New Roman"/>
                <a:ea typeface="Times New Roman" panose="02020603050405020304" pitchFamily="18" charset="0"/>
                <a:cs typeface="Times New Roman"/>
              </a:rPr>
              <a:t>D</a:t>
            </a:r>
            <a:r>
              <a:rPr lang="en-US" sz="1100" b="1" u="sng" dirty="0">
                <a:effectLst/>
                <a:latin typeface="Times New Roman"/>
                <a:ea typeface="Times New Roman" panose="02020603050405020304" pitchFamily="18" charset="0"/>
                <a:cs typeface="Times New Roman"/>
              </a:rPr>
              <a:t>e</a:t>
            </a:r>
            <a:r>
              <a:rPr lang="en-US" sz="1100" b="1" u="sng" spc="5" dirty="0">
                <a:effectLst/>
                <a:latin typeface="Times New Roman"/>
                <a:ea typeface="Times New Roman" panose="02020603050405020304" pitchFamily="18" charset="0"/>
                <a:cs typeface="Times New Roman"/>
              </a:rPr>
              <a:t>a</a:t>
            </a:r>
            <a:r>
              <a:rPr lang="en-US" sz="1100" b="1" u="sng" dirty="0">
                <a:effectLst/>
                <a:latin typeface="Times New Roman"/>
                <a:ea typeface="Times New Roman" panose="02020603050405020304" pitchFamily="18" charset="0"/>
                <a:cs typeface="Times New Roman"/>
              </a:rPr>
              <a:t>d</a:t>
            </a:r>
            <a:r>
              <a:rPr lang="en-US" sz="1100" b="1" u="sng" spc="5" dirty="0">
                <a:effectLst/>
                <a:latin typeface="Times New Roman"/>
                <a:ea typeface="Times New Roman" panose="02020603050405020304" pitchFamily="18" charset="0"/>
                <a:cs typeface="Times New Roman"/>
              </a:rPr>
              <a:t>li</a:t>
            </a:r>
            <a:r>
              <a:rPr lang="en-US" sz="1100" b="1" u="sng" dirty="0">
                <a:effectLst/>
                <a:latin typeface="Times New Roman"/>
                <a:ea typeface="Times New Roman" panose="02020603050405020304" pitchFamily="18" charset="0"/>
                <a:cs typeface="Times New Roman"/>
              </a:rPr>
              <a:t>n</a:t>
            </a:r>
            <a:r>
              <a:rPr lang="en-US" sz="1100" b="1" u="sng" spc="-5" dirty="0">
                <a:effectLst/>
                <a:latin typeface="Times New Roman"/>
                <a:ea typeface="Times New Roman" panose="02020603050405020304" pitchFamily="18" charset="0"/>
                <a:cs typeface="Times New Roman"/>
              </a:rPr>
              <a:t>e</a:t>
            </a:r>
            <a:r>
              <a:rPr lang="en-US" sz="1100" b="1" u="sng" dirty="0">
                <a:effectLst/>
                <a:latin typeface="Times New Roman"/>
                <a:ea typeface="Times New Roman" panose="02020603050405020304" pitchFamily="18" charset="0"/>
                <a:cs typeface="Times New Roman"/>
              </a:rPr>
              <a:t>s </a:t>
            </a:r>
            <a:r>
              <a:rPr lang="en-US" sz="1100" b="1" u="sng" spc="-10" dirty="0">
                <a:effectLst/>
                <a:latin typeface="Times New Roman"/>
                <a:ea typeface="Times New Roman" panose="02020603050405020304" pitchFamily="18" charset="0"/>
                <a:cs typeface="Times New Roman"/>
              </a:rPr>
              <a:t>f</a:t>
            </a:r>
            <a:r>
              <a:rPr lang="en-US" sz="1100" b="1" u="sng" dirty="0">
                <a:effectLst/>
                <a:latin typeface="Times New Roman"/>
                <a:ea typeface="Times New Roman" panose="02020603050405020304" pitchFamily="18" charset="0"/>
                <a:cs typeface="Times New Roman"/>
              </a:rPr>
              <a:t>or</a:t>
            </a:r>
            <a:r>
              <a:rPr lang="en-US" sz="1100" b="1" u="sng" spc="5" dirty="0">
                <a:effectLst/>
                <a:latin typeface="Times New Roman"/>
                <a:ea typeface="Times New Roman" panose="02020603050405020304" pitchFamily="18" charset="0"/>
                <a:cs typeface="Times New Roman"/>
              </a:rPr>
              <a:t> </a:t>
            </a:r>
            <a:r>
              <a:rPr lang="en-US" sz="1100" b="1" u="sng" dirty="0">
                <a:effectLst/>
                <a:latin typeface="Times New Roman"/>
                <a:ea typeface="Times New Roman" panose="02020603050405020304" pitchFamily="18" charset="0"/>
                <a:cs typeface="Times New Roman"/>
              </a:rPr>
              <a:t>Tr</a:t>
            </a:r>
            <a:r>
              <a:rPr lang="en-US" sz="1100" b="1" u="sng" spc="5" dirty="0">
                <a:effectLst/>
                <a:latin typeface="Times New Roman"/>
                <a:ea typeface="Times New Roman" panose="02020603050405020304" pitchFamily="18" charset="0"/>
                <a:cs typeface="Times New Roman"/>
              </a:rPr>
              <a:t>a</a:t>
            </a:r>
            <a:r>
              <a:rPr lang="en-US" sz="1100" b="1" u="sng" dirty="0">
                <a:effectLst/>
                <a:latin typeface="Times New Roman"/>
                <a:ea typeface="Times New Roman" panose="02020603050405020304" pitchFamily="18" charset="0"/>
                <a:cs typeface="Times New Roman"/>
              </a:rPr>
              <a:t>n</a:t>
            </a:r>
            <a:r>
              <a:rPr lang="en-US" sz="1100" b="1" u="sng" spc="-10" dirty="0">
                <a:effectLst/>
                <a:latin typeface="Times New Roman"/>
                <a:ea typeface="Times New Roman" panose="02020603050405020304" pitchFamily="18" charset="0"/>
                <a:cs typeface="Times New Roman"/>
              </a:rPr>
              <a:t>s</a:t>
            </a:r>
            <a:r>
              <a:rPr lang="en-US" sz="1100" b="1" u="sng" spc="-5" dirty="0">
                <a:effectLst/>
                <a:latin typeface="Times New Roman"/>
                <a:ea typeface="Times New Roman" panose="02020603050405020304" pitchFamily="18" charset="0"/>
                <a:cs typeface="Times New Roman"/>
              </a:rPr>
              <a:t>a</a:t>
            </a:r>
            <a:r>
              <a:rPr lang="en-US" sz="1100" b="1" u="sng" spc="5" dirty="0">
                <a:effectLst/>
                <a:latin typeface="Times New Roman"/>
                <a:ea typeface="Times New Roman" panose="02020603050405020304" pitchFamily="18" charset="0"/>
                <a:cs typeface="Times New Roman"/>
              </a:rPr>
              <a:t>c</a:t>
            </a:r>
            <a:r>
              <a:rPr lang="en-US" sz="1100" b="1" u="sng" spc="-10" dirty="0">
                <a:effectLst/>
                <a:latin typeface="Times New Roman"/>
                <a:ea typeface="Times New Roman" panose="02020603050405020304" pitchFamily="18" charset="0"/>
                <a:cs typeface="Times New Roman"/>
              </a:rPr>
              <a:t>t</a:t>
            </a:r>
            <a:r>
              <a:rPr lang="en-US" sz="1100" b="1" u="sng" spc="5" dirty="0">
                <a:effectLst/>
                <a:latin typeface="Times New Roman"/>
                <a:ea typeface="Times New Roman" panose="02020603050405020304" pitchFamily="18" charset="0"/>
                <a:cs typeface="Times New Roman"/>
              </a:rPr>
              <a:t>io</a:t>
            </a:r>
            <a:r>
              <a:rPr lang="en-US" sz="1100" b="1" u="sng" dirty="0">
                <a:effectLst/>
                <a:latin typeface="Times New Roman"/>
                <a:ea typeface="Times New Roman" panose="02020603050405020304" pitchFamily="18" charset="0"/>
                <a:cs typeface="Times New Roman"/>
              </a:rPr>
              <a:t>ns </a:t>
            </a:r>
            <a:r>
              <a:rPr lang="en-US" sz="1100" b="1" u="sng" spc="-10" dirty="0">
                <a:effectLst/>
                <a:latin typeface="Times New Roman"/>
                <a:ea typeface="Times New Roman" panose="02020603050405020304" pitchFamily="18" charset="0"/>
                <a:cs typeface="Times New Roman"/>
              </a:rPr>
              <a:t>R</a:t>
            </a:r>
            <a:r>
              <a:rPr lang="en-US" sz="1100" b="1" u="sng" dirty="0">
                <a:effectLst/>
                <a:latin typeface="Times New Roman"/>
                <a:ea typeface="Times New Roman" panose="02020603050405020304" pitchFamily="18" charset="0"/>
                <a:cs typeface="Times New Roman"/>
              </a:rPr>
              <a:t>e</a:t>
            </a:r>
            <a:r>
              <a:rPr lang="en-US" sz="1100" b="1" u="sng" spc="5" dirty="0">
                <a:effectLst/>
                <a:latin typeface="Times New Roman"/>
                <a:ea typeface="Times New Roman" panose="02020603050405020304" pitchFamily="18" charset="0"/>
                <a:cs typeface="Times New Roman"/>
              </a:rPr>
              <a:t>la</a:t>
            </a:r>
            <a:r>
              <a:rPr lang="en-US" sz="1100" b="1" u="sng" spc="-10" dirty="0">
                <a:effectLst/>
                <a:latin typeface="Times New Roman"/>
                <a:ea typeface="Times New Roman" panose="02020603050405020304" pitchFamily="18" charset="0"/>
                <a:cs typeface="Times New Roman"/>
              </a:rPr>
              <a:t>t</a:t>
            </a:r>
            <a:r>
              <a:rPr lang="en-US" sz="1100" b="1" u="sng" spc="10" dirty="0">
                <a:effectLst/>
                <a:latin typeface="Times New Roman"/>
                <a:ea typeface="Times New Roman" panose="02020603050405020304" pitchFamily="18" charset="0"/>
                <a:cs typeface="Times New Roman"/>
              </a:rPr>
              <a:t>i</a:t>
            </a:r>
            <a:r>
              <a:rPr lang="en-US" sz="1100" b="1" u="sng" spc="-15" dirty="0">
                <a:effectLst/>
                <a:latin typeface="Times New Roman"/>
                <a:ea typeface="Times New Roman" panose="02020603050405020304" pitchFamily="18" charset="0"/>
                <a:cs typeface="Times New Roman"/>
              </a:rPr>
              <a:t>n</a:t>
            </a:r>
            <a:r>
              <a:rPr lang="en-US" sz="1100" b="1" u="sng" dirty="0">
                <a:effectLst/>
                <a:latin typeface="Times New Roman"/>
                <a:ea typeface="Times New Roman" panose="02020603050405020304" pitchFamily="18" charset="0"/>
                <a:cs typeface="Times New Roman"/>
              </a:rPr>
              <a:t>g </a:t>
            </a:r>
            <a:r>
              <a:rPr lang="en-US" sz="1100" b="1" u="sng" spc="-5" dirty="0">
                <a:effectLst/>
                <a:latin typeface="Times New Roman"/>
                <a:ea typeface="Times New Roman" panose="02020603050405020304" pitchFamily="18" charset="0"/>
                <a:cs typeface="Times New Roman"/>
              </a:rPr>
              <a:t>t</a:t>
            </a:r>
            <a:r>
              <a:rPr lang="en-US" sz="1100" b="1" u="sng" dirty="0">
                <a:effectLst/>
                <a:latin typeface="Times New Roman"/>
                <a:ea typeface="Times New Roman" panose="02020603050405020304" pitchFamily="18" charset="0"/>
                <a:cs typeface="Times New Roman"/>
              </a:rPr>
              <a:t>o Fiscal Year </a:t>
            </a:r>
            <a:r>
              <a:rPr lang="en-US" sz="1100" b="1" u="sng" dirty="0">
                <a:latin typeface="Times New Roman"/>
                <a:ea typeface="Times New Roman" panose="02020603050405020304" pitchFamily="18" charset="0"/>
                <a:cs typeface="Times New Roman"/>
              </a:rPr>
              <a:t>2024-2025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p>
            <a:pPr marL="292100" marR="0">
              <a:lnSpc>
                <a:spcPts val="1355"/>
              </a:lnSpc>
              <a:spcBef>
                <a:spcPts val="0"/>
              </a:spcBef>
              <a:spcAft>
                <a:spcPts val="0"/>
              </a:spcAft>
            </a:pPr>
            <a:r>
              <a:rPr lang="en-US" sz="1100" i="1" dirty="0">
                <a:effectLst/>
                <a:latin typeface="Times New Roman"/>
                <a:ea typeface="Times New Roman" panose="02020603050405020304" pitchFamily="18" charset="0"/>
                <a:cs typeface="Times New Roman"/>
              </a:rPr>
              <a:t>(All state-side grant rel</a:t>
            </a:r>
            <a:r>
              <a:rPr lang="en-US" sz="1100" i="1" spc="-10" dirty="0">
                <a:effectLst/>
                <a:latin typeface="Times New Roman"/>
                <a:ea typeface="Times New Roman" panose="02020603050405020304" pitchFamily="18" charset="0"/>
                <a:cs typeface="Times New Roman"/>
              </a:rPr>
              <a:t>a</a:t>
            </a:r>
            <a:r>
              <a:rPr lang="en-US" sz="1100" i="1" dirty="0">
                <a:effectLst/>
                <a:latin typeface="Times New Roman"/>
                <a:ea typeface="Times New Roman" panose="02020603050405020304" pitchFamily="18" charset="0"/>
                <a:cs typeface="Times New Roman"/>
              </a:rPr>
              <a:t>ted p</a:t>
            </a:r>
            <a:r>
              <a:rPr lang="en-US" sz="1100" i="1" spc="-5" dirty="0">
                <a:effectLst/>
                <a:latin typeface="Times New Roman"/>
                <a:ea typeface="Times New Roman" panose="02020603050405020304" pitchFamily="18" charset="0"/>
                <a:cs typeface="Times New Roman"/>
              </a:rPr>
              <a:t>a</a:t>
            </a:r>
            <a:r>
              <a:rPr lang="en-US" sz="1100" i="1" dirty="0">
                <a:effectLst/>
                <a:latin typeface="Times New Roman"/>
                <a:ea typeface="Times New Roman" panose="02020603050405020304" pitchFamily="18" charset="0"/>
                <a:cs typeface="Times New Roman"/>
              </a:rPr>
              <a:t>perwork listed below is due in Post Award by May 17, 2024). </a:t>
            </a:r>
            <a:endParaRPr lang="en-US" sz="1100">
              <a:effectLst/>
              <a:latin typeface="Times New Roman"/>
              <a:ea typeface="Calibri" panose="020F0502020204030204" pitchFamily="34" charset="0"/>
              <a:cs typeface="Times New Roman"/>
            </a:endParaRPr>
          </a:p>
          <a:p>
            <a:pPr marL="280670" marR="292100">
              <a:lnSpc>
                <a:spcPct val="115000"/>
              </a:lnSpc>
              <a:spcBef>
                <a:spcPts val="90"/>
              </a:spcBef>
              <a:spcAft>
                <a:spcPts val="0"/>
              </a:spcAft>
            </a:pPr>
            <a:r>
              <a:rPr lang="en-US" sz="1100" spc="5" dirty="0">
                <a:effectLst/>
                <a:latin typeface="Times New Roman"/>
                <a:ea typeface="Times New Roman" panose="02020603050405020304" pitchFamily="18" charset="0"/>
                <a:cs typeface="Times New Roman"/>
              </a:rPr>
              <a:t>May 10, 2024 -Procurement: </a:t>
            </a:r>
            <a:r>
              <a:rPr lang="en-US" sz="1100" spc="-20" dirty="0">
                <a:effectLst/>
                <a:latin typeface="Times New Roman"/>
                <a:ea typeface="Times New Roman" panose="02020603050405020304" pitchFamily="18" charset="0"/>
                <a:cs typeface="Times New Roman"/>
              </a:rPr>
              <a:t>R</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q</a:t>
            </a:r>
            <a:r>
              <a:rPr lang="en-US" sz="1100" spc="5" dirty="0">
                <a:effectLst/>
                <a:latin typeface="Times New Roman"/>
                <a:ea typeface="Times New Roman" panose="02020603050405020304" pitchFamily="18" charset="0"/>
                <a:cs typeface="Times New Roman"/>
              </a:rPr>
              <a:t>u</a:t>
            </a:r>
            <a:r>
              <a:rPr lang="en-US" sz="1100" dirty="0">
                <a:effectLst/>
                <a:latin typeface="Times New Roman"/>
                <a:ea typeface="Times New Roman" panose="02020603050405020304" pitchFamily="18" charset="0"/>
                <a:cs typeface="Times New Roman"/>
              </a:rPr>
              <a:t>is</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ions less than $25,000</a:t>
            </a:r>
            <a:r>
              <a:rPr lang="en-US" sz="1100" spc="290"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s</a:t>
            </a:r>
            <a:r>
              <a:rPr lang="en-US" sz="1100" dirty="0">
                <a:effectLst/>
                <a:latin typeface="Times New Roman"/>
                <a:ea typeface="Times New Roman" panose="02020603050405020304" pitchFamily="18" charset="0"/>
                <a:cs typeface="Times New Roman"/>
              </a:rPr>
              <a:t>ub</a:t>
            </a:r>
            <a:r>
              <a:rPr lang="en-US" sz="1100" spc="-10" dirty="0">
                <a:effectLst/>
                <a:latin typeface="Times New Roman"/>
                <a:ea typeface="Times New Roman" panose="02020603050405020304" pitchFamily="18" charset="0"/>
                <a:cs typeface="Times New Roman"/>
              </a:rPr>
              <a:t>m</a:t>
            </a:r>
            <a:r>
              <a:rPr lang="en-US" sz="1100" dirty="0">
                <a:effectLst/>
                <a:latin typeface="Times New Roman"/>
                <a:ea typeface="Times New Roman" panose="02020603050405020304" pitchFamily="18" charset="0"/>
                <a:cs typeface="Times New Roman"/>
              </a:rPr>
              <a:t>itt</a:t>
            </a:r>
            <a:r>
              <a:rPr lang="en-US" sz="1100" spc="-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d in CSUBUY P2P </a:t>
            </a:r>
            <a:r>
              <a:rPr lang="en-US" sz="1100" spc="-20" dirty="0">
                <a:effectLst/>
                <a:latin typeface="Times New Roman"/>
                <a:ea typeface="Times New Roman" panose="02020603050405020304" pitchFamily="18" charset="0"/>
                <a:cs typeface="Times New Roman"/>
              </a:rPr>
              <a:t>w</a:t>
            </a:r>
            <a:r>
              <a:rPr lang="en-US" sz="1100" spc="5" dirty="0">
                <a:effectLst/>
                <a:latin typeface="Times New Roman"/>
                <a:ea typeface="Times New Roman" panose="02020603050405020304" pitchFamily="18" charset="0"/>
                <a:cs typeface="Times New Roman"/>
              </a:rPr>
              <a:t>i</a:t>
            </a:r>
            <a:r>
              <a:rPr lang="en-US" sz="1100" dirty="0">
                <a:effectLst/>
                <a:latin typeface="Times New Roman"/>
                <a:ea typeface="Times New Roman" panose="02020603050405020304" pitchFamily="18" charset="0"/>
                <a:cs typeface="Times New Roman"/>
              </a:rPr>
              <a:t>th</a:t>
            </a:r>
            <a:r>
              <a:rPr lang="en-US" sz="1100" spc="290"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all </a:t>
            </a:r>
            <a:r>
              <a:rPr lang="en-US" sz="1100" spc="5" dirty="0">
                <a:effectLst/>
                <a:latin typeface="Times New Roman"/>
                <a:ea typeface="Times New Roman" panose="02020603050405020304" pitchFamily="18" charset="0"/>
                <a:cs typeface="Times New Roman"/>
              </a:rPr>
              <a:t>appr</a:t>
            </a:r>
            <a:r>
              <a:rPr lang="en-US" sz="1100" spc="-10" dirty="0">
                <a:effectLst/>
                <a:latin typeface="Times New Roman"/>
                <a:ea typeface="Times New Roman" panose="02020603050405020304" pitchFamily="18" charset="0"/>
                <a:cs typeface="Times New Roman"/>
              </a:rPr>
              <a:t>o</a:t>
            </a:r>
            <a:r>
              <a:rPr lang="en-US" sz="1100" spc="5" dirty="0">
                <a:effectLst/>
                <a:latin typeface="Times New Roman"/>
                <a:ea typeface="Times New Roman" panose="02020603050405020304" pitchFamily="18" charset="0"/>
                <a:cs typeface="Times New Roman"/>
              </a:rPr>
              <a:t>p</a:t>
            </a:r>
            <a:r>
              <a:rPr lang="en-US" sz="1100" spc="-10"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a</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approvals. </a:t>
            </a:r>
            <a:endParaRPr lang="en-US" sz="1100">
              <a:effectLst/>
              <a:latin typeface="Times New Roman"/>
              <a:ea typeface="Calibri" panose="020F0502020204030204" pitchFamily="34" charset="0"/>
              <a:cs typeface="Times New Roman"/>
            </a:endParaRPr>
          </a:p>
          <a:p>
            <a:pPr marL="292100">
              <a:lnSpc>
                <a:spcPts val="1375"/>
              </a:lnSpc>
            </a:pPr>
            <a:r>
              <a:rPr lang="en-US" sz="1100" spc="5" dirty="0">
                <a:effectLst/>
                <a:latin typeface="Times New Roman"/>
                <a:ea typeface="Times New Roman" panose="02020603050405020304" pitchFamily="18" charset="0"/>
                <a:cs typeface="Times New Roman"/>
              </a:rPr>
              <a:t>May 20</a:t>
            </a:r>
            <a:r>
              <a:rPr lang="en-US" sz="1100" dirty="0">
                <a:effectLst/>
                <a:latin typeface="Times New Roman"/>
                <a:ea typeface="Times New Roman" panose="02020603050405020304" pitchFamily="18" charset="0"/>
                <a:cs typeface="Times New Roman"/>
              </a:rPr>
              <a:t>,</a:t>
            </a:r>
            <a:r>
              <a:rPr lang="en-US" sz="1100" spc="-10" dirty="0">
                <a:effectLst/>
                <a:latin typeface="Times New Roman"/>
                <a:ea typeface="Times New Roman" panose="02020603050405020304" pitchFamily="18" charset="0"/>
                <a:cs typeface="Times New Roman"/>
              </a:rPr>
              <a:t> </a:t>
            </a:r>
            <a:r>
              <a:rPr lang="en-US" sz="1100" spc="5" dirty="0">
                <a:latin typeface="Times New Roman"/>
                <a:ea typeface="Times New Roman" panose="02020603050405020304" pitchFamily="18" charset="0"/>
                <a:cs typeface="Times New Roman"/>
              </a:rPr>
              <a:t>2025</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L</a:t>
            </a:r>
            <a:r>
              <a:rPr lang="en-US" sz="1100" spc="5" dirty="0">
                <a:effectLst/>
                <a:latin typeface="Times New Roman"/>
                <a:ea typeface="Times New Roman" panose="02020603050405020304" pitchFamily="18" charset="0"/>
                <a:cs typeface="Times New Roman"/>
              </a:rPr>
              <a:t>abo</a:t>
            </a:r>
            <a:r>
              <a:rPr lang="en-US" sz="1100" dirty="0">
                <a:effectLst/>
                <a:latin typeface="Times New Roman"/>
                <a:ea typeface="Times New Roman" panose="02020603050405020304" pitchFamily="18" charset="0"/>
                <a:cs typeface="Times New Roman"/>
              </a:rPr>
              <a:t>r</a:t>
            </a:r>
            <a:r>
              <a:rPr lang="en-US" sz="1100" spc="-1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C</a:t>
            </a:r>
            <a:r>
              <a:rPr lang="en-US" sz="1100" spc="5" dirty="0">
                <a:effectLst/>
                <a:latin typeface="Times New Roman"/>
                <a:ea typeface="Times New Roman" panose="02020603050405020304" pitchFamily="18" charset="0"/>
                <a:cs typeface="Times New Roman"/>
              </a:rPr>
              <a:t>os</a:t>
            </a:r>
            <a:r>
              <a:rPr lang="en-US" sz="1100" dirty="0">
                <a:effectLst/>
                <a:latin typeface="Times New Roman"/>
                <a:ea typeface="Times New Roman" panose="02020603050405020304" pitchFamily="18" charset="0"/>
                <a:cs typeface="Times New Roman"/>
              </a:rPr>
              <a:t>t</a:t>
            </a:r>
            <a:r>
              <a:rPr lang="en-US" sz="1100" spc="1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D</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s</a:t>
            </a:r>
            <a:r>
              <a:rPr lang="en-US" sz="1100" spc="-5"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r</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bu</a:t>
            </a:r>
            <a:r>
              <a:rPr lang="en-US" sz="1100" spc="-10"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n</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a:t>
            </a:r>
            <a:r>
              <a:rPr lang="en-US" sz="1100" dirty="0">
                <a:effectLst/>
                <a:latin typeface="Times New Roman"/>
                <a:ea typeface="Times New Roman" panose="02020603050405020304" pitchFamily="18" charset="0"/>
                <a:cs typeface="Times New Roman"/>
              </a:rPr>
              <a:t>LC</a:t>
            </a:r>
            <a:r>
              <a:rPr lang="en-US" sz="1100" spc="-10" dirty="0">
                <a:effectLst/>
                <a:latin typeface="Times New Roman"/>
                <a:ea typeface="Times New Roman" panose="02020603050405020304" pitchFamily="18" charset="0"/>
                <a:cs typeface="Times New Roman"/>
              </a:rPr>
              <a:t>D</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a:t>
            </a:r>
            <a:r>
              <a:rPr lang="en-US" sz="1100" spc="20" dirty="0">
                <a:effectLst/>
                <a:latin typeface="Times New Roman"/>
                <a:ea typeface="Times New Roman" panose="02020603050405020304" pitchFamily="18" charset="0"/>
                <a:cs typeface="Times New Roman"/>
              </a:rPr>
              <a:t>payroll </a:t>
            </a:r>
            <a:r>
              <a:rPr lang="en-US" sz="1100" spc="-15" dirty="0">
                <a:effectLst/>
                <a:latin typeface="Times New Roman"/>
                <a:ea typeface="Times New Roman" panose="02020603050405020304" pitchFamily="18" charset="0"/>
                <a:cs typeface="Times New Roman"/>
              </a:rPr>
              <a:t>m</a:t>
            </a:r>
            <a:r>
              <a:rPr lang="en-US" sz="1100" spc="20" dirty="0">
                <a:effectLst/>
                <a:latin typeface="Times New Roman"/>
                <a:ea typeface="Times New Roman" panose="02020603050405020304" pitchFamily="18" charset="0"/>
                <a:cs typeface="Times New Roman"/>
              </a:rPr>
              <a:t>o</a:t>
            </a:r>
            <a:r>
              <a:rPr lang="en-US" sz="1100" spc="-10" dirty="0">
                <a:effectLst/>
                <a:latin typeface="Times New Roman"/>
                <a:ea typeface="Times New Roman" panose="02020603050405020304" pitchFamily="18" charset="0"/>
                <a:cs typeface="Times New Roman"/>
              </a:rPr>
              <a:t>v</a:t>
            </a:r>
            <a:r>
              <a:rPr lang="en-US" sz="1100" spc="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s</a:t>
            </a:r>
            <a:r>
              <a:rPr lang="en-US" sz="1100" spc="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r</a:t>
            </a:r>
            <a:r>
              <a:rPr lang="en-US" sz="1100" dirty="0">
                <a:effectLst/>
                <a:latin typeface="Times New Roman"/>
                <a:ea typeface="Times New Roman" panose="02020603050405020304" pitchFamily="18" charset="0"/>
                <a:cs typeface="Times New Roman"/>
              </a:rPr>
              <a:t>e</a:t>
            </a:r>
            <a:r>
              <a:rPr lang="en-US" sz="1100" spc="10" dirty="0">
                <a:effectLst/>
                <a:latin typeface="Times New Roman"/>
                <a:ea typeface="Times New Roman" panose="02020603050405020304" pitchFamily="18" charset="0"/>
                <a:cs typeface="Times New Roman"/>
              </a:rPr>
              <a:t>l</a:t>
            </a:r>
            <a:r>
              <a:rPr lang="en-US" sz="1100" dirty="0">
                <a:effectLst/>
                <a:latin typeface="Times New Roman"/>
                <a:ea typeface="Times New Roman" panose="02020603050405020304" pitchFamily="18" charset="0"/>
                <a:cs typeface="Times New Roman"/>
              </a:rPr>
              <a:t>a</a:t>
            </a:r>
            <a:r>
              <a:rPr lang="en-US" sz="1100" spc="10" dirty="0">
                <a:effectLst/>
                <a:latin typeface="Times New Roman"/>
                <a:ea typeface="Times New Roman" panose="02020603050405020304" pitchFamily="18" charset="0"/>
                <a:cs typeface="Times New Roman"/>
              </a:rPr>
              <a:t>t</a:t>
            </a:r>
            <a:r>
              <a:rPr lang="en-US" sz="1100" spc="-10"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d</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to</a:t>
            </a:r>
            <a:r>
              <a:rPr lang="en-US" sz="1100" spc="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h</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n</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of</a:t>
            </a:r>
            <a:r>
              <a:rPr lang="en-US" sz="1100" spc="2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April </a:t>
            </a:r>
            <a:r>
              <a:rPr lang="en-US" sz="1100" dirty="0">
                <a:latin typeface="Times New Roman"/>
                <a:ea typeface="Times New Roman" panose="02020603050405020304" pitchFamily="18" charset="0"/>
                <a:cs typeface="Times New Roman"/>
              </a:rPr>
              <a:t>2025</a:t>
            </a:r>
            <a:r>
              <a:rPr lang="en-US" sz="1100" dirty="0">
                <a:effectLst/>
                <a:latin typeface="Times New Roman"/>
                <a:ea typeface="Times New Roman" panose="02020603050405020304" pitchFamily="18" charset="0"/>
                <a:cs typeface="Times New Roman"/>
              </a:rPr>
              <a:t>.</a:t>
            </a:r>
            <a:r>
              <a:rPr lang="en-US" sz="1100" dirty="0">
                <a:latin typeface="Times New Roman"/>
                <a:ea typeface="Times New Roman" panose="02020603050405020304" pitchFamily="18" charset="0"/>
                <a:cs typeface="Times New Roman"/>
              </a:rPr>
              <a:t> </a:t>
            </a:r>
            <a:r>
              <a:rPr lang="en-US" sz="1100" b="1" u="sng" dirty="0">
                <a:latin typeface="Times New Roman"/>
                <a:ea typeface="Times New Roman" panose="02020603050405020304" pitchFamily="18" charset="0"/>
                <a:cs typeface="Times New Roman"/>
              </a:rPr>
              <a:t>See May 2nd for BK001 deadline.</a:t>
            </a:r>
            <a:endParaRPr lang="en-US" sz="1100" b="1" u="sng">
              <a:effectLst/>
              <a:latin typeface="Times New Roman"/>
              <a:ea typeface="Calibri" panose="020F0502020204030204" pitchFamily="34" charset="0"/>
              <a:cs typeface="Times New Roman"/>
            </a:endParaRPr>
          </a:p>
          <a:p>
            <a:pPr marL="280670" marR="292100">
              <a:lnSpc>
                <a:spcPct val="115000"/>
              </a:lnSpc>
              <a:spcBef>
                <a:spcPts val="90"/>
              </a:spcBef>
              <a:spcAft>
                <a:spcPts val="0"/>
              </a:spcAft>
            </a:pPr>
            <a:r>
              <a:rPr lang="en-US" sz="1100" spc="5" dirty="0">
                <a:effectLst/>
                <a:latin typeface="Times New Roman"/>
                <a:ea typeface="Times New Roman" panose="02020603050405020304" pitchFamily="18" charset="0"/>
                <a:cs typeface="Times New Roman"/>
              </a:rPr>
              <a:t>May 23, 2024 -Procurement: </a:t>
            </a:r>
            <a:r>
              <a:rPr lang="en-US" sz="1100" b="1" dirty="0">
                <a:effectLst/>
                <a:latin typeface="Times New Roman"/>
                <a:ea typeface="Times New Roman" panose="02020603050405020304" pitchFamily="18" charset="0"/>
                <a:cs typeface="Times New Roman"/>
              </a:rPr>
              <a:t>Public </a:t>
            </a:r>
            <a:r>
              <a:rPr lang="en-US" sz="1100" b="1" spc="80" dirty="0">
                <a:effectLst/>
                <a:latin typeface="Times New Roman"/>
                <a:ea typeface="Times New Roman" panose="02020603050405020304" pitchFamily="18" charset="0"/>
                <a:cs typeface="Times New Roman"/>
              </a:rPr>
              <a:t>Works</a:t>
            </a:r>
            <a:r>
              <a:rPr lang="en-US" sz="1100" b="1" dirty="0">
                <a:effectLst/>
                <a:latin typeface="Times New Roman"/>
                <a:ea typeface="Times New Roman" panose="02020603050405020304" pitchFamily="18" charset="0"/>
                <a:cs typeface="Times New Roman"/>
              </a:rPr>
              <a:t> </a:t>
            </a:r>
            <a:r>
              <a:rPr lang="en-US" sz="1100" b="1" spc="90" dirty="0">
                <a:effectLst/>
                <a:latin typeface="Times New Roman"/>
                <a:ea typeface="Times New Roman" panose="02020603050405020304" pitchFamily="18" charset="0"/>
                <a:cs typeface="Times New Roman"/>
              </a:rPr>
              <a:t>Project</a:t>
            </a:r>
            <a:r>
              <a:rPr lang="en-US" sz="1100" b="1" dirty="0">
                <a:effectLst/>
                <a:latin typeface="Times New Roman"/>
                <a:ea typeface="Times New Roman" panose="02020603050405020304" pitchFamily="18" charset="0"/>
                <a:cs typeface="Times New Roman"/>
              </a:rPr>
              <a:t> </a:t>
            </a:r>
            <a:r>
              <a:rPr lang="en-US" sz="1100" spc="65" dirty="0">
                <a:effectLst/>
                <a:latin typeface="Times New Roman"/>
                <a:ea typeface="Times New Roman" panose="02020603050405020304" pitchFamily="18" charset="0"/>
                <a:cs typeface="Times New Roman"/>
              </a:rPr>
              <a:t>Requisitions</a:t>
            </a:r>
            <a:r>
              <a:rPr lang="en-US" sz="1100" dirty="0">
                <a:effectLst/>
                <a:latin typeface="Times New Roman"/>
                <a:ea typeface="Times New Roman" panose="02020603050405020304" pitchFamily="18" charset="0"/>
                <a:cs typeface="Times New Roman"/>
              </a:rPr>
              <a:t> sub</a:t>
            </a:r>
            <a:r>
              <a:rPr lang="en-US" sz="1100" spc="-10" dirty="0">
                <a:effectLst/>
                <a:latin typeface="Times New Roman"/>
                <a:ea typeface="Times New Roman" panose="02020603050405020304" pitchFamily="18" charset="0"/>
                <a:cs typeface="Times New Roman"/>
              </a:rPr>
              <a:t>m</a:t>
            </a:r>
            <a:r>
              <a:rPr lang="en-US" sz="1100" dirty="0">
                <a:effectLst/>
                <a:latin typeface="Times New Roman"/>
                <a:ea typeface="Times New Roman" panose="02020603050405020304" pitchFamily="18" charset="0"/>
                <a:cs typeface="Times New Roman"/>
              </a:rPr>
              <a:t>it</a:t>
            </a:r>
            <a:r>
              <a:rPr lang="en-US" sz="1100" spc="-10"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d in CSUBUY P2P</a:t>
            </a:r>
            <a:endParaRPr lang="en-US" sz="1100">
              <a:effectLst/>
              <a:latin typeface="Times New Roman"/>
              <a:ea typeface="Calibri" panose="020F0502020204030204" pitchFamily="34" charset="0"/>
              <a:cs typeface="Times New Roman"/>
            </a:endParaRPr>
          </a:p>
          <a:p>
            <a:pPr marL="280670" marR="292100">
              <a:lnSpc>
                <a:spcPct val="115000"/>
              </a:lnSpc>
              <a:spcBef>
                <a:spcPts val="90"/>
              </a:spcBef>
              <a:spcAft>
                <a:spcPts val="0"/>
              </a:spcAft>
            </a:pPr>
            <a:r>
              <a:rPr lang="en-US" sz="1100" spc="-15" dirty="0">
                <a:effectLst/>
                <a:latin typeface="Times New Roman"/>
                <a:ea typeface="Times New Roman" panose="02020603050405020304" pitchFamily="18" charset="0"/>
                <a:cs typeface="Times New Roman"/>
              </a:rPr>
              <a:t>w</a:t>
            </a:r>
            <a:r>
              <a:rPr lang="en-US" sz="1100" spc="5" dirty="0">
                <a:effectLst/>
                <a:latin typeface="Times New Roman"/>
                <a:ea typeface="Times New Roman" panose="02020603050405020304" pitchFamily="18" charset="0"/>
                <a:cs typeface="Times New Roman"/>
              </a:rPr>
              <a:t>i</a:t>
            </a:r>
            <a:r>
              <a:rPr lang="en-US" sz="1100" spc="2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a:t>
            </a:r>
            <a:r>
              <a:rPr lang="en-US" sz="1100" spc="5" dirty="0">
                <a:effectLst/>
                <a:latin typeface="Times New Roman"/>
                <a:ea typeface="Times New Roman" panose="02020603050405020304" pitchFamily="18" charset="0"/>
                <a:cs typeface="Times New Roman"/>
              </a:rPr>
              <a:t> a</a:t>
            </a:r>
            <a:r>
              <a:rPr lang="en-US" sz="1100" spc="-10" dirty="0">
                <a:effectLst/>
                <a:latin typeface="Times New Roman"/>
                <a:ea typeface="Times New Roman" panose="02020603050405020304" pitchFamily="18" charset="0"/>
                <a:cs typeface="Times New Roman"/>
              </a:rPr>
              <a:t>l</a:t>
            </a:r>
            <a:r>
              <a:rPr lang="en-US" sz="1100" dirty="0">
                <a:effectLst/>
                <a:latin typeface="Times New Roman"/>
                <a:ea typeface="Times New Roman" panose="02020603050405020304" pitchFamily="18" charset="0"/>
                <a:cs typeface="Times New Roman"/>
              </a:rPr>
              <a:t>l</a:t>
            </a:r>
            <a:r>
              <a:rPr lang="en-US" sz="1100" spc="5" dirty="0">
                <a:effectLst/>
                <a:latin typeface="Times New Roman"/>
                <a:ea typeface="Times New Roman" panose="02020603050405020304" pitchFamily="18" charset="0"/>
                <a:cs typeface="Times New Roman"/>
              </a:rPr>
              <a:t> a</a:t>
            </a:r>
            <a:r>
              <a:rPr lang="en-US" sz="1100" dirty="0">
                <a:effectLst/>
                <a:latin typeface="Times New Roman"/>
                <a:ea typeface="Times New Roman" panose="02020603050405020304" pitchFamily="18" charset="0"/>
                <a:cs typeface="Times New Roman"/>
              </a:rPr>
              <a:t>ppropr</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a</a:t>
            </a:r>
            <a:r>
              <a:rPr lang="en-US" sz="1100" spc="-15"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approvals. </a:t>
            </a:r>
            <a:endParaRPr lang="en-US" sz="1100">
              <a:effectLst/>
              <a:latin typeface="Times New Roman"/>
              <a:ea typeface="Calibri" panose="020F0502020204030204" pitchFamily="34" charset="0"/>
              <a:cs typeface="Times New Roman"/>
            </a:endParaRPr>
          </a:p>
          <a:p>
            <a:pPr marL="292100" marR="0">
              <a:lnSpc>
                <a:spcPts val="1355"/>
              </a:lnSpc>
              <a:spcBef>
                <a:spcPts val="0"/>
              </a:spcBef>
              <a:spcAft>
                <a:spcPts val="0"/>
              </a:spcAft>
            </a:pPr>
            <a:r>
              <a:rPr lang="en-US" sz="1100" spc="5" dirty="0">
                <a:effectLst/>
                <a:latin typeface="Times New Roman"/>
                <a:ea typeface="Times New Roman" panose="02020603050405020304" pitchFamily="18" charset="0"/>
                <a:cs typeface="Times New Roman"/>
              </a:rPr>
              <a:t>J</a:t>
            </a:r>
            <a:r>
              <a:rPr lang="en-US" sz="1100" dirty="0">
                <a:effectLst/>
                <a:latin typeface="Times New Roman"/>
                <a:ea typeface="Times New Roman" panose="02020603050405020304" pitchFamily="18" charset="0"/>
                <a:cs typeface="Times New Roman"/>
              </a:rPr>
              <a:t>une </a:t>
            </a:r>
            <a:r>
              <a:rPr lang="en-US" sz="1100" dirty="0">
                <a:latin typeface="Times New Roman"/>
                <a:ea typeface="Times New Roman" panose="02020603050405020304" pitchFamily="18" charset="0"/>
                <a:cs typeface="Times New Roman"/>
              </a:rPr>
              <a:t>2</a:t>
            </a:r>
            <a:r>
              <a:rPr lang="en-US" sz="110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2025</a:t>
            </a:r>
            <a:r>
              <a:rPr lang="en-US" sz="1100" spc="20"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D</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c</a:t>
            </a:r>
            <a:r>
              <a:rPr lang="en-US" sz="1100"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P</a:t>
            </a:r>
            <a:r>
              <a:rPr lang="en-US" sz="1100" spc="5" dirty="0">
                <a:effectLst/>
                <a:latin typeface="Times New Roman"/>
                <a:ea typeface="Times New Roman" panose="02020603050405020304" pitchFamily="18" charset="0"/>
                <a:cs typeface="Times New Roman"/>
              </a:rPr>
              <a:t>a</a:t>
            </a:r>
            <a:r>
              <a:rPr lang="en-US" sz="1100" spc="-20" dirty="0">
                <a:effectLst/>
                <a:latin typeface="Times New Roman"/>
                <a:ea typeface="Times New Roman" panose="02020603050405020304" pitchFamily="18" charset="0"/>
                <a:cs typeface="Times New Roman"/>
              </a:rPr>
              <a:t>y</a:t>
            </a:r>
            <a:r>
              <a:rPr lang="en-US" sz="1100" dirty="0">
                <a:effectLst/>
                <a:latin typeface="Times New Roman"/>
                <a:ea typeface="Times New Roman" panose="02020603050405020304" pitchFamily="18" charset="0"/>
                <a:cs typeface="Times New Roman"/>
              </a:rPr>
              <a:t>s</a:t>
            </a:r>
            <a:r>
              <a:rPr lang="en-US" sz="1100" spc="5" dirty="0">
                <a:effectLst/>
                <a:latin typeface="Times New Roman"/>
                <a:ea typeface="Times New Roman" panose="02020603050405020304" pitchFamily="18" charset="0"/>
                <a:cs typeface="Times New Roman"/>
              </a:rPr>
              <a:t> and invoices </a:t>
            </a:r>
            <a:r>
              <a:rPr lang="en-US" sz="1100" spc="-5" dirty="0">
                <a:effectLst/>
                <a:latin typeface="Times New Roman"/>
                <a:ea typeface="Times New Roman" panose="02020603050405020304" pitchFamily="18" charset="0"/>
                <a:cs typeface="Times New Roman"/>
              </a:rPr>
              <a:t>through the month of M</a:t>
            </a:r>
            <a:r>
              <a:rPr lang="en-US" sz="1100" spc="5" dirty="0">
                <a:effectLst/>
                <a:latin typeface="Times New Roman"/>
                <a:ea typeface="Times New Roman" panose="02020603050405020304" pitchFamily="18" charset="0"/>
                <a:cs typeface="Times New Roman"/>
              </a:rPr>
              <a:t>a</a:t>
            </a:r>
            <a:r>
              <a:rPr lang="en-US" sz="1100" dirty="0">
                <a:effectLst/>
                <a:latin typeface="Times New Roman"/>
                <a:ea typeface="Times New Roman" panose="02020603050405020304" pitchFamily="18" charset="0"/>
                <a:cs typeface="Times New Roman"/>
              </a:rPr>
              <a:t>y </a:t>
            </a:r>
            <a:r>
              <a:rPr lang="en-US" sz="1100" spc="5" dirty="0">
                <a:effectLst/>
                <a:latin typeface="Times New Roman"/>
                <a:ea typeface="Times New Roman" panose="02020603050405020304" pitchFamily="18" charset="0"/>
                <a:cs typeface="Times New Roman"/>
              </a:rPr>
              <a:t>2025.</a:t>
            </a:r>
          </a:p>
          <a:p>
            <a:pPr marL="292100" marR="0">
              <a:lnSpc>
                <a:spcPct val="115000"/>
              </a:lnSpc>
              <a:spcBef>
                <a:spcPts val="0"/>
              </a:spcBef>
              <a:spcAft>
                <a:spcPts val="0"/>
              </a:spcAft>
            </a:pPr>
            <a:r>
              <a:rPr lang="en-US" sz="1100" spc="5" dirty="0">
                <a:effectLst/>
                <a:latin typeface="Times New Roman"/>
                <a:ea typeface="Times New Roman" panose="02020603050405020304" pitchFamily="18" charset="0"/>
                <a:cs typeface="Times New Roman"/>
              </a:rPr>
              <a:t>June </a:t>
            </a:r>
            <a:r>
              <a:rPr lang="en-US" sz="1100" spc="5" dirty="0">
                <a:latin typeface="Times New Roman"/>
                <a:ea typeface="Times New Roman" panose="02020603050405020304" pitchFamily="18" charset="0"/>
                <a:cs typeface="Times New Roman"/>
              </a:rPr>
              <a:t>2</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a:t>
            </a:r>
            <a:r>
              <a:rPr lang="en-US" sz="1100" spc="5" dirty="0">
                <a:latin typeface="Times New Roman"/>
                <a:ea typeface="Times New Roman" panose="02020603050405020304" pitchFamily="18" charset="0"/>
                <a:cs typeface="Times New Roman"/>
              </a:rPr>
              <a:t>2025</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J</a:t>
            </a:r>
            <a:r>
              <a:rPr lang="en-US" sz="1100" spc="-5" dirty="0">
                <a:effectLst/>
                <a:latin typeface="Times New Roman"/>
                <a:ea typeface="Times New Roman" panose="02020603050405020304" pitchFamily="18" charset="0"/>
                <a:cs typeface="Times New Roman"/>
              </a:rPr>
              <a:t>o</a:t>
            </a:r>
            <a:r>
              <a:rPr lang="en-US" sz="1100" spc="5" dirty="0">
                <a:effectLst/>
                <a:latin typeface="Times New Roman"/>
                <a:ea typeface="Times New Roman" panose="02020603050405020304" pitchFamily="18" charset="0"/>
                <a:cs typeface="Times New Roman"/>
              </a:rPr>
              <a:t>ur</a:t>
            </a:r>
            <a:r>
              <a:rPr lang="en-US" sz="1100" spc="-5" dirty="0">
                <a:effectLst/>
                <a:latin typeface="Times New Roman"/>
                <a:ea typeface="Times New Roman" panose="02020603050405020304" pitchFamily="18" charset="0"/>
                <a:cs typeface="Times New Roman"/>
              </a:rPr>
              <a:t>n</a:t>
            </a:r>
            <a:r>
              <a:rPr lang="en-US" sz="1100" dirty="0">
                <a:effectLst/>
                <a:latin typeface="Times New Roman"/>
                <a:ea typeface="Times New Roman" panose="02020603050405020304" pitchFamily="18" charset="0"/>
                <a:cs typeface="Times New Roman"/>
              </a:rPr>
              <a:t>al</a:t>
            </a:r>
            <a:r>
              <a:rPr lang="en-US" sz="1100" spc="5" dirty="0">
                <a:effectLst/>
                <a:latin typeface="Times New Roman"/>
                <a:ea typeface="Times New Roman" panose="02020603050405020304" pitchFamily="18" charset="0"/>
                <a:cs typeface="Times New Roman"/>
              </a:rPr>
              <a:t> ent</a:t>
            </a:r>
            <a:r>
              <a:rPr lang="en-US" sz="1100" spc="15" dirty="0">
                <a:effectLst/>
                <a:latin typeface="Times New Roman"/>
                <a:ea typeface="Times New Roman" panose="02020603050405020304" pitchFamily="18" charset="0"/>
                <a:cs typeface="Times New Roman"/>
              </a:rPr>
              <a:t>r</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s</a:t>
            </a:r>
            <a:r>
              <a:rPr lang="en-US" sz="1100" spc="-10" dirty="0">
                <a:effectLst/>
                <a:latin typeface="Times New Roman"/>
                <a:ea typeface="Times New Roman" panose="02020603050405020304" pitchFamily="18" charset="0"/>
                <a:cs typeface="Times New Roman"/>
              </a:rPr>
              <a:t> f</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 the month of May </a:t>
            </a:r>
            <a:r>
              <a:rPr lang="en-US" sz="1100" spc="5" dirty="0">
                <a:latin typeface="Times New Roman"/>
                <a:ea typeface="Times New Roman" panose="02020603050405020304" pitchFamily="18" charset="0"/>
                <a:cs typeface="Times New Roman"/>
              </a:rPr>
              <a:t>2025</a:t>
            </a:r>
            <a:r>
              <a:rPr lang="en-US" sz="1100" spc="5" dirty="0">
                <a:effectLst/>
                <a:latin typeface="Times New Roman"/>
                <a:ea typeface="Times New Roman" panose="02020603050405020304" pitchFamily="18" charset="0"/>
                <a:cs typeface="Times New Roman"/>
              </a:rPr>
              <a:t>.</a:t>
            </a:r>
            <a:endParaRPr lang="en-US" sz="1100">
              <a:effectLst/>
              <a:latin typeface="Times New Roman"/>
              <a:ea typeface="Calibri" panose="020F0502020204030204" pitchFamily="34" charset="0"/>
              <a:cs typeface="Times New Roman"/>
            </a:endParaRPr>
          </a:p>
          <a:p>
            <a:pPr marL="292100" marR="1371600">
              <a:lnSpc>
                <a:spcPts val="1375"/>
              </a:lnSpc>
              <a:spcBef>
                <a:spcPts val="0"/>
              </a:spcBef>
              <a:spcAft>
                <a:spcPts val="0"/>
              </a:spcAft>
            </a:pPr>
            <a:r>
              <a:rPr lang="en-US" sz="1100" spc="5" dirty="0">
                <a:effectLst/>
                <a:latin typeface="Times New Roman"/>
                <a:ea typeface="Times New Roman" panose="02020603050405020304" pitchFamily="18" charset="0"/>
                <a:cs typeface="Times New Roman"/>
              </a:rPr>
              <a:t>June </a:t>
            </a:r>
            <a:r>
              <a:rPr lang="en-US" sz="1100" spc="5" dirty="0">
                <a:latin typeface="Times New Roman"/>
                <a:ea typeface="Times New Roman" panose="02020603050405020304" pitchFamily="18" charset="0"/>
                <a:cs typeface="Times New Roman"/>
              </a:rPr>
              <a:t>2</a:t>
            </a:r>
            <a:r>
              <a:rPr lang="en-US" sz="1100" spc="5" dirty="0">
                <a:effectLst/>
                <a:latin typeface="Times New Roman"/>
                <a:ea typeface="Times New Roman" panose="02020603050405020304" pitchFamily="18" charset="0"/>
                <a:cs typeface="Times New Roman"/>
              </a:rPr>
              <a:t>, </a:t>
            </a:r>
            <a:r>
              <a:rPr lang="en-US" sz="1100" spc="5" dirty="0">
                <a:latin typeface="Times New Roman"/>
                <a:ea typeface="Times New Roman" panose="02020603050405020304" pitchFamily="18" charset="0"/>
                <a:cs typeface="Times New Roman"/>
              </a:rPr>
              <a:t>2025</a:t>
            </a:r>
            <a:r>
              <a:rPr lang="en-US" sz="1100" spc="20"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Ch</a:t>
            </a:r>
            <a:r>
              <a:rPr lang="en-US" sz="1100" spc="5" dirty="0">
                <a:effectLst/>
                <a:latin typeface="Times New Roman"/>
                <a:ea typeface="Times New Roman" panose="02020603050405020304" pitchFamily="18" charset="0"/>
                <a:cs typeface="Times New Roman"/>
              </a:rPr>
              <a:t>ar</a:t>
            </a:r>
            <a:r>
              <a:rPr lang="en-US" sz="1100" spc="-10" dirty="0">
                <a:effectLst/>
                <a:latin typeface="Times New Roman"/>
                <a:ea typeface="Times New Roman" panose="02020603050405020304" pitchFamily="18" charset="0"/>
                <a:cs typeface="Times New Roman"/>
              </a:rPr>
              <a:t>g</a:t>
            </a:r>
            <a:r>
              <a:rPr lang="en-US" sz="1100" spc="-5"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back</a:t>
            </a:r>
            <a:r>
              <a:rPr lang="en-US" sz="1100" dirty="0">
                <a:effectLst/>
                <a:latin typeface="Times New Roman"/>
                <a:ea typeface="Times New Roman" panose="02020603050405020304" pitchFamily="18" charset="0"/>
                <a:cs typeface="Times New Roman"/>
              </a:rPr>
              <a:t>s</a:t>
            </a:r>
            <a:r>
              <a:rPr lang="en-US" sz="1100" spc="-10" dirty="0">
                <a:effectLst/>
                <a:latin typeface="Times New Roman"/>
                <a:ea typeface="Times New Roman" panose="02020603050405020304" pitchFamily="18" charset="0"/>
                <a:cs typeface="Times New Roman"/>
              </a:rPr>
              <a:t> f</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 th</a:t>
            </a:r>
            <a:r>
              <a:rPr lang="en-US" sz="1100" dirty="0">
                <a:effectLst/>
                <a:latin typeface="Times New Roman"/>
                <a:ea typeface="Times New Roman" panose="02020603050405020304" pitchFamily="18" charset="0"/>
                <a:cs typeface="Times New Roman"/>
              </a:rPr>
              <a:t>e</a:t>
            </a:r>
            <a:r>
              <a:rPr lang="en-US" sz="1100" spc="-10" dirty="0">
                <a:effectLst/>
                <a:latin typeface="Times New Roman"/>
                <a:ea typeface="Times New Roman" panose="02020603050405020304" pitchFamily="18" charset="0"/>
                <a:cs typeface="Times New Roman"/>
              </a:rPr>
              <a:t> m</a:t>
            </a:r>
            <a:r>
              <a:rPr lang="en-US" sz="1100" dirty="0">
                <a:effectLst/>
                <a:latin typeface="Times New Roman"/>
                <a:ea typeface="Times New Roman" panose="02020603050405020304" pitchFamily="18" charset="0"/>
                <a:cs typeface="Times New Roman"/>
              </a:rPr>
              <a:t>o</a:t>
            </a:r>
            <a:r>
              <a:rPr lang="en-US" sz="1100" spc="5" dirty="0">
                <a:effectLst/>
                <a:latin typeface="Times New Roman"/>
                <a:ea typeface="Times New Roman" panose="02020603050405020304" pitchFamily="18" charset="0"/>
                <a:cs typeface="Times New Roman"/>
              </a:rPr>
              <a:t>n</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f</a:t>
            </a:r>
            <a:r>
              <a:rPr lang="en-US" sz="1100" spc="-20"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a</a:t>
            </a:r>
            <a:r>
              <a:rPr lang="en-US" sz="1100" dirty="0">
                <a:effectLst/>
                <a:latin typeface="Times New Roman"/>
                <a:ea typeface="Times New Roman" panose="02020603050405020304" pitchFamily="18" charset="0"/>
                <a:cs typeface="Times New Roman"/>
              </a:rPr>
              <a:t>y</a:t>
            </a:r>
            <a:r>
              <a:rPr lang="en-US" sz="1100" spc="5" dirty="0">
                <a:effectLst/>
                <a:latin typeface="Times New Roman"/>
                <a:ea typeface="Times New Roman" panose="02020603050405020304" pitchFamily="18" charset="0"/>
                <a:cs typeface="Times New Roman"/>
              </a:rPr>
              <a:t> </a:t>
            </a:r>
            <a:r>
              <a:rPr lang="en-US" sz="1100" spc="5" dirty="0">
                <a:latin typeface="Times New Roman"/>
                <a:ea typeface="Times New Roman" panose="02020603050405020304" pitchFamily="18" charset="0"/>
                <a:cs typeface="Times New Roman"/>
              </a:rPr>
              <a:t>2025</a:t>
            </a:r>
            <a:r>
              <a:rPr lang="en-US" sz="1100" spc="5" dirty="0">
                <a:effectLst/>
                <a:latin typeface="Times New Roman"/>
                <a:ea typeface="Times New Roman" panose="02020603050405020304" pitchFamily="18" charset="0"/>
                <a:cs typeface="Times New Roman"/>
              </a:rPr>
              <a:t>.</a:t>
            </a:r>
          </a:p>
          <a:p>
            <a:pPr marL="292100" marR="1371600">
              <a:lnSpc>
                <a:spcPts val="1375"/>
              </a:lnSpc>
            </a:pPr>
            <a:r>
              <a:rPr lang="en-US" sz="1100" spc="5" dirty="0">
                <a:effectLst/>
                <a:latin typeface="Times New Roman"/>
                <a:ea typeface="Times New Roman" panose="02020603050405020304" pitchFamily="18" charset="0"/>
                <a:cs typeface="Times New Roman"/>
              </a:rPr>
              <a:t>June </a:t>
            </a:r>
            <a:r>
              <a:rPr lang="en-US" sz="1100" spc="5" dirty="0">
                <a:latin typeface="Times New Roman"/>
                <a:ea typeface="Times New Roman" panose="02020603050405020304" pitchFamily="18" charset="0"/>
                <a:cs typeface="Times New Roman"/>
              </a:rPr>
              <a:t>5</a:t>
            </a:r>
            <a:r>
              <a:rPr lang="en-US" sz="1100" spc="5" dirty="0">
                <a:effectLst/>
                <a:latin typeface="Times New Roman"/>
                <a:ea typeface="Times New Roman" panose="02020603050405020304" pitchFamily="18" charset="0"/>
                <a:cs typeface="Times New Roman"/>
              </a:rPr>
              <a:t>, 2025 </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Travel claims through May </a:t>
            </a:r>
            <a:r>
              <a:rPr lang="en-US" sz="1100" spc="5" dirty="0">
                <a:latin typeface="Times New Roman"/>
                <a:ea typeface="Times New Roman" panose="02020603050405020304" pitchFamily="18" charset="0"/>
                <a:cs typeface="Times New Roman"/>
              </a:rPr>
              <a:t>2025</a:t>
            </a:r>
            <a:r>
              <a:rPr lang="en-US" sz="1100" spc="5" dirty="0">
                <a:effectLst/>
                <a:latin typeface="Times New Roman"/>
                <a:ea typeface="Times New Roman" panose="02020603050405020304" pitchFamily="18" charset="0"/>
                <a:cs typeface="Times New Roman"/>
              </a:rPr>
              <a:t>.</a:t>
            </a:r>
          </a:p>
          <a:p>
            <a:pPr marL="292100" marR="0">
              <a:lnSpc>
                <a:spcPct val="115000"/>
              </a:lnSpc>
              <a:spcBef>
                <a:spcPts val="0"/>
              </a:spcBef>
              <a:spcAft>
                <a:spcPts val="0"/>
              </a:spcAft>
            </a:pPr>
            <a:r>
              <a:rPr lang="en-US" sz="1100" spc="5" dirty="0">
                <a:effectLst/>
                <a:latin typeface="Times New Roman"/>
                <a:ea typeface="Times New Roman" panose="02020603050405020304" pitchFamily="18" charset="0"/>
                <a:cs typeface="Times New Roman"/>
              </a:rPr>
              <a:t>Jun</a:t>
            </a:r>
            <a:r>
              <a:rPr lang="en-US" sz="1100" dirty="0">
                <a:effectLst/>
                <a:latin typeface="Times New Roman"/>
                <a:ea typeface="Times New Roman" panose="02020603050405020304" pitchFamily="18" charset="0"/>
                <a:cs typeface="Times New Roman"/>
              </a:rPr>
              <a:t>e </a:t>
            </a:r>
            <a:r>
              <a:rPr lang="en-US" sz="1100" spc="5" dirty="0">
                <a:latin typeface="Times New Roman"/>
                <a:ea typeface="Times New Roman" panose="02020603050405020304" pitchFamily="18" charset="0"/>
                <a:cs typeface="Times New Roman"/>
              </a:rPr>
              <a:t>5</a:t>
            </a:r>
            <a:r>
              <a:rPr lang="en-US" sz="110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2025</a:t>
            </a:r>
            <a:r>
              <a:rPr lang="en-US" sz="1100" spc="10"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 B</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l</a:t>
            </a:r>
            <a:r>
              <a:rPr lang="en-US" sz="1100" spc="10" dirty="0">
                <a:effectLst/>
                <a:latin typeface="Times New Roman"/>
                <a:ea typeface="Times New Roman" panose="02020603050405020304" pitchFamily="18" charset="0"/>
                <a:cs typeface="Times New Roman"/>
              </a:rPr>
              <a:t>l</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n</a:t>
            </a:r>
            <a:r>
              <a:rPr lang="en-US" sz="1100" dirty="0">
                <a:effectLst/>
                <a:latin typeface="Times New Roman"/>
                <a:ea typeface="Times New Roman" panose="02020603050405020304" pitchFamily="18" charset="0"/>
                <a:cs typeface="Times New Roman"/>
              </a:rPr>
              <a:t>g </a:t>
            </a:r>
            <a:r>
              <a:rPr lang="en-US" sz="1100" spc="5" dirty="0">
                <a:effectLst/>
                <a:latin typeface="Times New Roman"/>
                <a:ea typeface="Times New Roman" panose="02020603050405020304" pitchFamily="18" charset="0"/>
                <a:cs typeface="Times New Roman"/>
              </a:rPr>
              <a:t>r</a:t>
            </a:r>
            <a:r>
              <a:rPr lang="en-US" sz="1100" spc="-1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q</a:t>
            </a:r>
            <a:r>
              <a:rPr lang="en-US" sz="1100" spc="5" dirty="0">
                <a:effectLst/>
                <a:latin typeface="Times New Roman"/>
                <a:ea typeface="Times New Roman" panose="02020603050405020304" pitchFamily="18" charset="0"/>
                <a:cs typeface="Times New Roman"/>
              </a:rPr>
              <a:t>ues</a:t>
            </a:r>
            <a:r>
              <a:rPr lang="en-US" sz="1100" dirty="0">
                <a:effectLst/>
                <a:latin typeface="Times New Roman"/>
                <a:ea typeface="Times New Roman" panose="02020603050405020304" pitchFamily="18" charset="0"/>
                <a:cs typeface="Times New Roman"/>
              </a:rPr>
              <a:t>t </a:t>
            </a:r>
            <a:r>
              <a:rPr lang="en-US" sz="1100" spc="-10" dirty="0">
                <a:effectLst/>
                <a:latin typeface="Times New Roman"/>
                <a:ea typeface="Times New Roman" panose="02020603050405020304" pitchFamily="18" charset="0"/>
                <a:cs typeface="Times New Roman"/>
              </a:rPr>
              <a:t>f</a:t>
            </a:r>
            <a:r>
              <a:rPr lang="en-US" sz="1100" spc="5" dirty="0">
                <a:effectLst/>
                <a:latin typeface="Times New Roman"/>
                <a:ea typeface="Times New Roman" panose="02020603050405020304" pitchFamily="18" charset="0"/>
                <a:cs typeface="Times New Roman"/>
              </a:rPr>
              <a:t>or</a:t>
            </a:r>
            <a:r>
              <a:rPr lang="en-US" sz="1100" spc="-15" dirty="0">
                <a:effectLst/>
                <a:latin typeface="Times New Roman"/>
                <a:ea typeface="Times New Roman" panose="02020603050405020304" pitchFamily="18" charset="0"/>
                <a:cs typeface="Times New Roman"/>
              </a:rPr>
              <a:t>m</a:t>
            </a:r>
            <a:r>
              <a:rPr lang="en-US" sz="1100" dirty="0">
                <a:effectLst/>
                <a:latin typeface="Times New Roman"/>
                <a:ea typeface="Times New Roman" panose="02020603050405020304" pitchFamily="18" charset="0"/>
                <a:cs typeface="Times New Roman"/>
              </a:rPr>
              <a:t>s </a:t>
            </a:r>
            <a:r>
              <a:rPr lang="en-US" sz="1100" spc="-10" dirty="0">
                <a:effectLst/>
                <a:latin typeface="Times New Roman"/>
                <a:ea typeface="Times New Roman" panose="02020603050405020304" pitchFamily="18" charset="0"/>
                <a:cs typeface="Times New Roman"/>
              </a:rPr>
              <a:t>f</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r</a:t>
            </a:r>
            <a:r>
              <a:rPr lang="en-US" sz="1100" spc="2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acti</a:t>
            </a:r>
            <a:r>
              <a:rPr lang="en-US" sz="1100" spc="-25" dirty="0">
                <a:effectLst/>
                <a:latin typeface="Times New Roman"/>
                <a:ea typeface="Times New Roman" panose="02020603050405020304" pitchFamily="18" charset="0"/>
                <a:cs typeface="Times New Roman"/>
              </a:rPr>
              <a:t>v</a:t>
            </a:r>
            <a:r>
              <a:rPr lang="en-US" sz="1100" spc="-5" dirty="0">
                <a:effectLst/>
                <a:latin typeface="Times New Roman"/>
                <a:ea typeface="Times New Roman" panose="02020603050405020304" pitchFamily="18" charset="0"/>
                <a:cs typeface="Times New Roman"/>
              </a:rPr>
              <a:t>i</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y</a:t>
            </a:r>
            <a:r>
              <a:rPr lang="en-US" sz="1100" spc="-15"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el</a:t>
            </a:r>
            <a:r>
              <a:rPr lang="en-US" sz="1100" spc="-10" dirty="0">
                <a:effectLst/>
                <a:latin typeface="Times New Roman"/>
                <a:ea typeface="Times New Roman" panose="02020603050405020304" pitchFamily="18" charset="0"/>
                <a:cs typeface="Times New Roman"/>
              </a:rPr>
              <a:t>a</a:t>
            </a:r>
            <a:r>
              <a:rPr lang="en-US" sz="1100" spc="5" dirty="0">
                <a:effectLst/>
                <a:latin typeface="Times New Roman"/>
                <a:ea typeface="Times New Roman" panose="02020603050405020304" pitchFamily="18" charset="0"/>
                <a:cs typeface="Times New Roman"/>
              </a:rPr>
              <a:t>te</a:t>
            </a:r>
            <a:r>
              <a:rPr lang="en-US" sz="1100" dirty="0">
                <a:effectLst/>
                <a:latin typeface="Times New Roman"/>
                <a:ea typeface="Times New Roman" panose="02020603050405020304" pitchFamily="18" charset="0"/>
                <a:cs typeface="Times New Roman"/>
              </a:rPr>
              <a:t>d </a:t>
            </a:r>
            <a:r>
              <a:rPr lang="en-US" sz="1100" spc="5"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o </a:t>
            </a:r>
            <a:r>
              <a:rPr lang="en-US" sz="1100" spc="5" dirty="0">
                <a:effectLst/>
                <a:latin typeface="Times New Roman"/>
                <a:ea typeface="Times New Roman" panose="02020603050405020304" pitchFamily="18" charset="0"/>
                <a:cs typeface="Times New Roman"/>
              </a:rPr>
              <a:t>th</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t>
            </a:r>
            <a:r>
              <a:rPr lang="en-US" sz="1100" spc="-20" dirty="0">
                <a:effectLst/>
                <a:latin typeface="Times New Roman"/>
                <a:ea typeface="Times New Roman" panose="02020603050405020304" pitchFamily="18" charset="0"/>
                <a:cs typeface="Times New Roman"/>
              </a:rPr>
              <a:t>m</a:t>
            </a:r>
            <a:r>
              <a:rPr lang="en-US" sz="1100" dirty="0">
                <a:effectLst/>
                <a:latin typeface="Times New Roman"/>
                <a:ea typeface="Times New Roman" panose="02020603050405020304" pitchFamily="18" charset="0"/>
                <a:cs typeface="Times New Roman"/>
              </a:rPr>
              <a:t>o</a:t>
            </a:r>
            <a:r>
              <a:rPr lang="en-US" sz="1100" spc="5" dirty="0">
                <a:effectLst/>
                <a:latin typeface="Times New Roman"/>
                <a:ea typeface="Times New Roman" panose="02020603050405020304" pitchFamily="18" charset="0"/>
                <a:cs typeface="Times New Roman"/>
              </a:rPr>
              <a:t>n</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 </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f</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Ma</a:t>
            </a:r>
            <a:r>
              <a:rPr lang="en-US" sz="1100" dirty="0">
                <a:effectLst/>
                <a:latin typeface="Times New Roman"/>
                <a:ea typeface="Times New Roman" panose="02020603050405020304" pitchFamily="18" charset="0"/>
                <a:cs typeface="Times New Roman"/>
              </a:rPr>
              <a:t>y </a:t>
            </a:r>
            <a:r>
              <a:rPr lang="en-US" sz="1100" spc="5" dirty="0">
                <a:effectLst/>
                <a:latin typeface="Times New Roman"/>
                <a:ea typeface="Times New Roman" panose="02020603050405020304" pitchFamily="18" charset="0"/>
                <a:cs typeface="Times New Roman"/>
              </a:rPr>
              <a:t>2025.</a:t>
            </a:r>
            <a:endParaRPr lang="en-US" sz="1100">
              <a:effectLst/>
              <a:latin typeface="Times New Roman"/>
              <a:ea typeface="Calibri" panose="020F0502020204030204" pitchFamily="34" charset="0"/>
              <a:cs typeface="Times New Roman"/>
            </a:endParaRPr>
          </a:p>
          <a:p>
            <a:pPr marL="0" marR="0" indent="280670">
              <a:lnSpc>
                <a:spcPct val="115000"/>
              </a:lnSpc>
              <a:spcBef>
                <a:spcPts val="0"/>
              </a:spcBef>
              <a:spcAft>
                <a:spcPts val="0"/>
              </a:spcAft>
            </a:pP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280670">
              <a:lnSpc>
                <a:spcPct val="115000"/>
              </a:lnSpc>
              <a:spcBef>
                <a:spcPts val="0"/>
              </a:spcBef>
              <a:spcAft>
                <a:spcPts val="0"/>
              </a:spcAft>
            </a:pPr>
            <a:r>
              <a:rPr lang="en-US" sz="1100" b="1" dirty="0">
                <a:effectLst/>
                <a:latin typeface="Times New Roman"/>
                <a:ea typeface="Times New Roman" panose="02020603050405020304" pitchFamily="18" charset="0"/>
                <a:cs typeface="Times New Roman"/>
              </a:rPr>
              <a:t>June </a:t>
            </a:r>
            <a:r>
              <a:rPr lang="en-US" sz="1100" b="1" dirty="0">
                <a:latin typeface="Times New Roman"/>
                <a:ea typeface="Times New Roman" panose="02020603050405020304" pitchFamily="18" charset="0"/>
                <a:cs typeface="Times New Roman"/>
              </a:rPr>
              <a:t>2025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p>
            <a:pPr marL="292100" marR="0">
              <a:lnSpc>
                <a:spcPct val="115000"/>
              </a:lnSpc>
              <a:spcBef>
                <a:spcPts val="0"/>
              </a:spcBef>
              <a:spcAft>
                <a:spcPts val="0"/>
              </a:spcAft>
            </a:pPr>
            <a:r>
              <a:rPr lang="en-US" sz="1100" b="1" u="heavy" spc="-10" dirty="0">
                <a:effectLst/>
                <a:latin typeface="Times New Roman"/>
                <a:ea typeface="Times New Roman" panose="02020603050405020304" pitchFamily="18" charset="0"/>
                <a:cs typeface="Times New Roman"/>
              </a:rPr>
              <a:t>D</a:t>
            </a:r>
            <a:r>
              <a:rPr lang="en-US" sz="1100" b="1" u="heavy" dirty="0">
                <a:effectLst/>
                <a:latin typeface="Times New Roman"/>
                <a:ea typeface="Times New Roman" panose="02020603050405020304" pitchFamily="18" charset="0"/>
                <a:cs typeface="Times New Roman"/>
              </a:rPr>
              <a:t>e</a:t>
            </a:r>
            <a:r>
              <a:rPr lang="en-US" sz="1100" b="1" u="heavy" spc="5" dirty="0">
                <a:effectLst/>
                <a:latin typeface="Times New Roman"/>
                <a:ea typeface="Times New Roman" panose="02020603050405020304" pitchFamily="18" charset="0"/>
                <a:cs typeface="Times New Roman"/>
              </a:rPr>
              <a:t>a</a:t>
            </a:r>
            <a:r>
              <a:rPr lang="en-US" sz="1100" b="1" u="heavy" dirty="0">
                <a:effectLst/>
                <a:latin typeface="Times New Roman"/>
                <a:ea typeface="Times New Roman" panose="02020603050405020304" pitchFamily="18" charset="0"/>
                <a:cs typeface="Times New Roman"/>
              </a:rPr>
              <a:t>d</a:t>
            </a:r>
            <a:r>
              <a:rPr lang="en-US" sz="1100" b="1" u="heavy" spc="5" dirty="0">
                <a:effectLst/>
                <a:latin typeface="Times New Roman"/>
                <a:ea typeface="Times New Roman" panose="02020603050405020304" pitchFamily="18" charset="0"/>
                <a:cs typeface="Times New Roman"/>
              </a:rPr>
              <a:t>li</a:t>
            </a:r>
            <a:r>
              <a:rPr lang="en-US" sz="1100" b="1" u="heavy" dirty="0">
                <a:effectLst/>
                <a:latin typeface="Times New Roman"/>
                <a:ea typeface="Times New Roman" panose="02020603050405020304" pitchFamily="18" charset="0"/>
                <a:cs typeface="Times New Roman"/>
              </a:rPr>
              <a:t>n</a:t>
            </a:r>
            <a:r>
              <a:rPr lang="en-US" sz="1100" b="1" u="heavy" spc="-5" dirty="0">
                <a:effectLst/>
                <a:latin typeface="Times New Roman"/>
                <a:ea typeface="Times New Roman" panose="02020603050405020304" pitchFamily="18" charset="0"/>
                <a:cs typeface="Times New Roman"/>
              </a:rPr>
              <a:t>e</a:t>
            </a:r>
            <a:r>
              <a:rPr lang="en-US" sz="1100" b="1" u="heavy" dirty="0">
                <a:effectLst/>
                <a:latin typeface="Times New Roman"/>
                <a:ea typeface="Times New Roman" panose="02020603050405020304" pitchFamily="18" charset="0"/>
                <a:cs typeface="Times New Roman"/>
              </a:rPr>
              <a:t>s </a:t>
            </a:r>
            <a:r>
              <a:rPr lang="en-US" sz="1100" b="1" u="heavy" spc="-10" dirty="0">
                <a:effectLst/>
                <a:latin typeface="Times New Roman"/>
                <a:ea typeface="Times New Roman" panose="02020603050405020304" pitchFamily="18" charset="0"/>
                <a:cs typeface="Times New Roman"/>
              </a:rPr>
              <a:t>f</a:t>
            </a:r>
            <a:r>
              <a:rPr lang="en-US" sz="1100" b="1" u="heavy" dirty="0">
                <a:effectLst/>
                <a:latin typeface="Times New Roman"/>
                <a:ea typeface="Times New Roman" panose="02020603050405020304" pitchFamily="18" charset="0"/>
                <a:cs typeface="Times New Roman"/>
              </a:rPr>
              <a:t>or</a:t>
            </a:r>
            <a:r>
              <a:rPr lang="en-US" sz="1100" b="1" u="heavy" spc="5" dirty="0">
                <a:effectLst/>
                <a:latin typeface="Times New Roman"/>
                <a:ea typeface="Times New Roman" panose="02020603050405020304" pitchFamily="18" charset="0"/>
                <a:cs typeface="Times New Roman"/>
              </a:rPr>
              <a:t> </a:t>
            </a:r>
            <a:r>
              <a:rPr lang="en-US" sz="1100" b="1" u="heavy" dirty="0">
                <a:effectLst/>
                <a:latin typeface="Times New Roman"/>
                <a:ea typeface="Times New Roman" panose="02020603050405020304" pitchFamily="18" charset="0"/>
                <a:cs typeface="Times New Roman"/>
              </a:rPr>
              <a:t>Tr</a:t>
            </a:r>
            <a:r>
              <a:rPr lang="en-US" sz="1100" b="1" u="heavy" spc="5" dirty="0">
                <a:effectLst/>
                <a:latin typeface="Times New Roman"/>
                <a:ea typeface="Times New Roman" panose="02020603050405020304" pitchFamily="18" charset="0"/>
                <a:cs typeface="Times New Roman"/>
              </a:rPr>
              <a:t>a</a:t>
            </a:r>
            <a:r>
              <a:rPr lang="en-US" sz="1100" b="1" u="heavy" dirty="0">
                <a:effectLst/>
                <a:latin typeface="Times New Roman"/>
                <a:ea typeface="Times New Roman" panose="02020603050405020304" pitchFamily="18" charset="0"/>
                <a:cs typeface="Times New Roman"/>
              </a:rPr>
              <a:t>n</a:t>
            </a:r>
            <a:r>
              <a:rPr lang="en-US" sz="1100" b="1" u="heavy" spc="-10" dirty="0">
                <a:effectLst/>
                <a:latin typeface="Times New Roman"/>
                <a:ea typeface="Times New Roman" panose="02020603050405020304" pitchFamily="18" charset="0"/>
                <a:cs typeface="Times New Roman"/>
              </a:rPr>
              <a:t>s</a:t>
            </a:r>
            <a:r>
              <a:rPr lang="en-US" sz="1100" b="1" u="heavy" spc="-5" dirty="0">
                <a:effectLst/>
                <a:latin typeface="Times New Roman"/>
                <a:ea typeface="Times New Roman" panose="02020603050405020304" pitchFamily="18" charset="0"/>
                <a:cs typeface="Times New Roman"/>
              </a:rPr>
              <a:t>a</a:t>
            </a:r>
            <a:r>
              <a:rPr lang="en-US" sz="1100" b="1" u="heavy" spc="5" dirty="0">
                <a:effectLst/>
                <a:latin typeface="Times New Roman"/>
                <a:ea typeface="Times New Roman" panose="02020603050405020304" pitchFamily="18" charset="0"/>
                <a:cs typeface="Times New Roman"/>
              </a:rPr>
              <a:t>c</a:t>
            </a:r>
            <a:r>
              <a:rPr lang="en-US" sz="1100" b="1" u="heavy" spc="-10" dirty="0">
                <a:effectLst/>
                <a:latin typeface="Times New Roman"/>
                <a:ea typeface="Times New Roman" panose="02020603050405020304" pitchFamily="18" charset="0"/>
                <a:cs typeface="Times New Roman"/>
              </a:rPr>
              <a:t>t</a:t>
            </a:r>
            <a:r>
              <a:rPr lang="en-US" sz="1100" b="1" u="heavy" spc="5" dirty="0">
                <a:effectLst/>
                <a:latin typeface="Times New Roman"/>
                <a:ea typeface="Times New Roman" panose="02020603050405020304" pitchFamily="18" charset="0"/>
                <a:cs typeface="Times New Roman"/>
              </a:rPr>
              <a:t>io</a:t>
            </a:r>
            <a:r>
              <a:rPr lang="en-US" sz="1100" b="1" u="heavy" dirty="0">
                <a:effectLst/>
                <a:latin typeface="Times New Roman"/>
                <a:ea typeface="Times New Roman" panose="02020603050405020304" pitchFamily="18" charset="0"/>
                <a:cs typeface="Times New Roman"/>
              </a:rPr>
              <a:t>ns </a:t>
            </a:r>
            <a:r>
              <a:rPr lang="en-US" sz="1100" b="1" u="heavy" spc="-10" dirty="0">
                <a:effectLst/>
                <a:latin typeface="Times New Roman"/>
                <a:ea typeface="Times New Roman" panose="02020603050405020304" pitchFamily="18" charset="0"/>
                <a:cs typeface="Times New Roman"/>
              </a:rPr>
              <a:t>R</a:t>
            </a:r>
            <a:r>
              <a:rPr lang="en-US" sz="1100" b="1" u="heavy" dirty="0">
                <a:effectLst/>
                <a:latin typeface="Times New Roman"/>
                <a:ea typeface="Times New Roman" panose="02020603050405020304" pitchFamily="18" charset="0"/>
                <a:cs typeface="Times New Roman"/>
              </a:rPr>
              <a:t>e</a:t>
            </a:r>
            <a:r>
              <a:rPr lang="en-US" sz="1100" b="1" u="heavy" spc="5" dirty="0">
                <a:effectLst/>
                <a:latin typeface="Times New Roman"/>
                <a:ea typeface="Times New Roman" panose="02020603050405020304" pitchFamily="18" charset="0"/>
                <a:cs typeface="Times New Roman"/>
              </a:rPr>
              <a:t>la</a:t>
            </a:r>
            <a:r>
              <a:rPr lang="en-US" sz="1100" b="1" u="heavy" spc="-10" dirty="0">
                <a:effectLst/>
                <a:latin typeface="Times New Roman"/>
                <a:ea typeface="Times New Roman" panose="02020603050405020304" pitchFamily="18" charset="0"/>
                <a:cs typeface="Times New Roman"/>
              </a:rPr>
              <a:t>t</a:t>
            </a:r>
            <a:r>
              <a:rPr lang="en-US" sz="1100" b="1" u="heavy" spc="10" dirty="0">
                <a:effectLst/>
                <a:latin typeface="Times New Roman"/>
                <a:ea typeface="Times New Roman" panose="02020603050405020304" pitchFamily="18" charset="0"/>
                <a:cs typeface="Times New Roman"/>
              </a:rPr>
              <a:t>i</a:t>
            </a:r>
            <a:r>
              <a:rPr lang="en-US" sz="1100" b="1" u="heavy" spc="-15" dirty="0">
                <a:effectLst/>
                <a:latin typeface="Times New Roman"/>
                <a:ea typeface="Times New Roman" panose="02020603050405020304" pitchFamily="18" charset="0"/>
                <a:cs typeface="Times New Roman"/>
              </a:rPr>
              <a:t>n</a:t>
            </a:r>
            <a:r>
              <a:rPr lang="en-US" sz="1100" b="1" u="heavy" dirty="0">
                <a:effectLst/>
                <a:latin typeface="Times New Roman"/>
                <a:ea typeface="Times New Roman" panose="02020603050405020304" pitchFamily="18" charset="0"/>
                <a:cs typeface="Times New Roman"/>
              </a:rPr>
              <a:t>g</a:t>
            </a:r>
            <a:r>
              <a:rPr lang="en-US" sz="1100" b="1" u="heavy" spc="10" dirty="0">
                <a:effectLst/>
                <a:latin typeface="Times New Roman"/>
                <a:ea typeface="Times New Roman" panose="02020603050405020304" pitchFamily="18" charset="0"/>
                <a:cs typeface="Times New Roman"/>
              </a:rPr>
              <a:t> </a:t>
            </a:r>
            <a:r>
              <a:rPr lang="en-US" sz="1100" b="1" u="heavy" spc="5" dirty="0">
                <a:effectLst/>
                <a:latin typeface="Times New Roman"/>
                <a:ea typeface="Times New Roman" panose="02020603050405020304" pitchFamily="18" charset="0"/>
                <a:cs typeface="Times New Roman"/>
              </a:rPr>
              <a:t>to</a:t>
            </a:r>
            <a:r>
              <a:rPr lang="en-US" sz="1100" b="1" u="heavy" dirty="0">
                <a:effectLst/>
                <a:latin typeface="Times New Roman"/>
                <a:ea typeface="Times New Roman" panose="02020603050405020304" pitchFamily="18" charset="0"/>
                <a:cs typeface="Times New Roman"/>
              </a:rPr>
              <a:t> F</a:t>
            </a:r>
            <a:r>
              <a:rPr lang="en-US" sz="1100" b="1" u="heavy" spc="10" dirty="0">
                <a:effectLst/>
                <a:latin typeface="Times New Roman"/>
                <a:ea typeface="Times New Roman" panose="02020603050405020304" pitchFamily="18" charset="0"/>
                <a:cs typeface="Times New Roman"/>
              </a:rPr>
              <a:t>i</a:t>
            </a:r>
            <a:r>
              <a:rPr lang="en-US" sz="1100" b="1" u="heavy" spc="5" dirty="0">
                <a:effectLst/>
                <a:latin typeface="Times New Roman"/>
                <a:ea typeface="Times New Roman" panose="02020603050405020304" pitchFamily="18" charset="0"/>
                <a:cs typeface="Times New Roman"/>
              </a:rPr>
              <a:t>scal</a:t>
            </a:r>
            <a:r>
              <a:rPr lang="en-US" sz="1100" b="1" u="heavy" dirty="0">
                <a:effectLst/>
                <a:latin typeface="Times New Roman"/>
                <a:ea typeface="Times New Roman" panose="02020603050405020304" pitchFamily="18" charset="0"/>
                <a:cs typeface="Times New Roman"/>
              </a:rPr>
              <a:t> </a:t>
            </a:r>
            <a:r>
              <a:rPr lang="en-US" sz="1100" b="1" u="heavy" spc="-35" dirty="0">
                <a:effectLst/>
                <a:latin typeface="Times New Roman"/>
                <a:ea typeface="Times New Roman" panose="02020603050405020304" pitchFamily="18" charset="0"/>
                <a:cs typeface="Times New Roman"/>
              </a:rPr>
              <a:t>Y</a:t>
            </a:r>
            <a:r>
              <a:rPr lang="en-US" sz="1100" b="1" u="heavy" dirty="0">
                <a:effectLst/>
                <a:latin typeface="Times New Roman"/>
                <a:ea typeface="Times New Roman" panose="02020603050405020304" pitchFamily="18" charset="0"/>
                <a:cs typeface="Times New Roman"/>
              </a:rPr>
              <a:t>e</a:t>
            </a:r>
            <a:r>
              <a:rPr lang="en-US" sz="1100" b="1" u="heavy" spc="5" dirty="0">
                <a:effectLst/>
                <a:latin typeface="Times New Roman"/>
                <a:ea typeface="Times New Roman" panose="02020603050405020304" pitchFamily="18" charset="0"/>
                <a:cs typeface="Times New Roman"/>
              </a:rPr>
              <a:t>ar</a:t>
            </a:r>
            <a:r>
              <a:rPr lang="en-US" sz="1100" b="1" u="heavy" dirty="0">
                <a:effectLst/>
                <a:latin typeface="Times New Roman"/>
                <a:ea typeface="Times New Roman" panose="02020603050405020304" pitchFamily="18" charset="0"/>
                <a:cs typeface="Times New Roman"/>
              </a:rPr>
              <a:t> </a:t>
            </a:r>
            <a:r>
              <a:rPr lang="en-US" sz="1100" b="1" u="heavy" spc="5" dirty="0">
                <a:latin typeface="Times New Roman"/>
                <a:ea typeface="Times New Roman" panose="02020603050405020304" pitchFamily="18" charset="0"/>
                <a:cs typeface="Times New Roman"/>
              </a:rPr>
              <a:t>2024-2025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p>
            <a:pPr marL="292100" marR="0">
              <a:lnSpc>
                <a:spcPts val="1255"/>
              </a:lnSpc>
              <a:spcBef>
                <a:spcPts val="0"/>
              </a:spcBef>
              <a:spcAft>
                <a:spcPts val="0"/>
              </a:spcAft>
            </a:pPr>
            <a:r>
              <a:rPr lang="en-US" sz="1100" i="1" dirty="0">
                <a:effectLst/>
                <a:latin typeface="Times New Roman"/>
                <a:ea typeface="Times New Roman" panose="02020603050405020304" pitchFamily="18" charset="0"/>
                <a:cs typeface="Times New Roman"/>
              </a:rPr>
              <a:t>(All state-side grant-rel</a:t>
            </a:r>
            <a:r>
              <a:rPr lang="en-US" sz="1100" i="1" spc="-15" dirty="0">
                <a:effectLst/>
                <a:latin typeface="Times New Roman"/>
                <a:ea typeface="Times New Roman" panose="02020603050405020304" pitchFamily="18" charset="0"/>
                <a:cs typeface="Times New Roman"/>
              </a:rPr>
              <a:t>a</a:t>
            </a:r>
            <a:r>
              <a:rPr lang="en-US" sz="1100" i="1" dirty="0">
                <a:effectLst/>
                <a:latin typeface="Times New Roman"/>
                <a:ea typeface="Times New Roman" panose="02020603050405020304" pitchFamily="18" charset="0"/>
                <a:cs typeface="Times New Roman"/>
              </a:rPr>
              <a:t>t</a:t>
            </a:r>
            <a:r>
              <a:rPr lang="en-US" sz="1100" i="1" spc="-5" dirty="0">
                <a:effectLst/>
                <a:latin typeface="Times New Roman"/>
                <a:ea typeface="Times New Roman" panose="02020603050405020304" pitchFamily="18" charset="0"/>
                <a:cs typeface="Times New Roman"/>
              </a:rPr>
              <a:t>e</a:t>
            </a:r>
            <a:r>
              <a:rPr lang="en-US" sz="1100" i="1" dirty="0">
                <a:effectLst/>
                <a:latin typeface="Times New Roman"/>
                <a:ea typeface="Times New Roman" panose="02020603050405020304" pitchFamily="18" charset="0"/>
                <a:cs typeface="Times New Roman"/>
              </a:rPr>
              <a:t>d paperwork listed below is due in Post Award by </a:t>
            </a:r>
            <a:r>
              <a:rPr lang="en-US" sz="1100" i="1" spc="15" dirty="0">
                <a:effectLst/>
                <a:latin typeface="Times New Roman"/>
                <a:ea typeface="Times New Roman" panose="02020603050405020304" pitchFamily="18" charset="0"/>
                <a:cs typeface="Times New Roman"/>
              </a:rPr>
              <a:t>May 23</a:t>
            </a:r>
            <a:r>
              <a:rPr lang="en-US" sz="1100" i="1" dirty="0">
                <a:effectLst/>
                <a:latin typeface="Times New Roman"/>
                <a:ea typeface="Times New Roman" panose="02020603050405020304" pitchFamily="18" charset="0"/>
                <a:cs typeface="Times New Roman"/>
              </a:rPr>
              <a:t>, 2024).</a:t>
            </a:r>
            <a:endParaRPr lang="en-US" sz="1100">
              <a:effectLst/>
              <a:latin typeface="Times New Roman"/>
              <a:ea typeface="Calibri" panose="020F0502020204030204" pitchFamily="34" charset="0"/>
              <a:cs typeface="Times New Roman"/>
            </a:endParaRPr>
          </a:p>
          <a:p>
            <a:pPr marL="292100" marR="0">
              <a:lnSpc>
                <a:spcPct val="115000"/>
              </a:lnSpc>
              <a:spcBef>
                <a:spcPts val="0"/>
              </a:spcBef>
              <a:spcAft>
                <a:spcPts val="0"/>
              </a:spcAft>
            </a:pPr>
            <a:r>
              <a:rPr lang="en-US" sz="1100" spc="5" dirty="0">
                <a:effectLst/>
                <a:latin typeface="Times New Roman"/>
                <a:ea typeface="Times New Roman" panose="02020603050405020304" pitchFamily="18" charset="0"/>
                <a:cs typeface="Times New Roman"/>
              </a:rPr>
              <a:t>June 5</a:t>
            </a:r>
            <a:r>
              <a:rPr lang="en-US" sz="110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2025</a:t>
            </a:r>
            <a:r>
              <a:rPr lang="en-US" sz="1100"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B</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l</a:t>
            </a:r>
            <a:r>
              <a:rPr lang="en-US" sz="1100" spc="10" dirty="0">
                <a:effectLst/>
                <a:latin typeface="Times New Roman"/>
                <a:ea typeface="Times New Roman" panose="02020603050405020304" pitchFamily="18" charset="0"/>
                <a:cs typeface="Times New Roman"/>
              </a:rPr>
              <a:t>l</a:t>
            </a:r>
            <a:r>
              <a:rPr lang="en-US" sz="1100" spc="-1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n</a:t>
            </a:r>
            <a:r>
              <a:rPr lang="en-US" sz="1100" dirty="0">
                <a:effectLst/>
                <a:latin typeface="Times New Roman"/>
                <a:ea typeface="Times New Roman" panose="02020603050405020304" pitchFamily="18" charset="0"/>
                <a:cs typeface="Times New Roman"/>
              </a:rPr>
              <a:t>g </a:t>
            </a:r>
            <a:r>
              <a:rPr lang="en-US" sz="1100" spc="-10" dirty="0">
                <a:effectLst/>
                <a:latin typeface="Times New Roman"/>
                <a:ea typeface="Times New Roman" panose="02020603050405020304" pitchFamily="18" charset="0"/>
                <a:cs typeface="Times New Roman"/>
              </a:rPr>
              <a:t>r</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q</a:t>
            </a:r>
            <a:r>
              <a:rPr lang="en-US" sz="1100" spc="5" dirty="0">
                <a:effectLst/>
                <a:latin typeface="Times New Roman"/>
                <a:ea typeface="Times New Roman" panose="02020603050405020304" pitchFamily="18" charset="0"/>
                <a:cs typeface="Times New Roman"/>
              </a:rPr>
              <a:t>ues</a:t>
            </a:r>
            <a:r>
              <a:rPr lang="en-US" sz="1100" dirty="0">
                <a:effectLst/>
                <a:latin typeface="Times New Roman"/>
                <a:ea typeface="Times New Roman" panose="02020603050405020304" pitchFamily="18" charset="0"/>
                <a:cs typeface="Times New Roman"/>
              </a:rPr>
              <a:t>t </a:t>
            </a:r>
            <a:r>
              <a:rPr lang="en-US" sz="1100" spc="15" dirty="0">
                <a:effectLst/>
                <a:latin typeface="Times New Roman"/>
                <a:ea typeface="Times New Roman" panose="02020603050405020304" pitchFamily="18" charset="0"/>
                <a:cs typeface="Times New Roman"/>
              </a:rPr>
              <a:t>f</a:t>
            </a:r>
            <a:r>
              <a:rPr lang="en-US" sz="1100" spc="5" dirty="0">
                <a:effectLst/>
                <a:latin typeface="Times New Roman"/>
                <a:ea typeface="Times New Roman" panose="02020603050405020304" pitchFamily="18" charset="0"/>
                <a:cs typeface="Times New Roman"/>
              </a:rPr>
              <a:t>o</a:t>
            </a:r>
            <a:r>
              <a:rPr lang="en-US" sz="1100" spc="-15" dirty="0">
                <a:effectLst/>
                <a:latin typeface="Times New Roman"/>
                <a:ea typeface="Times New Roman" panose="02020603050405020304" pitchFamily="18" charset="0"/>
                <a:cs typeface="Times New Roman"/>
              </a:rPr>
              <a:t>r</a:t>
            </a:r>
            <a:r>
              <a:rPr lang="en-US" sz="1100" spc="-10" dirty="0">
                <a:effectLst/>
                <a:latin typeface="Times New Roman"/>
                <a:ea typeface="Times New Roman" panose="02020603050405020304" pitchFamily="18" charset="0"/>
                <a:cs typeface="Times New Roman"/>
              </a:rPr>
              <a:t>m</a:t>
            </a:r>
            <a:r>
              <a:rPr lang="en-US" sz="1100" dirty="0">
                <a:effectLst/>
                <a:latin typeface="Times New Roman"/>
                <a:ea typeface="Times New Roman" panose="02020603050405020304" pitchFamily="18" charset="0"/>
                <a:cs typeface="Times New Roman"/>
              </a:rPr>
              <a:t>s </a:t>
            </a:r>
            <a:r>
              <a:rPr lang="en-US" sz="1100" spc="-10" dirty="0">
                <a:effectLst/>
                <a:latin typeface="Times New Roman"/>
                <a:ea typeface="Times New Roman" panose="02020603050405020304" pitchFamily="18" charset="0"/>
                <a:cs typeface="Times New Roman"/>
              </a:rPr>
              <a:t>f</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r </a:t>
            </a:r>
            <a:r>
              <a:rPr lang="en-US" sz="1100" spc="5" dirty="0">
                <a:effectLst/>
                <a:latin typeface="Times New Roman"/>
                <a:ea typeface="Times New Roman" panose="02020603050405020304" pitchFamily="18" charset="0"/>
                <a:cs typeface="Times New Roman"/>
              </a:rPr>
              <a:t>ac</a:t>
            </a:r>
            <a:r>
              <a:rPr lang="en-US" sz="1100" spc="25"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i</a:t>
            </a:r>
            <a:r>
              <a:rPr lang="en-US" sz="1100" spc="-25" dirty="0">
                <a:effectLst/>
                <a:latin typeface="Times New Roman"/>
                <a:ea typeface="Times New Roman" panose="02020603050405020304" pitchFamily="18" charset="0"/>
                <a:cs typeface="Times New Roman"/>
              </a:rPr>
              <a:t>v</a:t>
            </a:r>
            <a:r>
              <a:rPr lang="en-US" sz="1100" spc="-5" dirty="0">
                <a:effectLst/>
                <a:latin typeface="Times New Roman"/>
                <a:ea typeface="Times New Roman" panose="02020603050405020304" pitchFamily="18" charset="0"/>
                <a:cs typeface="Times New Roman"/>
              </a:rPr>
              <a:t>i</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y</a:t>
            </a:r>
            <a:r>
              <a:rPr lang="en-US" sz="1100" spc="-2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relate</a:t>
            </a:r>
            <a:r>
              <a:rPr lang="en-US" sz="1100" dirty="0">
                <a:effectLst/>
                <a:latin typeface="Times New Roman"/>
                <a:ea typeface="Times New Roman" panose="02020603050405020304" pitchFamily="18" charset="0"/>
                <a:cs typeface="Times New Roman"/>
              </a:rPr>
              <a:t>d </a:t>
            </a:r>
            <a:r>
              <a:rPr lang="en-US" sz="1100" spc="5"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o</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th</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t>
            </a:r>
            <a:r>
              <a:rPr lang="en-US" sz="1100" spc="-20" dirty="0">
                <a:effectLst/>
                <a:latin typeface="Times New Roman"/>
                <a:ea typeface="Times New Roman" panose="02020603050405020304" pitchFamily="18" charset="0"/>
                <a:cs typeface="Times New Roman"/>
              </a:rPr>
              <a:t>m</a:t>
            </a:r>
            <a:r>
              <a:rPr lang="en-US" sz="1100" dirty="0">
                <a:effectLst/>
                <a:latin typeface="Times New Roman"/>
                <a:ea typeface="Times New Roman" panose="02020603050405020304" pitchFamily="18" charset="0"/>
                <a:cs typeface="Times New Roman"/>
              </a:rPr>
              <a:t>o</a:t>
            </a:r>
            <a:r>
              <a:rPr lang="en-US" sz="1100" spc="5" dirty="0">
                <a:effectLst/>
                <a:latin typeface="Times New Roman"/>
                <a:ea typeface="Times New Roman" panose="02020603050405020304" pitchFamily="18" charset="0"/>
                <a:cs typeface="Times New Roman"/>
              </a:rPr>
              <a:t>n</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a:t>
            </a:r>
            <a:r>
              <a:rPr lang="en-US" sz="1100" spc="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f</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J</a:t>
            </a:r>
            <a:r>
              <a:rPr lang="en-US" sz="1100" spc="-5" dirty="0">
                <a:effectLst/>
                <a:latin typeface="Times New Roman"/>
                <a:ea typeface="Times New Roman" panose="02020603050405020304" pitchFamily="18" charset="0"/>
                <a:cs typeface="Times New Roman"/>
              </a:rPr>
              <a:t>u</a:t>
            </a:r>
            <a:r>
              <a:rPr lang="en-US" sz="1100" spc="5" dirty="0">
                <a:effectLst/>
                <a:latin typeface="Times New Roman"/>
                <a:ea typeface="Times New Roman" panose="02020603050405020304" pitchFamily="18" charset="0"/>
                <a:cs typeface="Times New Roman"/>
              </a:rPr>
              <a:t>n</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2025.</a:t>
            </a:r>
            <a:endParaRPr lang="en-US" sz="1100">
              <a:effectLst/>
              <a:latin typeface="Times New Roman"/>
              <a:ea typeface="Calibri" panose="020F0502020204030204" pitchFamily="34" charset="0"/>
              <a:cs typeface="Times New Roman"/>
            </a:endParaRPr>
          </a:p>
          <a:p>
            <a:pPr marL="292100" marR="0">
              <a:lnSpc>
                <a:spcPct val="115000"/>
              </a:lnSpc>
              <a:spcBef>
                <a:spcPts val="90"/>
              </a:spcBef>
              <a:spcAft>
                <a:spcPts val="0"/>
              </a:spcAft>
            </a:pPr>
            <a:r>
              <a:rPr lang="en-US" sz="1100" spc="5" dirty="0">
                <a:effectLst/>
                <a:latin typeface="Times New Roman"/>
                <a:ea typeface="Times New Roman" panose="02020603050405020304" pitchFamily="18" charset="0"/>
                <a:cs typeface="Times New Roman"/>
              </a:rPr>
              <a:t>June 5</a:t>
            </a:r>
            <a:r>
              <a:rPr lang="en-US" sz="110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2025</a:t>
            </a:r>
            <a:r>
              <a:rPr lang="en-US" sz="1100" spc="20"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D</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c</a:t>
            </a:r>
            <a:r>
              <a:rPr lang="en-US" sz="1100" dirty="0">
                <a:effectLst/>
                <a:latin typeface="Times New Roman"/>
                <a:ea typeface="Times New Roman" panose="02020603050405020304" pitchFamily="18" charset="0"/>
                <a:cs typeface="Times New Roman"/>
              </a:rPr>
              <a:t>t P</a:t>
            </a:r>
            <a:r>
              <a:rPr lang="en-US" sz="1100" spc="-5" dirty="0">
                <a:effectLst/>
                <a:latin typeface="Times New Roman"/>
                <a:ea typeface="Times New Roman" panose="02020603050405020304" pitchFamily="18" charset="0"/>
                <a:cs typeface="Times New Roman"/>
              </a:rPr>
              <a:t>a</a:t>
            </a:r>
            <a:r>
              <a:rPr lang="en-US" sz="1100" spc="-10" dirty="0">
                <a:effectLst/>
                <a:latin typeface="Times New Roman"/>
                <a:ea typeface="Times New Roman" panose="02020603050405020304" pitchFamily="18" charset="0"/>
                <a:cs typeface="Times New Roman"/>
              </a:rPr>
              <a:t>y</a:t>
            </a:r>
            <a:r>
              <a:rPr lang="en-US" sz="1100" dirty="0">
                <a:effectLst/>
                <a:latin typeface="Times New Roman"/>
                <a:ea typeface="Times New Roman" panose="02020603050405020304" pitchFamily="18" charset="0"/>
                <a:cs typeface="Times New Roman"/>
              </a:rPr>
              <a:t>s and</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invoices</a:t>
            </a:r>
            <a:r>
              <a:rPr lang="en-US" sz="1100" spc="-10"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f</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r</a:t>
            </a:r>
            <a:r>
              <a:rPr lang="en-US" sz="1100" spc="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t</a:t>
            </a:r>
            <a:r>
              <a:rPr lang="en-US" sz="1100" spc="10" dirty="0">
                <a:effectLst/>
                <a:latin typeface="Times New Roman"/>
                <a:ea typeface="Times New Roman" panose="02020603050405020304" pitchFamily="18" charset="0"/>
                <a:cs typeface="Times New Roman"/>
              </a:rPr>
              <a:t>h</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o</a:t>
            </a:r>
            <a:r>
              <a:rPr lang="en-US" sz="1100" spc="-5" dirty="0">
                <a:effectLst/>
                <a:latin typeface="Times New Roman"/>
                <a:ea typeface="Times New Roman" panose="02020603050405020304" pitchFamily="18" charset="0"/>
                <a:cs typeface="Times New Roman"/>
              </a:rPr>
              <a:t>n</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a:t>
            </a:r>
            <a:r>
              <a:rPr lang="en-US" sz="1100" spc="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f</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J</a:t>
            </a:r>
            <a:r>
              <a:rPr lang="en-US" sz="1100" spc="-5" dirty="0">
                <a:effectLst/>
                <a:latin typeface="Times New Roman"/>
                <a:ea typeface="Times New Roman" panose="02020603050405020304" pitchFamily="18" charset="0"/>
                <a:cs typeface="Times New Roman"/>
              </a:rPr>
              <a:t>u</a:t>
            </a:r>
            <a:r>
              <a:rPr lang="en-US" sz="1100" spc="5" dirty="0">
                <a:effectLst/>
                <a:latin typeface="Times New Roman"/>
                <a:ea typeface="Times New Roman" panose="02020603050405020304" pitchFamily="18" charset="0"/>
                <a:cs typeface="Times New Roman"/>
              </a:rPr>
              <a:t>n</a:t>
            </a:r>
            <a:r>
              <a:rPr lang="en-US" sz="1100" dirty="0">
                <a:effectLst/>
                <a:latin typeface="Times New Roman"/>
                <a:ea typeface="Times New Roman" panose="02020603050405020304" pitchFamily="18" charset="0"/>
                <a:cs typeface="Times New Roman"/>
              </a:rPr>
              <a:t>e</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2025.</a:t>
            </a:r>
            <a:endParaRPr lang="en-US" sz="1100">
              <a:effectLst/>
              <a:latin typeface="Times New Roman"/>
              <a:ea typeface="Calibri" panose="020F0502020204030204" pitchFamily="34" charset="0"/>
              <a:cs typeface="Times New Roman"/>
            </a:endParaRPr>
          </a:p>
          <a:p>
            <a:pPr marL="292100" marR="0">
              <a:lnSpc>
                <a:spcPct val="115000"/>
              </a:lnSpc>
              <a:spcBef>
                <a:spcPts val="0"/>
              </a:spcBef>
              <a:spcAft>
                <a:spcPts val="0"/>
              </a:spcAft>
            </a:pPr>
            <a:r>
              <a:rPr lang="en-US" sz="1100" spc="5" dirty="0">
                <a:effectLst/>
                <a:latin typeface="Times New Roman"/>
                <a:ea typeface="Times New Roman" panose="02020603050405020304" pitchFamily="18" charset="0"/>
                <a:cs typeface="Times New Roman"/>
              </a:rPr>
              <a:t>June 5, 2025 - Travel claims through </a:t>
            </a:r>
            <a:r>
              <a:rPr lang="en-US" sz="1100" u="sng" spc="5" dirty="0">
                <a:effectLst/>
                <a:latin typeface="Times New Roman"/>
                <a:ea typeface="Times New Roman" panose="02020603050405020304" pitchFamily="18" charset="0"/>
                <a:cs typeface="Times New Roman"/>
              </a:rPr>
              <a:t>June 4, 2025.</a:t>
            </a:r>
            <a:endParaRPr lang="en-US" sz="1100">
              <a:effectLst/>
              <a:latin typeface="Times New Roman"/>
              <a:ea typeface="Calibri" panose="020F0502020204030204" pitchFamily="34" charset="0"/>
              <a:cs typeface="Times New Roman"/>
            </a:endParaRPr>
          </a:p>
          <a:p>
            <a:pPr marL="292100" marR="0">
              <a:lnSpc>
                <a:spcPct val="115000"/>
              </a:lnSpc>
              <a:spcBef>
                <a:spcPts val="0"/>
              </a:spcBef>
              <a:spcAft>
                <a:spcPts val="0"/>
              </a:spcAft>
            </a:pPr>
            <a:r>
              <a:rPr lang="en-US" sz="1100" spc="5" dirty="0">
                <a:effectLst/>
                <a:latin typeface="Times New Roman"/>
                <a:ea typeface="Times New Roman" panose="02020603050405020304" pitchFamily="18" charset="0"/>
                <a:cs typeface="Times New Roman"/>
              </a:rPr>
              <a:t>June 5, 2025 - Travel claims </a:t>
            </a:r>
            <a:r>
              <a:rPr lang="en-US" sz="1100" u="sng" spc="5" dirty="0">
                <a:effectLst/>
                <a:latin typeface="Times New Roman"/>
                <a:ea typeface="Times New Roman" panose="02020603050405020304" pitchFamily="18" charset="0"/>
                <a:cs typeface="Times New Roman"/>
              </a:rPr>
              <a:t>estimate</a:t>
            </a:r>
            <a:r>
              <a:rPr lang="en-US" sz="1100" spc="5" dirty="0">
                <a:effectLst/>
                <a:latin typeface="Times New Roman"/>
                <a:ea typeface="Times New Roman" panose="02020603050405020304" pitchFamily="18" charset="0"/>
                <a:cs typeface="Times New Roman"/>
              </a:rPr>
              <a:t> for June (through </a:t>
            </a:r>
            <a:r>
              <a:rPr lang="en-US" sz="1100" u="sng" spc="5" dirty="0">
                <a:effectLst/>
                <a:latin typeface="Times New Roman"/>
                <a:ea typeface="Times New Roman" panose="02020603050405020304" pitchFamily="18" charset="0"/>
                <a:cs typeface="Times New Roman"/>
              </a:rPr>
              <a:t>June 30, 2025)</a:t>
            </a:r>
            <a:r>
              <a:rPr lang="en-US" sz="1100" spc="5" dirty="0">
                <a:effectLst/>
                <a:latin typeface="Times New Roman"/>
                <a:ea typeface="Times New Roman" panose="02020603050405020304" pitchFamily="18" charset="0"/>
                <a:cs typeface="Times New Roman"/>
              </a:rPr>
              <a:t> </a:t>
            </a:r>
            <a:endParaRPr lang="en-US" sz="1100">
              <a:effectLst/>
              <a:latin typeface="Times New Roman"/>
              <a:ea typeface="Calibri" panose="020F0502020204030204" pitchFamily="34" charset="0"/>
              <a:cs typeface="Times New Roman"/>
            </a:endParaRPr>
          </a:p>
          <a:p>
            <a:pPr marL="292100">
              <a:lnSpc>
                <a:spcPct val="115000"/>
              </a:lnSpc>
            </a:pPr>
            <a:r>
              <a:rPr lang="en-US" sz="1100" spc="5" dirty="0">
                <a:effectLst/>
                <a:latin typeface="Times New Roman"/>
                <a:ea typeface="Times New Roman" panose="02020603050405020304" pitchFamily="18" charset="0"/>
                <a:cs typeface="Times New Roman"/>
              </a:rPr>
              <a:t>June </a:t>
            </a:r>
            <a:r>
              <a:rPr lang="en-US" sz="1100" spc="5" dirty="0">
                <a:latin typeface="Times New Roman"/>
                <a:ea typeface="Times New Roman" panose="02020603050405020304" pitchFamily="18" charset="0"/>
                <a:cs typeface="Times New Roman"/>
              </a:rPr>
              <a:t>20</a:t>
            </a:r>
            <a:r>
              <a:rPr lang="en-US" sz="1100" dirty="0">
                <a:effectLst/>
                <a:latin typeface="Times New Roman"/>
                <a:ea typeface="Times New Roman" panose="02020603050405020304" pitchFamily="18" charset="0"/>
                <a:cs typeface="Times New Roman"/>
              </a:rPr>
              <a:t>,</a:t>
            </a:r>
            <a:r>
              <a:rPr lang="en-US" sz="1100" spc="-10" dirty="0">
                <a:effectLst/>
                <a:latin typeface="Times New Roman"/>
                <a:ea typeface="Times New Roman" panose="02020603050405020304" pitchFamily="18" charset="0"/>
                <a:cs typeface="Times New Roman"/>
              </a:rPr>
              <a:t> </a:t>
            </a:r>
            <a:r>
              <a:rPr lang="en-US" sz="1100" spc="5" dirty="0">
                <a:latin typeface="Times New Roman"/>
                <a:ea typeface="Times New Roman" panose="02020603050405020304" pitchFamily="18" charset="0"/>
                <a:cs typeface="Times New Roman"/>
              </a:rPr>
              <a:t>2025</a:t>
            </a:r>
            <a:r>
              <a:rPr lang="en-US" sz="1100" dirty="0">
                <a:effectLst/>
                <a:latin typeface="Times New Roman"/>
                <a:ea typeface="Times New Roman" panose="02020603050405020304" pitchFamily="18" charset="0"/>
                <a:cs typeface="Times New Roman"/>
              </a:rPr>
              <a:t> - </a:t>
            </a:r>
            <a:r>
              <a:rPr lang="en-US" sz="1100" spc="-5" dirty="0">
                <a:effectLst/>
                <a:latin typeface="Times New Roman"/>
                <a:ea typeface="Times New Roman" panose="02020603050405020304" pitchFamily="18" charset="0"/>
                <a:cs typeface="Times New Roman"/>
              </a:rPr>
              <a:t>L</a:t>
            </a:r>
            <a:r>
              <a:rPr lang="en-US" sz="1100" spc="5" dirty="0">
                <a:effectLst/>
                <a:latin typeface="Times New Roman"/>
                <a:ea typeface="Times New Roman" panose="02020603050405020304" pitchFamily="18" charset="0"/>
                <a:cs typeface="Times New Roman"/>
              </a:rPr>
              <a:t>abo</a:t>
            </a:r>
            <a:r>
              <a:rPr lang="en-US" sz="1100" dirty="0">
                <a:effectLst/>
                <a:latin typeface="Times New Roman"/>
                <a:ea typeface="Times New Roman" panose="02020603050405020304" pitchFamily="18" charset="0"/>
                <a:cs typeface="Times New Roman"/>
              </a:rPr>
              <a:t>r</a:t>
            </a:r>
            <a:r>
              <a:rPr lang="en-US" sz="1100" spc="-1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C</a:t>
            </a:r>
            <a:r>
              <a:rPr lang="en-US" sz="1100" spc="5" dirty="0">
                <a:effectLst/>
                <a:latin typeface="Times New Roman"/>
                <a:ea typeface="Times New Roman" panose="02020603050405020304" pitchFamily="18" charset="0"/>
                <a:cs typeface="Times New Roman"/>
              </a:rPr>
              <a:t>os</a:t>
            </a:r>
            <a:r>
              <a:rPr lang="en-US" sz="1100" dirty="0">
                <a:effectLst/>
                <a:latin typeface="Times New Roman"/>
                <a:ea typeface="Times New Roman" panose="02020603050405020304" pitchFamily="18" charset="0"/>
                <a:cs typeface="Times New Roman"/>
              </a:rPr>
              <a:t>t</a:t>
            </a:r>
            <a:r>
              <a:rPr lang="en-US" sz="1100" spc="1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D</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s</a:t>
            </a:r>
            <a:r>
              <a:rPr lang="en-US" sz="1100" spc="-5"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r</a:t>
            </a:r>
            <a:r>
              <a:rPr lang="en-US" sz="1100" spc="-10"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bu</a:t>
            </a:r>
            <a:r>
              <a:rPr lang="en-US" sz="1100" spc="-10"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i</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n</a:t>
            </a:r>
            <a:r>
              <a:rPr lang="en-US" sz="1100" spc="15"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a:t>
            </a:r>
            <a:r>
              <a:rPr lang="en-US" sz="1100" dirty="0">
                <a:effectLst/>
                <a:latin typeface="Times New Roman"/>
                <a:ea typeface="Times New Roman" panose="02020603050405020304" pitchFamily="18" charset="0"/>
                <a:cs typeface="Times New Roman"/>
              </a:rPr>
              <a:t>LC</a:t>
            </a:r>
            <a:r>
              <a:rPr lang="en-US" sz="1100" spc="-10" dirty="0">
                <a:effectLst/>
                <a:latin typeface="Times New Roman"/>
                <a:ea typeface="Times New Roman" panose="02020603050405020304" pitchFamily="18" charset="0"/>
                <a:cs typeface="Times New Roman"/>
              </a:rPr>
              <a:t>D</a:t>
            </a:r>
            <a:r>
              <a:rPr lang="en-US" sz="1100" dirty="0">
                <a:effectLst/>
                <a:latin typeface="Times New Roman"/>
                <a:ea typeface="Times New Roman" panose="02020603050405020304" pitchFamily="18" charset="0"/>
                <a:cs typeface="Times New Roman"/>
              </a:rPr>
              <a:t>)</a:t>
            </a:r>
            <a:r>
              <a:rPr lang="en-US" sz="1100" spc="5" dirty="0">
                <a:effectLst/>
                <a:latin typeface="Times New Roman"/>
                <a:ea typeface="Times New Roman" panose="02020603050405020304" pitchFamily="18" charset="0"/>
                <a:cs typeface="Times New Roman"/>
              </a:rPr>
              <a:t> </a:t>
            </a:r>
            <a:r>
              <a:rPr lang="en-US" sz="1100" spc="20" dirty="0">
                <a:effectLst/>
                <a:latin typeface="Times New Roman"/>
                <a:ea typeface="Times New Roman" panose="02020603050405020304" pitchFamily="18" charset="0"/>
                <a:cs typeface="Times New Roman"/>
              </a:rPr>
              <a:t>payroll </a:t>
            </a:r>
            <a:r>
              <a:rPr lang="en-US" sz="1100" spc="-15" dirty="0">
                <a:effectLst/>
                <a:latin typeface="Times New Roman"/>
                <a:ea typeface="Times New Roman" panose="02020603050405020304" pitchFamily="18" charset="0"/>
                <a:cs typeface="Times New Roman"/>
              </a:rPr>
              <a:t>m</a:t>
            </a:r>
            <a:r>
              <a:rPr lang="en-US" sz="1100" spc="20" dirty="0">
                <a:effectLst/>
                <a:latin typeface="Times New Roman"/>
                <a:ea typeface="Times New Roman" panose="02020603050405020304" pitchFamily="18" charset="0"/>
                <a:cs typeface="Times New Roman"/>
              </a:rPr>
              <a:t>o</a:t>
            </a:r>
            <a:r>
              <a:rPr lang="en-US" sz="1100" spc="-10" dirty="0">
                <a:effectLst/>
                <a:latin typeface="Times New Roman"/>
                <a:ea typeface="Times New Roman" panose="02020603050405020304" pitchFamily="18" charset="0"/>
                <a:cs typeface="Times New Roman"/>
              </a:rPr>
              <a:t>v</a:t>
            </a:r>
            <a:r>
              <a:rPr lang="en-US" sz="1100" spc="5"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s</a:t>
            </a:r>
            <a:r>
              <a:rPr lang="en-US" sz="1100" spc="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r</a:t>
            </a:r>
            <a:r>
              <a:rPr lang="en-US" sz="1100" dirty="0">
                <a:effectLst/>
                <a:latin typeface="Times New Roman"/>
                <a:ea typeface="Times New Roman" panose="02020603050405020304" pitchFamily="18" charset="0"/>
                <a:cs typeface="Times New Roman"/>
              </a:rPr>
              <a:t>e</a:t>
            </a:r>
            <a:r>
              <a:rPr lang="en-US" sz="1100" spc="10" dirty="0">
                <a:effectLst/>
                <a:latin typeface="Times New Roman"/>
                <a:ea typeface="Times New Roman" panose="02020603050405020304" pitchFamily="18" charset="0"/>
                <a:cs typeface="Times New Roman"/>
              </a:rPr>
              <a:t>l</a:t>
            </a:r>
            <a:r>
              <a:rPr lang="en-US" sz="1100" dirty="0">
                <a:effectLst/>
                <a:latin typeface="Times New Roman"/>
                <a:ea typeface="Times New Roman" panose="02020603050405020304" pitchFamily="18" charset="0"/>
                <a:cs typeface="Times New Roman"/>
              </a:rPr>
              <a:t>a</a:t>
            </a:r>
            <a:r>
              <a:rPr lang="en-US" sz="1100" spc="10" dirty="0">
                <a:effectLst/>
                <a:latin typeface="Times New Roman"/>
                <a:ea typeface="Times New Roman" panose="02020603050405020304" pitchFamily="18" charset="0"/>
                <a:cs typeface="Times New Roman"/>
              </a:rPr>
              <a:t>t</a:t>
            </a:r>
            <a:r>
              <a:rPr lang="en-US" sz="1100" spc="-10" dirty="0">
                <a:effectLst/>
                <a:latin typeface="Times New Roman"/>
                <a:ea typeface="Times New Roman" panose="02020603050405020304" pitchFamily="18" charset="0"/>
                <a:cs typeface="Times New Roman"/>
              </a:rPr>
              <a:t>e</a:t>
            </a:r>
            <a:r>
              <a:rPr lang="en-US" sz="1100" dirty="0">
                <a:effectLst/>
                <a:latin typeface="Times New Roman"/>
                <a:ea typeface="Times New Roman" panose="02020603050405020304" pitchFamily="18" charset="0"/>
                <a:cs typeface="Times New Roman"/>
              </a:rPr>
              <a:t>d</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to</a:t>
            </a:r>
            <a:r>
              <a:rPr lang="en-US" sz="1100" spc="5" dirty="0">
                <a:effectLst/>
                <a:latin typeface="Times New Roman"/>
                <a:ea typeface="Times New Roman" panose="02020603050405020304" pitchFamily="18" charset="0"/>
                <a:cs typeface="Times New Roman"/>
              </a:rPr>
              <a:t> </a:t>
            </a:r>
            <a:r>
              <a:rPr lang="en-US" sz="1100" spc="10" dirty="0">
                <a:effectLst/>
                <a:latin typeface="Times New Roman"/>
                <a:ea typeface="Times New Roman" panose="02020603050405020304" pitchFamily="18" charset="0"/>
                <a:cs typeface="Times New Roman"/>
              </a:rPr>
              <a:t>t</a:t>
            </a:r>
            <a:r>
              <a:rPr lang="en-US" sz="1100" spc="-5" dirty="0">
                <a:effectLst/>
                <a:latin typeface="Times New Roman"/>
                <a:ea typeface="Times New Roman" panose="02020603050405020304" pitchFamily="18" charset="0"/>
                <a:cs typeface="Times New Roman"/>
              </a:rPr>
              <a:t>h</a:t>
            </a:r>
            <a:r>
              <a:rPr lang="en-US" sz="1100" dirty="0">
                <a:effectLst/>
                <a:latin typeface="Times New Roman"/>
                <a:ea typeface="Times New Roman" panose="02020603050405020304" pitchFamily="18" charset="0"/>
                <a:cs typeface="Times New Roman"/>
              </a:rPr>
              <a:t>e</a:t>
            </a:r>
            <a:r>
              <a:rPr lang="en-US" sz="1100" spc="-5" dirty="0">
                <a:effectLst/>
                <a:latin typeface="Times New Roman"/>
                <a:ea typeface="Times New Roman" panose="02020603050405020304" pitchFamily="18" charset="0"/>
                <a:cs typeface="Times New Roman"/>
              </a:rPr>
              <a:t> </a:t>
            </a:r>
            <a:r>
              <a:rPr lang="en-US" sz="1100" spc="-15" dirty="0">
                <a:effectLst/>
                <a:latin typeface="Times New Roman"/>
                <a:ea typeface="Times New Roman" panose="02020603050405020304" pitchFamily="18" charset="0"/>
                <a:cs typeface="Times New Roman"/>
              </a:rPr>
              <a:t>m</a:t>
            </a:r>
            <a:r>
              <a:rPr lang="en-US" sz="1100" spc="5" dirty="0">
                <a:effectLst/>
                <a:latin typeface="Times New Roman"/>
                <a:ea typeface="Times New Roman" panose="02020603050405020304" pitchFamily="18" charset="0"/>
                <a:cs typeface="Times New Roman"/>
              </a:rPr>
              <a:t>o</a:t>
            </a:r>
            <a:r>
              <a:rPr lang="en-US" sz="1100" dirty="0">
                <a:effectLst/>
                <a:latin typeface="Times New Roman"/>
                <a:ea typeface="Times New Roman" panose="02020603050405020304" pitchFamily="18" charset="0"/>
                <a:cs typeface="Times New Roman"/>
              </a:rPr>
              <a:t>n</a:t>
            </a:r>
            <a:r>
              <a:rPr lang="en-US" sz="1100" spc="10" dirty="0">
                <a:effectLst/>
                <a:latin typeface="Times New Roman"/>
                <a:ea typeface="Times New Roman" panose="02020603050405020304" pitchFamily="18" charset="0"/>
                <a:cs typeface="Times New Roman"/>
              </a:rPr>
              <a:t>t</a:t>
            </a:r>
            <a:r>
              <a:rPr lang="en-US" sz="1100" dirty="0">
                <a:effectLst/>
                <a:latin typeface="Times New Roman"/>
                <a:ea typeface="Times New Roman" panose="02020603050405020304" pitchFamily="18" charset="0"/>
                <a:cs typeface="Times New Roman"/>
              </a:rPr>
              <a:t>h</a:t>
            </a:r>
            <a:r>
              <a:rPr lang="en-US" sz="1100" spc="-5" dirty="0">
                <a:effectLst/>
                <a:latin typeface="Times New Roman"/>
                <a:ea typeface="Times New Roman" panose="02020603050405020304" pitchFamily="18" charset="0"/>
                <a:cs typeface="Times New Roman"/>
              </a:rPr>
              <a:t> </a:t>
            </a:r>
            <a:r>
              <a:rPr lang="en-US" sz="1100" dirty="0">
                <a:effectLst/>
                <a:latin typeface="Times New Roman"/>
                <a:ea typeface="Times New Roman" panose="02020603050405020304" pitchFamily="18" charset="0"/>
                <a:cs typeface="Times New Roman"/>
              </a:rPr>
              <a:t>of</a:t>
            </a:r>
            <a:r>
              <a:rPr lang="en-US" sz="1100" spc="20" dirty="0">
                <a:effectLst/>
                <a:latin typeface="Times New Roman"/>
                <a:ea typeface="Times New Roman" panose="02020603050405020304" pitchFamily="18" charset="0"/>
                <a:cs typeface="Times New Roman"/>
              </a:rPr>
              <a:t> </a:t>
            </a:r>
            <a:r>
              <a:rPr lang="en-US" sz="1100" spc="5" dirty="0">
                <a:effectLst/>
                <a:latin typeface="Times New Roman"/>
                <a:ea typeface="Times New Roman" panose="02020603050405020304" pitchFamily="18" charset="0"/>
                <a:cs typeface="Times New Roman"/>
              </a:rPr>
              <a:t>May </a:t>
            </a:r>
            <a:r>
              <a:rPr lang="en-US" sz="1100" dirty="0">
                <a:latin typeface="Times New Roman"/>
                <a:ea typeface="Times New Roman" panose="02020603050405020304" pitchFamily="18" charset="0"/>
                <a:cs typeface="Times New Roman"/>
              </a:rPr>
              <a:t>2025</a:t>
            </a:r>
            <a:r>
              <a:rPr lang="en-US" sz="1100" dirty="0">
                <a:effectLst/>
                <a:latin typeface="Times New Roman"/>
                <a:ea typeface="Times New Roman" panose="02020603050405020304" pitchFamily="18" charset="0"/>
                <a:cs typeface="Times New Roman"/>
              </a:rPr>
              <a:t>. </a:t>
            </a:r>
            <a:r>
              <a:rPr lang="en-US" sz="1100" b="1" u="sng" dirty="0">
                <a:latin typeface="Times New Roman"/>
                <a:ea typeface="Times New Roman" panose="02020603050405020304" pitchFamily="18" charset="0"/>
                <a:cs typeface="Times New Roman"/>
              </a:rPr>
              <a:t>See May 2nd for BK001 deadline.</a:t>
            </a:r>
            <a:endParaRPr lang="en-US" sz="1100" b="1" u="sng">
              <a:effectLst/>
              <a:latin typeface="Times New Roman"/>
              <a:ea typeface="Calibri" panose="020F0502020204030204" pitchFamily="34" charset="0"/>
              <a:cs typeface="Times New Roman"/>
            </a:endParaRPr>
          </a:p>
          <a:p>
            <a:endParaRPr lang="en-US" sz="12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7488773"/>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6CD5E161-6B06-42C8-8439-1F2A0137665C}"/>
              </a:ext>
            </a:extLst>
          </p:cNvPr>
          <p:cNvSpPr txBox="1"/>
          <p:nvPr/>
        </p:nvSpPr>
        <p:spPr>
          <a:xfrm>
            <a:off x="643466" y="1201176"/>
            <a:ext cx="9658773" cy="5013356"/>
          </a:xfrm>
          <a:prstGeom prst="rect">
            <a:avLst/>
          </a:prstGeom>
        </p:spPr>
        <p:txBody>
          <a:bodyPr vert="horz" lIns="91440" tIns="45720" rIns="91440" bIns="45720" rtlCol="0">
            <a:normAutofit/>
          </a:bodyPr>
          <a:lstStyle/>
          <a:p>
            <a:pPr algn="ctr">
              <a:lnSpc>
                <a:spcPct val="90000"/>
              </a:lnSpc>
              <a:spcAft>
                <a:spcPts val="600"/>
              </a:spcAft>
            </a:pPr>
            <a:endParaRPr lang="en-US" sz="4000">
              <a:latin typeface="Times New Roman" panose="02020603050405020304" pitchFamily="18" charset="0"/>
              <a:cs typeface="Times New Roman" panose="02020603050405020304" pitchFamily="18" charset="0"/>
            </a:endParaRPr>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685113E1-1257-4C94-A7E5-27FCF0D28B2A}"/>
              </a:ext>
            </a:extLst>
          </p:cNvPr>
          <p:cNvSpPr txBox="1"/>
          <p:nvPr/>
        </p:nvSpPr>
        <p:spPr>
          <a:xfrm>
            <a:off x="1785184" y="-13703"/>
            <a:ext cx="7456945" cy="374077"/>
          </a:xfrm>
          <a:prstGeom prst="rect">
            <a:avLst/>
          </a:prstGeom>
          <a:noFill/>
        </p:spPr>
        <p:txBody>
          <a:bodyPr wrap="square" rtlCol="0">
            <a:spAutoFit/>
          </a:bodyPr>
          <a:lstStyle/>
          <a:p>
            <a:pPr marL="292100" marR="0" algn="ctr">
              <a:lnSpc>
                <a:spcPct val="107000"/>
              </a:lnSpc>
              <a:spcBef>
                <a:spcPts val="0"/>
              </a:spcBef>
              <a:spcAft>
                <a:spcPts val="0"/>
              </a:spcAft>
            </a:pPr>
            <a:r>
              <a:rPr lang="en-US">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59C7F58-920E-4586-8A24-5870BCCC4104}"/>
              </a:ext>
            </a:extLst>
          </p:cNvPr>
          <p:cNvSpPr txBox="1"/>
          <p:nvPr/>
        </p:nvSpPr>
        <p:spPr>
          <a:xfrm>
            <a:off x="2302517" y="-404013"/>
            <a:ext cx="7586965" cy="1508105"/>
          </a:xfrm>
          <a:prstGeom prst="rect">
            <a:avLst/>
          </a:prstGeom>
          <a:noFill/>
        </p:spPr>
        <p:txBody>
          <a:bodyPr wrap="square" rtlCol="0">
            <a:spAutoFit/>
          </a:bodyPr>
          <a:lstStyle/>
          <a:p>
            <a:pPr algn="ctr"/>
            <a:endParaRPr lang="en-US" sz="2800">
              <a:latin typeface="Times New Roman" panose="02020603050405020304" pitchFamily="18" charset="0"/>
              <a:cs typeface="Times New Roman" panose="02020603050405020304" pitchFamily="18" charset="0"/>
            </a:endParaRPr>
          </a:p>
          <a:p>
            <a:pPr algn="ctr"/>
            <a:endParaRPr lang="en-US" sz="2800">
              <a:latin typeface="Times New Roman" panose="02020603050405020304" pitchFamily="18" charset="0"/>
              <a:cs typeface="Times New Roman" panose="02020603050405020304" pitchFamily="18" charset="0"/>
            </a:endParaRPr>
          </a:p>
          <a:p>
            <a:pPr algn="ctr"/>
            <a:r>
              <a:rPr lang="en-US" sz="2800" b="1">
                <a:latin typeface="Times New Roman" panose="02020603050405020304" pitchFamily="18" charset="0"/>
                <a:cs typeface="Times New Roman" panose="02020603050405020304" pitchFamily="18" charset="0"/>
              </a:rPr>
              <a:t> </a:t>
            </a:r>
            <a:r>
              <a:rPr lang="en-US" sz="3600" b="1">
                <a:latin typeface="Times New Roman" panose="02020603050405020304" pitchFamily="18" charset="0"/>
                <a:cs typeface="Times New Roman" panose="02020603050405020304" pitchFamily="18" charset="0"/>
              </a:rPr>
              <a:t>Departmental Email Addresses  </a:t>
            </a:r>
            <a:endParaRPr lang="en-US" sz="3600">
              <a:latin typeface="Times New Roman" panose="02020603050405020304" pitchFamily="18" charset="0"/>
              <a:cs typeface="Times New Roman" panose="02020603050405020304" pitchFamily="18" charset="0"/>
            </a:endParaRPr>
          </a:p>
        </p:txBody>
      </p:sp>
      <p:sp>
        <p:nvSpPr>
          <p:cNvPr id="12" name="Content Placeholder 3">
            <a:extLst>
              <a:ext uri="{FF2B5EF4-FFF2-40B4-BE49-F238E27FC236}">
                <a16:creationId xmlns:a16="http://schemas.microsoft.com/office/drawing/2014/main" id="{A900EB6D-9E20-4324-9421-2444A3E3329A}"/>
              </a:ext>
            </a:extLst>
          </p:cNvPr>
          <p:cNvSpPr txBox="1">
            <a:spLocks/>
          </p:cNvSpPr>
          <p:nvPr/>
        </p:nvSpPr>
        <p:spPr>
          <a:xfrm>
            <a:off x="838200" y="1508105"/>
            <a:ext cx="10515600" cy="4974052"/>
          </a:xfrm>
          <a:prstGeom prst="rect">
            <a:avLst/>
          </a:prstGeom>
        </p:spPr>
        <p:txBody>
          <a:bodyPr lIns="91440" tIns="45720" rIns="91440" bIns="4572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latin typeface="Times New Roman" panose="02020603050405020304" pitchFamily="18" charset="0"/>
                <a:cs typeface="Times New Roman" panose="02020603050405020304" pitchFamily="18" charset="0"/>
              </a:rPr>
              <a:t>Financial Services</a:t>
            </a:r>
            <a:r>
              <a:rPr lang="en-US" sz="2400" dirty="0">
                <a:latin typeface="Times New Roman" panose="02020603050405020304" pitchFamily="18" charset="0"/>
                <a:cs typeface="Times New Roman" panose="02020603050405020304" pitchFamily="18" charset="0"/>
              </a:rPr>
              <a:t>:</a:t>
            </a:r>
          </a:p>
          <a:p>
            <a:pPr lvl="1"/>
            <a:r>
              <a:rPr lang="en-US" dirty="0">
                <a:latin typeface="Times New Roman" panose="02020603050405020304" pitchFamily="18" charset="0"/>
                <a:cs typeface="Times New Roman" panose="02020603050405020304" pitchFamily="18" charset="0"/>
              </a:rPr>
              <a:t>Accounts Receivable: </a:t>
            </a:r>
            <a:r>
              <a:rPr lang="en-US" sz="2400" dirty="0">
                <a:latin typeface="Times New Roman" panose="02020603050405020304" pitchFamily="18" charset="0"/>
                <a:cs typeface="Times New Roman" panose="02020603050405020304" pitchFamily="18" charset="0"/>
                <a:hlinkClick r:id="rId2"/>
              </a:rPr>
              <a:t>accounts_receivable@csub.edu</a:t>
            </a:r>
            <a:r>
              <a:rPr lang="en-US" sz="2400"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Campus Accounting :  </a:t>
            </a:r>
            <a:r>
              <a:rPr lang="en-US" dirty="0">
                <a:latin typeface="Times New Roman" panose="02020603050405020304" pitchFamily="18" charset="0"/>
                <a:cs typeface="Times New Roman" panose="02020603050405020304" pitchFamily="18" charset="0"/>
                <a:hlinkClick r:id="rId3"/>
              </a:rPr>
              <a:t>accounting@csub.edu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Cashiering:  </a:t>
            </a:r>
            <a:r>
              <a:rPr lang="en-US" dirty="0">
                <a:latin typeface="Times New Roman" panose="02020603050405020304" pitchFamily="18" charset="0"/>
                <a:cs typeface="Times New Roman" panose="02020603050405020304" pitchFamily="18" charset="0"/>
                <a:hlinkClick r:id="rId4"/>
              </a:rPr>
              <a:t>cashiersoffice@csub.edu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Foundation accounting: </a:t>
            </a:r>
            <a:r>
              <a:rPr lang="en-US" dirty="0">
                <a:latin typeface="Times New Roman" panose="02020603050405020304" pitchFamily="18" charset="0"/>
                <a:cs typeface="Times New Roman" panose="02020603050405020304" pitchFamily="18" charset="0"/>
                <a:hlinkClick r:id="rId5"/>
              </a:rPr>
              <a:t>foundationaccounting@csub.edu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Student Affairs Accounting:  </a:t>
            </a:r>
            <a:r>
              <a:rPr lang="en-US" dirty="0">
                <a:latin typeface="Times New Roman" panose="02020603050405020304" pitchFamily="18" charset="0"/>
                <a:cs typeface="Times New Roman" panose="02020603050405020304" pitchFamily="18" charset="0"/>
                <a:hlinkClick r:id="rId6"/>
              </a:rPr>
              <a:t>studentaffairsaccounting@csub.edu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Student Financial Services:  </a:t>
            </a:r>
            <a:r>
              <a:rPr lang="en-US" dirty="0">
                <a:latin typeface="Times New Roman" panose="02020603050405020304" pitchFamily="18" charset="0"/>
                <a:cs typeface="Times New Roman" panose="02020603050405020304" pitchFamily="18" charset="0"/>
                <a:hlinkClick r:id="rId7"/>
              </a:rPr>
              <a:t>sfs@csub.edu</a:t>
            </a:r>
            <a:endParaRPr lang="en-US" dirty="0">
              <a:latin typeface="Times New Roman" panose="02020603050405020304" pitchFamily="18" charset="0"/>
              <a:cs typeface="Times New Roman" panose="02020603050405020304" pitchFamily="18" charset="0"/>
            </a:endParaRPr>
          </a:p>
          <a:p>
            <a:pPr lvl="1"/>
            <a:r>
              <a:rPr lang="en-US" sz="2400">
                <a:latin typeface="Times New Roman"/>
                <a:cs typeface="Times New Roman"/>
              </a:rPr>
              <a:t>Sponsored </a:t>
            </a:r>
            <a:r>
              <a:rPr lang="en-US" sz="2400" dirty="0">
                <a:latin typeface="Times New Roman"/>
                <a:cs typeface="Times New Roman"/>
              </a:rPr>
              <a:t>Programs Post Award </a:t>
            </a:r>
            <a:r>
              <a:rPr lang="en-US" sz="2400" u="sng" dirty="0">
                <a:solidFill>
                  <a:srgbClr val="0070C0"/>
                </a:solidFill>
                <a:latin typeface="Times New Roman"/>
                <a:cs typeface="Times New Roman"/>
              </a:rPr>
              <a:t>spaaccounting@csub.edu</a:t>
            </a:r>
            <a:endParaRPr lang="en-US"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Budget and Payroll:</a:t>
            </a:r>
            <a:endParaRPr lang="en-US" sz="2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Budget: </a:t>
            </a:r>
            <a:r>
              <a:rPr lang="en-US"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8"/>
              </a:rPr>
              <a:t>ORG-Budget@csub.edu</a:t>
            </a:r>
            <a:endParaRPr lang="en-US" dirty="0">
              <a:latin typeface="Times New Roman" panose="02020603050405020304" pitchFamily="18" charset="0"/>
              <a:cs typeface="Times New Roman" panose="02020603050405020304" pitchFamily="18" charset="0"/>
            </a:endParaRPr>
          </a:p>
          <a:p>
            <a:pPr lvl="1"/>
            <a:r>
              <a:rPr lang="en-US" dirty="0">
                <a:latin typeface="Times New Roman"/>
                <a:cs typeface="Times New Roman"/>
              </a:rPr>
              <a:t>Payroll: </a:t>
            </a:r>
            <a:r>
              <a:rPr lang="en-US" u="sng" dirty="0">
                <a:solidFill>
                  <a:srgbClr val="0000FF"/>
                </a:solidFill>
                <a:latin typeface="Times New Roman"/>
                <a:ea typeface="Calibri"/>
                <a:cs typeface="Times New Roman"/>
                <a:hlinkClick r:id="rId9"/>
              </a:rPr>
              <a:t>payroll</a:t>
            </a:r>
            <a:r>
              <a:rPr lang="en-US" u="sng" dirty="0">
                <a:solidFill>
                  <a:srgbClr val="0000FF"/>
                </a:solidFill>
                <a:effectLst/>
                <a:latin typeface="Times New Roman"/>
                <a:ea typeface="Calibri"/>
                <a:cs typeface="Times New Roman"/>
                <a:hlinkClick r:id="rId9"/>
              </a:rPr>
              <a:t>@csub.edu</a:t>
            </a:r>
            <a:endParaRPr lang="en-US" dirty="0">
              <a:latin typeface="Times New Roman"/>
              <a:ea typeface="Calibri"/>
              <a:cs typeface="Times New Roman"/>
            </a:endParaRPr>
          </a:p>
          <a:p>
            <a:r>
              <a:rPr lang="en-US" sz="2400" b="1" dirty="0">
                <a:latin typeface="Times New Roman" panose="02020603050405020304" pitchFamily="18" charset="0"/>
                <a:cs typeface="Times New Roman" panose="02020603050405020304" pitchFamily="18" charset="0"/>
              </a:rPr>
              <a:t>Businesses Servi</a:t>
            </a:r>
            <a:r>
              <a:rPr lang="en-US" sz="2400" dirty="0">
                <a:latin typeface="Times New Roman" panose="02020603050405020304" pitchFamily="18" charset="0"/>
                <a:cs typeface="Times New Roman" panose="02020603050405020304" pitchFamily="18" charset="0"/>
              </a:rPr>
              <a:t>c</a:t>
            </a:r>
            <a:r>
              <a:rPr lang="en-US" sz="2400" b="1" dirty="0">
                <a:latin typeface="Times New Roman" panose="02020603050405020304" pitchFamily="18" charset="0"/>
                <a:cs typeface="Times New Roman" panose="02020603050405020304" pitchFamily="18" charset="0"/>
              </a:rPr>
              <a:t>es:</a:t>
            </a:r>
          </a:p>
          <a:p>
            <a:pPr lvl="1"/>
            <a:r>
              <a:rPr lang="en-US" dirty="0">
                <a:latin typeface="Times New Roman" panose="02020603050405020304" pitchFamily="18" charset="0"/>
                <a:cs typeface="Times New Roman" panose="02020603050405020304" pitchFamily="18" charset="0"/>
              </a:rPr>
              <a:t>Payment Services (A/P &amp; Travel): </a:t>
            </a:r>
            <a:r>
              <a:rPr lang="en-US" u="sng" spc="5"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10"/>
              </a:rPr>
              <a:t>accounts_payable@csub.edu</a:t>
            </a:r>
            <a:r>
              <a:rPr lang="en-US"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Procurement &amp; Contracts: </a:t>
            </a:r>
            <a:r>
              <a:rPr lang="en-US" u="sng" spc="5"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11"/>
              </a:rPr>
              <a:t>procurement@csub.edu</a:t>
            </a:r>
            <a:endParaRPr lang="en-US" dirty="0">
              <a:latin typeface="Times New Roman" panose="02020603050405020304" pitchFamily="18" charset="0"/>
              <a:cs typeface="Times New Roman" panose="02020603050405020304" pitchFamily="18" charset="0"/>
            </a:endParaRPr>
          </a:p>
          <a:p>
            <a:pPr lvl="1"/>
            <a:r>
              <a:rPr lang="en-US" dirty="0" err="1">
                <a:latin typeface="Times New Roman"/>
                <a:cs typeface="Times New Roman"/>
              </a:rPr>
              <a:t>ProCard</a:t>
            </a:r>
            <a:r>
              <a:rPr lang="en-US" dirty="0">
                <a:latin typeface="Times New Roman"/>
                <a:cs typeface="Times New Roman"/>
              </a:rPr>
              <a:t>: </a:t>
            </a:r>
            <a:r>
              <a:rPr lang="en-US" dirty="0">
                <a:latin typeface="Times New Roman"/>
                <a:cs typeface="Times New Roman"/>
                <a:hlinkClick r:id="rId12"/>
              </a:rPr>
              <a:t>procard@csub.edu</a:t>
            </a:r>
            <a:r>
              <a:rPr lang="en-US" dirty="0">
                <a:latin typeface="Times New Roman"/>
                <a:cs typeface="Times New Roman"/>
              </a:rPr>
              <a:t>  </a:t>
            </a:r>
            <a:endParaRPr lang="en-US"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a:p>
            <a:pPr marL="457200" lvl="1" indent="0">
              <a:buNone/>
            </a:pPr>
            <a:endParaRPr lang="en-US" dirty="0"/>
          </a:p>
          <a:p>
            <a:pPr lvl="1"/>
            <a:endParaRPr lang="en-US" dirty="0"/>
          </a:p>
        </p:txBody>
      </p:sp>
    </p:spTree>
    <p:extLst>
      <p:ext uri="{BB962C8B-B14F-4D97-AF65-F5344CB8AC3E}">
        <p14:creationId xmlns:p14="http://schemas.microsoft.com/office/powerpoint/2010/main" val="513648674"/>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F2C249E-40DA-4458-8345-064CCA93E3CF}"/>
              </a:ext>
            </a:extLst>
          </p:cNvPr>
          <p:cNvSpPr/>
          <p:nvPr/>
        </p:nvSpPr>
        <p:spPr>
          <a:xfrm>
            <a:off x="1216533" y="2626407"/>
            <a:ext cx="9042400"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Questions and Answer Session from Campus </a:t>
            </a:r>
          </a:p>
          <a:p>
            <a:endParaRPr lang="en-US" sz="36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5171428"/>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634999" y="1275676"/>
            <a:ext cx="10811933"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1533"/>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3"/>
              </a:rPr>
              <a:t>accounting@csub.edu</a:t>
            </a:r>
            <a:endParaRPr lang="en-US" sz="1400" b="1" spc="-5">
              <a:latin typeface="Times New Roman" panose="02020603050405020304" pitchFamily="18" charset="0"/>
              <a:cs typeface="Times New Roman" panose="02020603050405020304" pitchFamily="18" charset="0"/>
            </a:endParaRPr>
          </a:p>
        </p:txBody>
      </p:sp>
      <p:sp>
        <p:nvSpPr>
          <p:cNvPr id="2" name="object 3">
            <a:extLst>
              <a:ext uri="{FF2B5EF4-FFF2-40B4-BE49-F238E27FC236}">
                <a16:creationId xmlns:a16="http://schemas.microsoft.com/office/drawing/2014/main" id="{6B4F21A2-B4B8-1C76-BDFD-A7CBFDBDAE41}"/>
              </a:ext>
            </a:extLst>
          </p:cNvPr>
          <p:cNvSpPr txBox="1">
            <a:spLocks/>
          </p:cNvSpPr>
          <p:nvPr/>
        </p:nvSpPr>
        <p:spPr>
          <a:xfrm>
            <a:off x="808213" y="1634605"/>
            <a:ext cx="11126611" cy="4893647"/>
          </a:xfrm>
          <a:prstGeom prst="rect">
            <a:avLst/>
          </a:prstGeom>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5600" indent="0">
              <a:lnSpc>
                <a:spcPct val="100000"/>
              </a:lnSpc>
              <a:spcBef>
                <a:spcPts val="0"/>
              </a:spcBef>
              <a:buFont typeface="Arial"/>
              <a:buChar char="•"/>
              <a:tabLst>
                <a:tab pos="354965" algn="l"/>
                <a:tab pos="355600" algn="l"/>
              </a:tabLst>
            </a:pPr>
            <a:r>
              <a:rPr lang="en-US" sz="2000" spc="-5" dirty="0">
                <a:latin typeface="Times New Roman" panose="02020603050405020304" pitchFamily="18" charset="0"/>
                <a:cs typeface="Times New Roman" panose="02020603050405020304" pitchFamily="18" charset="0"/>
              </a:rPr>
              <a:t> Year End Deadlines to Remember:</a:t>
            </a:r>
          </a:p>
          <a:p>
            <a:pPr marL="812800" lvl="1" indent="0">
              <a:lnSpc>
                <a:spcPct val="100000"/>
              </a:lnSpc>
              <a:spcBef>
                <a:spcPts val="0"/>
              </a:spcBef>
              <a:buFont typeface="Arial"/>
              <a:buChar char="•"/>
              <a:tabLst>
                <a:tab pos="354965" algn="l"/>
                <a:tab pos="355600" algn="l"/>
              </a:tabLst>
            </a:pPr>
            <a:r>
              <a:rPr lang="en-US" sz="2000" spc="-5" dirty="0">
                <a:latin typeface="Times New Roman" panose="02020603050405020304" pitchFamily="18" charset="0"/>
                <a:cs typeface="Times New Roman" panose="02020603050405020304" pitchFamily="18" charset="0"/>
              </a:rPr>
              <a:t>  May 2, 2025 – Last day to submit transfers for </a:t>
            </a:r>
            <a:r>
              <a:rPr lang="en-US" sz="2000" b="1" u="sng" spc="-5" dirty="0">
                <a:latin typeface="Times New Roman" panose="02020603050405020304" pitchFamily="18" charset="0"/>
                <a:cs typeface="Times New Roman" panose="02020603050405020304" pitchFamily="18" charset="0"/>
              </a:rPr>
              <a:t>all</a:t>
            </a:r>
            <a:r>
              <a:rPr lang="en-US" sz="2000" spc="-5" dirty="0">
                <a:latin typeface="Times New Roman" panose="02020603050405020304" pitchFamily="18" charset="0"/>
                <a:cs typeface="Times New Roman" panose="02020603050405020304" pitchFamily="18" charset="0"/>
              </a:rPr>
              <a:t> transactions through April 2025. </a:t>
            </a:r>
          </a:p>
          <a:p>
            <a:pPr marL="812800" lvl="1" indent="0">
              <a:lnSpc>
                <a:spcPct val="100000"/>
              </a:lnSpc>
              <a:spcBef>
                <a:spcPts val="0"/>
              </a:spcBef>
              <a:buNone/>
              <a:tabLst>
                <a:tab pos="354965" algn="l"/>
                <a:tab pos="355600" algn="l"/>
              </a:tabLst>
            </a:pPr>
            <a:r>
              <a:rPr lang="en-US" sz="2000" spc="-5" dirty="0">
                <a:latin typeface="Times New Roman" panose="02020603050405020304" pitchFamily="18" charset="0"/>
                <a:cs typeface="Times New Roman" panose="02020603050405020304" pitchFamily="18" charset="0"/>
              </a:rPr>
              <a:t>		       – Last day to submit any expenditure transfers to </a:t>
            </a:r>
            <a:r>
              <a:rPr lang="en-US" sz="2000" b="1" spc="-5" dirty="0">
                <a:solidFill>
                  <a:srgbClr val="0000FF"/>
                </a:solidFill>
                <a:latin typeface="Times New Roman" panose="02020603050405020304" pitchFamily="18" charset="0"/>
                <a:cs typeface="Times New Roman" panose="02020603050405020304" pitchFamily="18" charset="0"/>
              </a:rPr>
              <a:t>BK001 for FY24/25</a:t>
            </a:r>
            <a:r>
              <a:rPr lang="en-US" sz="2000" spc="-5" dirty="0">
                <a:latin typeface="Times New Roman" panose="02020603050405020304" pitchFamily="18" charset="0"/>
                <a:cs typeface="Times New Roman" panose="02020603050405020304" pitchFamily="18" charset="0"/>
              </a:rPr>
              <a:t>.  </a:t>
            </a:r>
          </a:p>
          <a:p>
            <a:pPr marL="812800" lvl="1" indent="0">
              <a:lnSpc>
                <a:spcPct val="150000"/>
              </a:lnSpc>
              <a:spcBef>
                <a:spcPts val="0"/>
              </a:spcBef>
              <a:buFont typeface="Arial"/>
              <a:buChar char="•"/>
              <a:tabLst>
                <a:tab pos="354965" algn="l"/>
                <a:tab pos="355600" algn="l"/>
              </a:tabLst>
            </a:pPr>
            <a:r>
              <a:rPr lang="en-US" sz="2000" spc="-5" dirty="0">
                <a:latin typeface="Times New Roman" panose="02020603050405020304" pitchFamily="18" charset="0"/>
                <a:cs typeface="Times New Roman" panose="02020603050405020304" pitchFamily="18" charset="0"/>
              </a:rPr>
              <a:t>  June 2, 2025 – Last day to submit transfers for non-BK001 funds for May 2025 transactions.</a:t>
            </a:r>
          </a:p>
          <a:p>
            <a:pPr marL="812800" lvl="1" indent="0">
              <a:lnSpc>
                <a:spcPct val="150000"/>
              </a:lnSpc>
              <a:spcBef>
                <a:spcPts val="0"/>
              </a:spcBef>
              <a:buFont typeface="Arial"/>
              <a:buChar char="•"/>
              <a:tabLst>
                <a:tab pos="354965" algn="l"/>
                <a:tab pos="355600" algn="l"/>
              </a:tabLst>
            </a:pPr>
            <a:r>
              <a:rPr lang="en-US" sz="2000" spc="-5" dirty="0">
                <a:latin typeface="Times New Roman" panose="02020603050405020304" pitchFamily="18" charset="0"/>
                <a:cs typeface="Times New Roman" panose="02020603050405020304" pitchFamily="18" charset="0"/>
              </a:rPr>
              <a:t>  No expenditure transfers for June, these must be corrected at the time of transaction is processed.  </a:t>
            </a:r>
          </a:p>
          <a:p>
            <a:pPr marL="812800" lvl="1" indent="0">
              <a:lnSpc>
                <a:spcPct val="100000"/>
              </a:lnSpc>
              <a:spcBef>
                <a:spcPts val="0"/>
              </a:spcBef>
              <a:buFont typeface="Arial"/>
              <a:buChar char="•"/>
              <a:tabLst>
                <a:tab pos="354965" algn="l"/>
                <a:tab pos="355600" algn="l"/>
              </a:tabLst>
            </a:pPr>
            <a:endParaRPr lang="en-US" sz="2000" spc="-5" dirty="0">
              <a:latin typeface="Times New Roman" panose="02020603050405020304" pitchFamily="18" charset="0"/>
              <a:cs typeface="Times New Roman" panose="02020603050405020304" pitchFamily="18" charset="0"/>
            </a:endParaRPr>
          </a:p>
          <a:p>
            <a:pPr marL="355600" indent="0">
              <a:lnSpc>
                <a:spcPct val="100000"/>
              </a:lnSpc>
              <a:spcBef>
                <a:spcPts val="0"/>
              </a:spcBef>
              <a:buFont typeface="Arial"/>
              <a:buChar char="•"/>
              <a:tabLst>
                <a:tab pos="354965" algn="l"/>
                <a:tab pos="355600" algn="l"/>
              </a:tabLst>
            </a:pPr>
            <a:r>
              <a:rPr lang="en-US" sz="2000" spc="-5" dirty="0">
                <a:latin typeface="Times New Roman" panose="02020603050405020304" pitchFamily="18" charset="0"/>
                <a:cs typeface="Times New Roman" panose="02020603050405020304" pitchFamily="18" charset="0"/>
              </a:rPr>
              <a:t> BK001 Expenditure Transfers Deadline – May 2, 2025 </a:t>
            </a:r>
            <a:r>
              <a:rPr lang="en-US" sz="2000" b="1" spc="-5" dirty="0">
                <a:solidFill>
                  <a:srgbClr val="0000FF"/>
                </a:solidFill>
                <a:latin typeface="Times New Roman" panose="02020603050405020304" pitchFamily="18" charset="0"/>
                <a:cs typeface="Times New Roman" panose="02020603050405020304" pitchFamily="18" charset="0"/>
              </a:rPr>
              <a:t>(NEW)</a:t>
            </a:r>
            <a:endParaRPr lang="en-US" sz="2000" b="1" spc="-10" dirty="0">
              <a:solidFill>
                <a:srgbClr val="0000FF"/>
              </a:solidFill>
              <a:latin typeface="Times New Roman" panose="02020603050405020304" pitchFamily="18" charset="0"/>
              <a:cs typeface="Times New Roman" panose="02020603050405020304" pitchFamily="18" charset="0"/>
            </a:endParaRPr>
          </a:p>
          <a:p>
            <a:pPr marL="1028700" lvl="2">
              <a:lnSpc>
                <a:spcPct val="150000"/>
              </a:lnSpc>
              <a:spcBef>
                <a:spcPts val="0"/>
              </a:spcBef>
              <a:tabLst>
                <a:tab pos="756920" algn="l"/>
              </a:tabLst>
            </a:pPr>
            <a:r>
              <a:rPr lang="en-US" dirty="0">
                <a:latin typeface="Times New Roman" panose="02020603050405020304" pitchFamily="18" charset="0"/>
                <a:cs typeface="Times New Roman" panose="02020603050405020304" pitchFamily="18" charset="0"/>
              </a:rPr>
              <a:t>Applies to any expense transfers into BK001 from other funds.</a:t>
            </a:r>
          </a:p>
          <a:p>
            <a:pPr marL="1028700" lvl="2">
              <a:lnSpc>
                <a:spcPct val="150000"/>
              </a:lnSpc>
              <a:spcBef>
                <a:spcPts val="0"/>
              </a:spcBef>
              <a:tabLst>
                <a:tab pos="756920" algn="l"/>
              </a:tabLst>
            </a:pPr>
            <a:r>
              <a:rPr lang="en-US" spc="-5" dirty="0">
                <a:latin typeface="Times New Roman" panose="02020603050405020304" pitchFamily="18" charset="0"/>
                <a:cs typeface="Times New Roman" panose="02020603050405020304" pitchFamily="18" charset="0"/>
              </a:rPr>
              <a:t>After May 2</a:t>
            </a:r>
            <a:r>
              <a:rPr lang="en-US" spc="-5" baseline="30000" dirty="0">
                <a:latin typeface="Times New Roman" panose="02020603050405020304" pitchFamily="18" charset="0"/>
                <a:cs typeface="Times New Roman" panose="02020603050405020304" pitchFamily="18" charset="0"/>
              </a:rPr>
              <a:t>nd</a:t>
            </a:r>
            <a:r>
              <a:rPr lang="en-US" spc="-5" dirty="0">
                <a:latin typeface="Times New Roman" panose="02020603050405020304" pitchFamily="18" charset="0"/>
                <a:cs typeface="Times New Roman" panose="02020603050405020304" pitchFamily="18" charset="0"/>
              </a:rPr>
              <a:t>, no transfers to BK001 from other funds will be allowed. </a:t>
            </a:r>
          </a:p>
          <a:p>
            <a:pPr marL="1028700" lvl="2">
              <a:lnSpc>
                <a:spcPct val="150000"/>
              </a:lnSpc>
              <a:spcBef>
                <a:spcPts val="0"/>
              </a:spcBef>
              <a:tabLst>
                <a:tab pos="756920" algn="l"/>
              </a:tabLst>
            </a:pPr>
            <a:r>
              <a:rPr lang="en-US" dirty="0">
                <a:latin typeface="Times New Roman" panose="02020603050405020304" pitchFamily="18" charset="0"/>
                <a:cs typeface="Times New Roman" panose="02020603050405020304" pitchFamily="18" charset="0"/>
              </a:rPr>
              <a:t>Expense transfers within BK001, but different departments will be allowed until June 2nd.</a:t>
            </a:r>
            <a:endParaRPr lang="en-US" spc="-5" dirty="0">
              <a:latin typeface="Times New Roman" panose="02020603050405020304" pitchFamily="18" charset="0"/>
              <a:cs typeface="Times New Roman" panose="02020603050405020304" pitchFamily="18" charset="0"/>
            </a:endParaRPr>
          </a:p>
          <a:p>
            <a:pPr marL="1028700" lvl="2">
              <a:lnSpc>
                <a:spcPct val="150000"/>
              </a:lnSpc>
              <a:spcBef>
                <a:spcPts val="0"/>
              </a:spcBef>
              <a:tabLst>
                <a:tab pos="756920" algn="l"/>
              </a:tabLst>
            </a:pPr>
            <a:r>
              <a:rPr lang="en-US" dirty="0">
                <a:latin typeface="Times New Roman" panose="02020603050405020304" pitchFamily="18" charset="0"/>
                <a:cs typeface="Times New Roman" panose="02020603050405020304" pitchFamily="18" charset="0"/>
              </a:rPr>
              <a:t>Contact </a:t>
            </a:r>
            <a:r>
              <a:rPr lang="en-US" dirty="0">
                <a:latin typeface="Times New Roman" panose="02020603050405020304" pitchFamily="18" charset="0"/>
                <a:cs typeface="Times New Roman" panose="02020603050405020304" pitchFamily="18" charset="0"/>
                <a:hlinkClick r:id="rId3"/>
              </a:rPr>
              <a:t>accounting@csub.edu</a:t>
            </a:r>
            <a:r>
              <a:rPr lang="en-US" dirty="0">
                <a:latin typeface="Times New Roman" panose="02020603050405020304" pitchFamily="18" charset="0"/>
                <a:cs typeface="Times New Roman" panose="02020603050405020304" pitchFamily="18" charset="0"/>
              </a:rPr>
              <a:t> with any questions. </a:t>
            </a:r>
          </a:p>
          <a:p>
            <a:pPr marL="756285" lvl="1" indent="-286385">
              <a:lnSpc>
                <a:spcPct val="100000"/>
              </a:lnSpc>
              <a:spcBef>
                <a:spcPts val="0"/>
              </a:spcBef>
              <a:tabLst>
                <a:tab pos="756920" algn="l"/>
              </a:tabLst>
            </a:pPr>
            <a:endParaRPr lang="en-US" sz="1800" dirty="0">
              <a:latin typeface="Calibri"/>
              <a:cs typeface="Calibri"/>
            </a:endParaRPr>
          </a:p>
          <a:p>
            <a:pPr marL="756285" lvl="1" indent="-286385">
              <a:lnSpc>
                <a:spcPct val="100000"/>
              </a:lnSpc>
              <a:spcBef>
                <a:spcPts val="0"/>
              </a:spcBef>
              <a:buFont typeface="Arial"/>
              <a:buChar char="–"/>
              <a:tabLst>
                <a:tab pos="756920" algn="l"/>
              </a:tabLst>
            </a:pPr>
            <a:endParaRPr lang="en-US" sz="2000" dirty="0">
              <a:latin typeface="Calibri"/>
              <a:cs typeface="Calibri"/>
            </a:endParaRPr>
          </a:p>
        </p:txBody>
      </p:sp>
      <p:sp>
        <p:nvSpPr>
          <p:cNvPr id="4" name="object 2">
            <a:extLst>
              <a:ext uri="{FF2B5EF4-FFF2-40B4-BE49-F238E27FC236}">
                <a16:creationId xmlns:a16="http://schemas.microsoft.com/office/drawing/2014/main" id="{3ED2EC35-6BA7-DFD0-5CA5-F4BEF79E24C5}"/>
              </a:ext>
            </a:extLst>
          </p:cNvPr>
          <p:cNvSpPr txBox="1">
            <a:spLocks/>
          </p:cNvSpPr>
          <p:nvPr/>
        </p:nvSpPr>
        <p:spPr>
          <a:xfrm>
            <a:off x="2620900" y="774931"/>
            <a:ext cx="6950199" cy="60452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2700" algn="ctr">
              <a:lnSpc>
                <a:spcPts val="5255"/>
              </a:lnSpc>
            </a:pPr>
            <a:r>
              <a:rPr lang="en-US" sz="2800" b="1" spc="-5" dirty="0">
                <a:solidFill>
                  <a:srgbClr val="000000"/>
                </a:solidFill>
                <a:latin typeface="Times New Roman" panose="02020603050405020304" pitchFamily="18" charset="0"/>
                <a:cs typeface="Times New Roman" panose="02020603050405020304" pitchFamily="18" charset="0"/>
              </a:rPr>
              <a:t>Campus Expenditure</a:t>
            </a:r>
            <a:r>
              <a:rPr lang="en-US" sz="2800" b="1" spc="-80" dirty="0">
                <a:solidFill>
                  <a:srgbClr val="000000"/>
                </a:solidFill>
                <a:latin typeface="Times New Roman" panose="02020603050405020304" pitchFamily="18" charset="0"/>
                <a:cs typeface="Times New Roman" panose="02020603050405020304" pitchFamily="18" charset="0"/>
              </a:rPr>
              <a:t> </a:t>
            </a:r>
            <a:r>
              <a:rPr lang="en-US" sz="2800" b="1" spc="-65" dirty="0">
                <a:solidFill>
                  <a:srgbClr val="000000"/>
                </a:solidFill>
                <a:latin typeface="Times New Roman" panose="02020603050405020304" pitchFamily="18" charset="0"/>
                <a:cs typeface="Times New Roman" panose="02020603050405020304" pitchFamily="18" charset="0"/>
              </a:rPr>
              <a:t>Transfers</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95118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634999" y="1275675"/>
            <a:ext cx="11033126" cy="45951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1533"/>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3"/>
              </a:rPr>
              <a:t>accounting@csub.edu</a:t>
            </a:r>
            <a:endParaRPr lang="en-US" sz="1400" b="1" spc="-5">
              <a:latin typeface="Times New Roman" panose="02020603050405020304" pitchFamily="18" charset="0"/>
              <a:cs typeface="Times New Roman" panose="02020603050405020304" pitchFamily="18" charset="0"/>
            </a:endParaRPr>
          </a:p>
        </p:txBody>
      </p:sp>
      <p:sp>
        <p:nvSpPr>
          <p:cNvPr id="4" name="object 2">
            <a:extLst>
              <a:ext uri="{FF2B5EF4-FFF2-40B4-BE49-F238E27FC236}">
                <a16:creationId xmlns:a16="http://schemas.microsoft.com/office/drawing/2014/main" id="{3ED2EC35-6BA7-DFD0-5CA5-F4BEF79E24C5}"/>
              </a:ext>
            </a:extLst>
          </p:cNvPr>
          <p:cNvSpPr txBox="1">
            <a:spLocks/>
          </p:cNvSpPr>
          <p:nvPr/>
        </p:nvSpPr>
        <p:spPr>
          <a:xfrm>
            <a:off x="2620900" y="762024"/>
            <a:ext cx="6950199" cy="60452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12700" algn="ctr">
              <a:lnSpc>
                <a:spcPts val="5255"/>
              </a:lnSpc>
            </a:pPr>
            <a:r>
              <a:rPr lang="en-US" sz="2800" b="1" dirty="0">
                <a:latin typeface="Times New Roman" panose="02020603050405020304" pitchFamily="18" charset="0"/>
                <a:cs typeface="Times New Roman" panose="02020603050405020304" pitchFamily="18" charset="0"/>
              </a:rPr>
              <a:t>BKCMP Expenditure Transfer Tips </a:t>
            </a:r>
          </a:p>
        </p:txBody>
      </p:sp>
      <p:sp>
        <p:nvSpPr>
          <p:cNvPr id="3" name="object 3">
            <a:extLst>
              <a:ext uri="{FF2B5EF4-FFF2-40B4-BE49-F238E27FC236}">
                <a16:creationId xmlns:a16="http://schemas.microsoft.com/office/drawing/2014/main" id="{99113E05-E540-54D3-CA49-BAEB9E0AB2AB}"/>
              </a:ext>
            </a:extLst>
          </p:cNvPr>
          <p:cNvSpPr txBox="1"/>
          <p:nvPr/>
        </p:nvSpPr>
        <p:spPr>
          <a:xfrm>
            <a:off x="745068" y="1555338"/>
            <a:ext cx="9949899" cy="246221"/>
          </a:xfrm>
          <a:prstGeom prst="rect">
            <a:avLst/>
          </a:prstGeom>
        </p:spPr>
        <p:txBody>
          <a:bodyPr vert="horz" wrap="square" lIns="0" tIns="0" rIns="0" bIns="0" rtlCol="0" anchor="t">
            <a:spAutoFit/>
          </a:bodyPr>
          <a:lstStyle/>
          <a:p>
            <a:pPr marL="355600" marR="786130" indent="-342900">
              <a:buFont typeface="Arial"/>
              <a:buChar char="•"/>
              <a:tabLst>
                <a:tab pos="354965" algn="l"/>
                <a:tab pos="355600" algn="l"/>
              </a:tabLst>
            </a:pPr>
            <a:endParaRPr sz="1600">
              <a:latin typeface="Calibri"/>
              <a:cs typeface="Calibri"/>
            </a:endParaRPr>
          </a:p>
        </p:txBody>
      </p:sp>
      <p:sp>
        <p:nvSpPr>
          <p:cNvPr id="5" name="object 3">
            <a:extLst>
              <a:ext uri="{FF2B5EF4-FFF2-40B4-BE49-F238E27FC236}">
                <a16:creationId xmlns:a16="http://schemas.microsoft.com/office/drawing/2014/main" id="{4A7C5274-CDBF-9A11-D8DD-F74A19B77304}"/>
              </a:ext>
            </a:extLst>
          </p:cNvPr>
          <p:cNvSpPr txBox="1">
            <a:spLocks/>
          </p:cNvSpPr>
          <p:nvPr/>
        </p:nvSpPr>
        <p:spPr>
          <a:xfrm>
            <a:off x="1122381" y="1585162"/>
            <a:ext cx="9572585" cy="4763355"/>
          </a:xfrm>
          <a:prstGeom prst="rect">
            <a:avLst/>
          </a:prstGeom>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56285" lvl="1" indent="-286385">
              <a:lnSpc>
                <a:spcPct val="100000"/>
              </a:lnSpc>
              <a:spcBef>
                <a:spcPts val="0"/>
              </a:spcBef>
              <a:buFont typeface="Arial"/>
              <a:buChar char="–"/>
              <a:tabLst>
                <a:tab pos="756920" algn="l"/>
              </a:tabLst>
            </a:pPr>
            <a:r>
              <a:rPr lang="en-US" sz="2200" dirty="0">
                <a:latin typeface="Times New Roman" panose="02020603050405020304" pitchFamily="18" charset="0"/>
                <a:cs typeface="Times New Roman" panose="02020603050405020304" pitchFamily="18" charset="0"/>
              </a:rPr>
              <a:t>Email </a:t>
            </a:r>
            <a:r>
              <a:rPr lang="en-US" sz="2200" u="heavy" spc="-5" dirty="0">
                <a:solidFill>
                  <a:srgbClr val="0000FF"/>
                </a:solidFill>
                <a:latin typeface="Times New Roman" panose="02020603050405020304" pitchFamily="18" charset="0"/>
                <a:cs typeface="Times New Roman" panose="02020603050405020304" pitchFamily="18" charset="0"/>
                <a:hlinkClick r:id="rId3"/>
              </a:rPr>
              <a:t>accounting@csub.edu </a:t>
            </a:r>
            <a:r>
              <a:rPr lang="en-US" sz="2200" dirty="0">
                <a:latin typeface="Times New Roman" panose="02020603050405020304" pitchFamily="18" charset="0"/>
                <a:cs typeface="Times New Roman" panose="02020603050405020304" pitchFamily="18" charset="0"/>
              </a:rPr>
              <a:t>with </a:t>
            </a:r>
            <a:r>
              <a:rPr lang="en-US" sz="2200" spc="-15" dirty="0">
                <a:latin typeface="Times New Roman" panose="02020603050405020304" pitchFamily="18" charset="0"/>
                <a:cs typeface="Times New Roman" panose="02020603050405020304" pitchFamily="18" charset="0"/>
              </a:rPr>
              <a:t>attached </a:t>
            </a:r>
            <a:r>
              <a:rPr lang="en-US" sz="2200" spc="-10" dirty="0">
                <a:latin typeface="Times New Roman" panose="02020603050405020304" pitchFamily="18" charset="0"/>
                <a:cs typeface="Times New Roman" panose="02020603050405020304" pitchFamily="18" charset="0"/>
              </a:rPr>
              <a:t>Excel </a:t>
            </a:r>
            <a:r>
              <a:rPr lang="en-US" sz="2200" dirty="0">
                <a:latin typeface="Times New Roman" panose="02020603050405020304" pitchFamily="18" charset="0"/>
                <a:cs typeface="Times New Roman" panose="02020603050405020304" pitchFamily="18" charset="0"/>
              </a:rPr>
              <a:t>JE</a:t>
            </a:r>
            <a:r>
              <a:rPr lang="en-US" sz="2200" spc="-114" dirty="0">
                <a:latin typeface="Times New Roman" panose="02020603050405020304" pitchFamily="18" charset="0"/>
                <a:cs typeface="Times New Roman" panose="02020603050405020304" pitchFamily="18" charset="0"/>
              </a:rPr>
              <a:t> </a:t>
            </a:r>
            <a:r>
              <a:rPr lang="en-US" sz="2200" spc="-15" dirty="0">
                <a:latin typeface="Times New Roman" panose="02020603050405020304" pitchFamily="18" charset="0"/>
                <a:cs typeface="Times New Roman" panose="02020603050405020304" pitchFamily="18" charset="0"/>
              </a:rPr>
              <a:t>form.</a:t>
            </a:r>
          </a:p>
          <a:p>
            <a:pPr marL="469900" lvl="1" indent="0">
              <a:lnSpc>
                <a:spcPct val="100000"/>
              </a:lnSpc>
              <a:spcBef>
                <a:spcPts val="0"/>
              </a:spcBef>
              <a:buNone/>
              <a:tabLst>
                <a:tab pos="756920" algn="l"/>
              </a:tabLst>
            </a:pPr>
            <a:endParaRPr lang="en-US" sz="2200" dirty="0">
              <a:latin typeface="Times New Roman" panose="02020603050405020304" pitchFamily="18" charset="0"/>
              <a:cs typeface="Times New Roman" panose="02020603050405020304" pitchFamily="18" charset="0"/>
            </a:endParaRPr>
          </a:p>
          <a:p>
            <a:pPr marL="756285" marR="5080" lvl="1" indent="-286385">
              <a:lnSpc>
                <a:spcPts val="2300"/>
              </a:lnSpc>
              <a:spcBef>
                <a:spcPts val="0"/>
              </a:spcBef>
              <a:buFont typeface="Arial"/>
              <a:buChar char="–"/>
              <a:tabLst>
                <a:tab pos="756920" algn="l"/>
              </a:tabLst>
            </a:pPr>
            <a:r>
              <a:rPr lang="en-US" sz="2200" spc="-5" dirty="0">
                <a:latin typeface="Times New Roman" panose="02020603050405020304" pitchFamily="18" charset="0"/>
                <a:cs typeface="Times New Roman" panose="02020603050405020304" pitchFamily="18" charset="0"/>
              </a:rPr>
              <a:t>Include </a:t>
            </a:r>
            <a:r>
              <a:rPr lang="en-US" sz="2200" spc="-10" dirty="0">
                <a:latin typeface="Times New Roman" panose="02020603050405020304" pitchFamily="18" charset="0"/>
                <a:cs typeface="Times New Roman" panose="02020603050405020304" pitchFamily="18" charset="0"/>
              </a:rPr>
              <a:t>explanation </a:t>
            </a:r>
            <a:r>
              <a:rPr lang="en-US" sz="2200" spc="-5" dirty="0">
                <a:latin typeface="Times New Roman" panose="02020603050405020304" pitchFamily="18" charset="0"/>
                <a:cs typeface="Times New Roman" panose="02020603050405020304" pitchFamily="18" charset="0"/>
              </a:rPr>
              <a:t>and </a:t>
            </a:r>
            <a:r>
              <a:rPr lang="en-US" sz="2200" spc="-10" dirty="0">
                <a:latin typeface="Times New Roman" panose="02020603050405020304" pitchFamily="18" charset="0"/>
                <a:cs typeface="Times New Roman" panose="02020603050405020304" pitchFamily="18" charset="0"/>
              </a:rPr>
              <a:t>justification that properly explains  </a:t>
            </a:r>
            <a:r>
              <a:rPr lang="en-US" sz="2200" spc="-45" dirty="0">
                <a:latin typeface="Times New Roman" panose="02020603050405020304" pitchFamily="18" charset="0"/>
                <a:cs typeface="Times New Roman" panose="02020603050405020304" pitchFamily="18" charset="0"/>
              </a:rPr>
              <a:t>transfer.</a:t>
            </a:r>
          </a:p>
          <a:p>
            <a:pPr marL="469900" marR="5080" lvl="1" indent="0">
              <a:lnSpc>
                <a:spcPts val="2300"/>
              </a:lnSpc>
              <a:spcBef>
                <a:spcPts val="0"/>
              </a:spcBef>
              <a:buNone/>
              <a:tabLst>
                <a:tab pos="756920" algn="l"/>
              </a:tabLst>
            </a:pPr>
            <a:endParaRPr lang="en-US" sz="2200" dirty="0">
              <a:latin typeface="Times New Roman" panose="02020603050405020304" pitchFamily="18" charset="0"/>
              <a:cs typeface="Times New Roman" panose="02020603050405020304" pitchFamily="18" charset="0"/>
            </a:endParaRPr>
          </a:p>
          <a:p>
            <a:pPr marL="756285" lvl="1" indent="-286385">
              <a:lnSpc>
                <a:spcPct val="100000"/>
              </a:lnSpc>
              <a:spcBef>
                <a:spcPts val="0"/>
              </a:spcBef>
              <a:buFont typeface="Arial"/>
              <a:buChar char="–"/>
              <a:tabLst>
                <a:tab pos="756920" algn="l"/>
              </a:tabLst>
            </a:pPr>
            <a:r>
              <a:rPr lang="en-US" sz="2200" spc="-5" dirty="0">
                <a:latin typeface="Times New Roman" panose="02020603050405020304" pitchFamily="18" charset="0"/>
                <a:cs typeface="Times New Roman" panose="02020603050405020304" pitchFamily="18" charset="0"/>
              </a:rPr>
              <a:t>Include </a:t>
            </a:r>
            <a:r>
              <a:rPr lang="en-US" sz="2200" spc="-10" dirty="0">
                <a:latin typeface="Times New Roman" panose="02020603050405020304" pitchFamily="18" charset="0"/>
                <a:cs typeface="Times New Roman" panose="02020603050405020304" pitchFamily="18" charset="0"/>
              </a:rPr>
              <a:t>proper </a:t>
            </a:r>
            <a:r>
              <a:rPr lang="en-US" sz="2200" spc="-5" dirty="0">
                <a:latin typeface="Times New Roman" panose="02020603050405020304" pitchFamily="18" charset="0"/>
                <a:cs typeface="Times New Roman" panose="02020603050405020304" pitchFamily="18" charset="0"/>
              </a:rPr>
              <a:t>description on </a:t>
            </a:r>
            <a:r>
              <a:rPr lang="en-US" sz="2200" dirty="0">
                <a:latin typeface="Times New Roman" panose="02020603050405020304" pitchFamily="18" charset="0"/>
                <a:cs typeface="Times New Roman" panose="02020603050405020304" pitchFamily="18" charset="0"/>
              </a:rPr>
              <a:t>each </a:t>
            </a:r>
            <a:r>
              <a:rPr lang="en-US" sz="2200" spc="-5" dirty="0">
                <a:latin typeface="Times New Roman" panose="02020603050405020304" pitchFamily="18" charset="0"/>
                <a:cs typeface="Times New Roman" panose="02020603050405020304" pitchFamily="18" charset="0"/>
              </a:rPr>
              <a:t>line of journal</a:t>
            </a:r>
            <a:r>
              <a:rPr lang="en-US" sz="2200" dirty="0">
                <a:latin typeface="Times New Roman" panose="02020603050405020304" pitchFamily="18" charset="0"/>
                <a:cs typeface="Times New Roman" panose="02020603050405020304" pitchFamily="18" charset="0"/>
              </a:rPr>
              <a:t> </a:t>
            </a:r>
            <a:r>
              <a:rPr lang="en-US" sz="2200" spc="-30" dirty="0">
                <a:latin typeface="Times New Roman" panose="02020603050405020304" pitchFamily="18" charset="0"/>
                <a:cs typeface="Times New Roman" panose="02020603050405020304" pitchFamily="18" charset="0"/>
              </a:rPr>
              <a:t>entry.</a:t>
            </a:r>
          </a:p>
          <a:p>
            <a:pPr marL="1212850" lvl="2" indent="-285750">
              <a:lnSpc>
                <a:spcPct val="100000"/>
              </a:lnSpc>
              <a:spcBef>
                <a:spcPts val="0"/>
              </a:spcBef>
              <a:tabLst>
                <a:tab pos="756920" algn="l"/>
              </a:tabLst>
            </a:pPr>
            <a:r>
              <a:rPr lang="en-US" sz="2200" spc="-30" dirty="0">
                <a:latin typeface="Times New Roman" panose="02020603050405020304" pitchFamily="18" charset="0"/>
                <a:cs typeface="Times New Roman" panose="02020603050405020304" pitchFamily="18" charset="0"/>
              </a:rPr>
              <a:t>Use the same description as shown on Datawarehouse.  </a:t>
            </a:r>
          </a:p>
          <a:p>
            <a:pPr marL="927100" lvl="2" indent="0">
              <a:lnSpc>
                <a:spcPct val="100000"/>
              </a:lnSpc>
              <a:spcBef>
                <a:spcPts val="0"/>
              </a:spcBef>
              <a:buNone/>
              <a:tabLst>
                <a:tab pos="756920" algn="l"/>
              </a:tabLst>
            </a:pPr>
            <a:endParaRPr lang="en-US" sz="2200" u="sng" dirty="0">
              <a:solidFill>
                <a:srgbClr val="0000FF"/>
              </a:solidFill>
              <a:latin typeface="Times New Roman" panose="02020603050405020304" pitchFamily="18" charset="0"/>
              <a:cs typeface="Times New Roman" panose="02020603050405020304" pitchFamily="18" charset="0"/>
            </a:endParaRPr>
          </a:p>
          <a:p>
            <a:pPr marL="756285" lvl="1" indent="-286385">
              <a:lnSpc>
                <a:spcPct val="100000"/>
              </a:lnSpc>
              <a:spcBef>
                <a:spcPts val="0"/>
              </a:spcBef>
              <a:buFont typeface="Arial"/>
              <a:buChar char="–"/>
              <a:tabLst>
                <a:tab pos="756920" algn="l"/>
              </a:tabLst>
            </a:pPr>
            <a:r>
              <a:rPr lang="en-US" sz="2200" spc="-5" dirty="0">
                <a:latin typeface="Times New Roman" panose="02020603050405020304" pitchFamily="18" charset="0"/>
                <a:cs typeface="Times New Roman" panose="02020603050405020304" pitchFamily="18" charset="0"/>
              </a:rPr>
              <a:t>Include </a:t>
            </a:r>
            <a:r>
              <a:rPr lang="en-US" sz="2200" spc="-10" dirty="0">
                <a:latin typeface="Times New Roman" panose="02020603050405020304" pitchFamily="18" charset="0"/>
                <a:cs typeface="Times New Roman" panose="02020603050405020304" pitchFamily="18" charset="0"/>
              </a:rPr>
              <a:t>authorized</a:t>
            </a:r>
            <a:r>
              <a:rPr lang="en-US" sz="2200" spc="-30" dirty="0">
                <a:latin typeface="Times New Roman" panose="02020603050405020304" pitchFamily="18" charset="0"/>
                <a:cs typeface="Times New Roman" panose="02020603050405020304" pitchFamily="18" charset="0"/>
              </a:rPr>
              <a:t> </a:t>
            </a:r>
            <a:r>
              <a:rPr lang="en-US" sz="2200" spc="-10" dirty="0">
                <a:latin typeface="Times New Roman" panose="02020603050405020304" pitchFamily="18" charset="0"/>
                <a:cs typeface="Times New Roman" panose="02020603050405020304" pitchFamily="18" charset="0"/>
              </a:rPr>
              <a:t>signatures.</a:t>
            </a:r>
          </a:p>
          <a:p>
            <a:pPr marL="1155700" marR="321310" lvl="2">
              <a:lnSpc>
                <a:spcPct val="80000"/>
              </a:lnSpc>
              <a:spcBef>
                <a:spcPts val="0"/>
              </a:spcBef>
              <a:buFont typeface="Arial"/>
              <a:buChar char="•"/>
              <a:tabLst>
                <a:tab pos="1155065" algn="l"/>
                <a:tab pos="1155700" algn="l"/>
              </a:tabLst>
            </a:pPr>
            <a:r>
              <a:rPr lang="en-US" sz="2200" spc="-10" dirty="0">
                <a:latin typeface="Times New Roman" panose="02020603050405020304" pitchFamily="18" charset="0"/>
                <a:cs typeface="Times New Roman" panose="02020603050405020304" pitchFamily="18" charset="0"/>
              </a:rPr>
              <a:t>Approval must </a:t>
            </a:r>
            <a:r>
              <a:rPr lang="en-US" sz="2200" dirty="0">
                <a:latin typeface="Times New Roman" panose="02020603050405020304" pitchFamily="18" charset="0"/>
                <a:cs typeface="Times New Roman" panose="02020603050405020304" pitchFamily="18" charset="0"/>
              </a:rPr>
              <a:t>be </a:t>
            </a:r>
            <a:r>
              <a:rPr lang="en-US" sz="2200" spc="-5" dirty="0">
                <a:latin typeface="Times New Roman" panose="02020603050405020304" pitchFamily="18" charset="0"/>
                <a:cs typeface="Times New Roman" panose="02020603050405020304" pitchFamily="18" charset="0"/>
              </a:rPr>
              <a:t>obtained </a:t>
            </a:r>
            <a:r>
              <a:rPr lang="en-US" sz="2200" spc="-10" dirty="0">
                <a:latin typeface="Times New Roman" panose="02020603050405020304" pitchFamily="18" charset="0"/>
                <a:cs typeface="Times New Roman" panose="02020603050405020304" pitchFamily="18" charset="0"/>
              </a:rPr>
              <a:t>from </a:t>
            </a:r>
            <a:r>
              <a:rPr lang="en-US" sz="2200" dirty="0">
                <a:latin typeface="Times New Roman" panose="02020603050405020304" pitchFamily="18" charset="0"/>
                <a:cs typeface="Times New Roman" panose="02020603050405020304" pitchFamily="18" charset="0"/>
              </a:rPr>
              <a:t>the </a:t>
            </a:r>
            <a:r>
              <a:rPr lang="en-US" sz="2200" spc="-5" dirty="0">
                <a:latin typeface="Times New Roman" panose="02020603050405020304" pitchFamily="18" charset="0"/>
                <a:cs typeface="Times New Roman" panose="02020603050405020304" pitchFamily="18" charset="0"/>
              </a:rPr>
              <a:t>Department accepting </a:t>
            </a:r>
            <a:r>
              <a:rPr lang="en-US" sz="2200" dirty="0">
                <a:latin typeface="Times New Roman" panose="02020603050405020304" pitchFamily="18" charset="0"/>
                <a:cs typeface="Times New Roman" panose="02020603050405020304" pitchFamily="18" charset="0"/>
              </a:rPr>
              <a:t>the </a:t>
            </a:r>
            <a:r>
              <a:rPr lang="en-US" sz="2200" spc="-10" dirty="0">
                <a:latin typeface="Times New Roman" panose="02020603050405020304" pitchFamily="18" charset="0"/>
                <a:cs typeface="Times New Roman" panose="02020603050405020304" pitchFamily="18" charset="0"/>
              </a:rPr>
              <a:t>expenditure</a:t>
            </a:r>
            <a:r>
              <a:rPr lang="en-US" sz="2200" spc="-50" dirty="0">
                <a:latin typeface="Times New Roman" panose="02020603050405020304" pitchFamily="18" charset="0"/>
                <a:cs typeface="Times New Roman" panose="02020603050405020304" pitchFamily="18" charset="0"/>
              </a:rPr>
              <a:t> </a:t>
            </a:r>
            <a:r>
              <a:rPr lang="en-US" sz="2200" spc="-15" dirty="0">
                <a:latin typeface="Times New Roman" panose="02020603050405020304" pitchFamily="18" charset="0"/>
                <a:cs typeface="Times New Roman" panose="02020603050405020304" pitchFamily="18" charset="0"/>
              </a:rPr>
              <a:t>transfer.</a:t>
            </a:r>
            <a:endParaRPr lang="en-US" sz="2200" dirty="0">
              <a:latin typeface="Times New Roman" panose="02020603050405020304" pitchFamily="18" charset="0"/>
              <a:cs typeface="Times New Roman" panose="02020603050405020304" pitchFamily="18" charset="0"/>
            </a:endParaRPr>
          </a:p>
          <a:p>
            <a:pPr marL="1155700" lvl="2">
              <a:lnSpc>
                <a:spcPct val="100000"/>
              </a:lnSpc>
              <a:spcBef>
                <a:spcPts val="0"/>
              </a:spcBef>
              <a:buFont typeface="Arial"/>
              <a:buChar char="•"/>
              <a:tabLst>
                <a:tab pos="1155065" algn="l"/>
                <a:tab pos="1155700" algn="l"/>
              </a:tabLst>
            </a:pPr>
            <a:r>
              <a:rPr lang="en-US" sz="2200" dirty="0">
                <a:latin typeface="Times New Roman" panose="02020603050405020304" pitchFamily="18" charset="0"/>
                <a:cs typeface="Times New Roman" panose="02020603050405020304" pitchFamily="18" charset="0"/>
              </a:rPr>
              <a:t>Include name </a:t>
            </a:r>
            <a:r>
              <a:rPr lang="en-US" sz="2200" spc="-5" dirty="0">
                <a:latin typeface="Times New Roman" panose="02020603050405020304" pitchFamily="18" charset="0"/>
                <a:cs typeface="Times New Roman" panose="02020603050405020304" pitchFamily="18" charset="0"/>
              </a:rPr>
              <a:t>of </a:t>
            </a:r>
            <a:r>
              <a:rPr lang="en-US" sz="2200" spc="-35" dirty="0">
                <a:latin typeface="Times New Roman" panose="02020603050405020304" pitchFamily="18" charset="0"/>
                <a:cs typeface="Times New Roman" panose="02020603050405020304" pitchFamily="18" charset="0"/>
              </a:rPr>
              <a:t>approver. We </a:t>
            </a:r>
            <a:r>
              <a:rPr lang="en-US" sz="2200" spc="-5" dirty="0">
                <a:latin typeface="Times New Roman" panose="02020603050405020304" pitchFamily="18" charset="0"/>
                <a:cs typeface="Times New Roman" panose="02020603050405020304" pitchFamily="18" charset="0"/>
              </a:rPr>
              <a:t>can’t </a:t>
            </a:r>
            <a:r>
              <a:rPr lang="en-US" sz="2200" spc="-15" dirty="0">
                <a:latin typeface="Times New Roman" panose="02020603050405020304" pitchFamily="18" charset="0"/>
                <a:cs typeface="Times New Roman" panose="02020603050405020304" pitchFamily="18" charset="0"/>
              </a:rPr>
              <a:t>always </a:t>
            </a:r>
            <a:r>
              <a:rPr lang="en-US" sz="2200" spc="-10" dirty="0">
                <a:latin typeface="Times New Roman" panose="02020603050405020304" pitchFamily="18" charset="0"/>
                <a:cs typeface="Times New Roman" panose="02020603050405020304" pitchFamily="18" charset="0"/>
              </a:rPr>
              <a:t>read</a:t>
            </a:r>
            <a:r>
              <a:rPr lang="en-US" sz="2200" spc="85" dirty="0">
                <a:latin typeface="Times New Roman" panose="02020603050405020304" pitchFamily="18" charset="0"/>
                <a:cs typeface="Times New Roman" panose="02020603050405020304" pitchFamily="18" charset="0"/>
              </a:rPr>
              <a:t> </a:t>
            </a:r>
            <a:r>
              <a:rPr lang="en-US" sz="2200" spc="-10" dirty="0">
                <a:latin typeface="Times New Roman" panose="02020603050405020304" pitchFamily="18" charset="0"/>
                <a:cs typeface="Times New Roman" panose="02020603050405020304" pitchFamily="18" charset="0"/>
              </a:rPr>
              <a:t>signatures.</a:t>
            </a:r>
          </a:p>
          <a:p>
            <a:pPr marL="927100" lvl="2" indent="0">
              <a:lnSpc>
                <a:spcPct val="100000"/>
              </a:lnSpc>
              <a:spcBef>
                <a:spcPts val="0"/>
              </a:spcBef>
              <a:buNone/>
              <a:tabLst>
                <a:tab pos="1155065" algn="l"/>
                <a:tab pos="1155700" algn="l"/>
              </a:tabLst>
            </a:pPr>
            <a:endParaRPr lang="en-US" sz="2200" spc="-10" dirty="0">
              <a:latin typeface="Times New Roman" panose="02020603050405020304" pitchFamily="18" charset="0"/>
              <a:cs typeface="Times New Roman" panose="02020603050405020304" pitchFamily="18" charset="0"/>
            </a:endParaRPr>
          </a:p>
          <a:p>
            <a:pPr marL="756285" lvl="1" indent="-286385">
              <a:lnSpc>
                <a:spcPct val="100000"/>
              </a:lnSpc>
              <a:spcBef>
                <a:spcPts val="0"/>
              </a:spcBef>
              <a:buFont typeface="Arial"/>
              <a:buChar char="–"/>
              <a:tabLst>
                <a:tab pos="756920" algn="l"/>
              </a:tabLst>
            </a:pPr>
            <a:r>
              <a:rPr lang="en-US" sz="2200" spc="-10" dirty="0">
                <a:latin typeface="Times New Roman" panose="02020603050405020304" pitchFamily="18" charset="0"/>
                <a:cs typeface="Times New Roman" panose="02020603050405020304" pitchFamily="18" charset="0"/>
              </a:rPr>
              <a:t>For all transfers involving Hospitality expenses, include new Hospitality justification form.</a:t>
            </a:r>
            <a:endParaRPr lang="en-US" sz="2200" dirty="0">
              <a:latin typeface="Times New Roman" panose="02020603050405020304" pitchFamily="18" charset="0"/>
              <a:cs typeface="Times New Roman" panose="02020603050405020304" pitchFamily="18" charset="0"/>
            </a:endParaRPr>
          </a:p>
          <a:p>
            <a:pPr marL="1155700" lvl="2">
              <a:lnSpc>
                <a:spcPct val="100000"/>
              </a:lnSpc>
              <a:spcBef>
                <a:spcPts val="0"/>
              </a:spcBef>
              <a:buFont typeface="Arial"/>
              <a:buChar char="•"/>
              <a:tabLst>
                <a:tab pos="1155065" algn="l"/>
                <a:tab pos="1155700" algn="l"/>
              </a:tabLst>
            </a:pPr>
            <a:endParaRPr lang="en-US" sz="1600" dirty="0">
              <a:latin typeface="Calibri"/>
              <a:cs typeface="Calibri"/>
            </a:endParaRPr>
          </a:p>
        </p:txBody>
      </p:sp>
    </p:spTree>
    <p:extLst>
      <p:ext uri="{BB962C8B-B14F-4D97-AF65-F5344CB8AC3E}">
        <p14:creationId xmlns:p14="http://schemas.microsoft.com/office/powerpoint/2010/main" val="44756775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1113712" y="1292609"/>
            <a:ext cx="9964576"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2769"/>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2"/>
              </a:rPr>
              <a:t>accounting@csub.edu</a:t>
            </a:r>
            <a:endParaRPr lang="en-US" sz="1400" b="1" spc="-5">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FB3ACB18-4389-2676-17BE-50EFB13C09A0}"/>
              </a:ext>
            </a:extLst>
          </p:cNvPr>
          <p:cNvSpPr txBox="1">
            <a:spLocks/>
          </p:cNvSpPr>
          <p:nvPr/>
        </p:nvSpPr>
        <p:spPr>
          <a:xfrm>
            <a:off x="2927019" y="931817"/>
            <a:ext cx="4586129" cy="3877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t> Expenditure Transfer Example</a:t>
            </a:r>
          </a:p>
        </p:txBody>
      </p:sp>
      <p:pic>
        <p:nvPicPr>
          <p:cNvPr id="2" name="Picture 1">
            <a:extLst>
              <a:ext uri="{FF2B5EF4-FFF2-40B4-BE49-F238E27FC236}">
                <a16:creationId xmlns:a16="http://schemas.microsoft.com/office/drawing/2014/main" id="{1E082822-AEA5-FE54-2D57-95E460B69591}"/>
              </a:ext>
            </a:extLst>
          </p:cNvPr>
          <p:cNvPicPr>
            <a:picLocks noChangeAspect="1"/>
          </p:cNvPicPr>
          <p:nvPr/>
        </p:nvPicPr>
        <p:blipFill rotWithShape="1">
          <a:blip r:embed="rId3"/>
          <a:srcRect b="22053"/>
          <a:stretch/>
        </p:blipFill>
        <p:spPr>
          <a:xfrm>
            <a:off x="328559" y="1443894"/>
            <a:ext cx="8454487" cy="3507861"/>
          </a:xfrm>
          <a:prstGeom prst="rect">
            <a:avLst/>
          </a:prstGeom>
        </p:spPr>
      </p:pic>
      <p:pic>
        <p:nvPicPr>
          <p:cNvPr id="3" name="Picture 2">
            <a:extLst>
              <a:ext uri="{FF2B5EF4-FFF2-40B4-BE49-F238E27FC236}">
                <a16:creationId xmlns:a16="http://schemas.microsoft.com/office/drawing/2014/main" id="{11BC88D6-F099-D52F-20C8-00BBC0F7D206}"/>
              </a:ext>
            </a:extLst>
          </p:cNvPr>
          <p:cNvPicPr>
            <a:picLocks noChangeAspect="1"/>
          </p:cNvPicPr>
          <p:nvPr/>
        </p:nvPicPr>
        <p:blipFill>
          <a:blip r:embed="rId4"/>
          <a:stretch>
            <a:fillRect/>
          </a:stretch>
        </p:blipFill>
        <p:spPr>
          <a:xfrm>
            <a:off x="147636" y="5187036"/>
            <a:ext cx="11896725" cy="790575"/>
          </a:xfrm>
          <a:prstGeom prst="rect">
            <a:avLst/>
          </a:prstGeom>
        </p:spPr>
      </p:pic>
      <p:cxnSp>
        <p:nvCxnSpPr>
          <p:cNvPr id="5" name="Straight Arrow Connector 4">
            <a:extLst>
              <a:ext uri="{FF2B5EF4-FFF2-40B4-BE49-F238E27FC236}">
                <a16:creationId xmlns:a16="http://schemas.microsoft.com/office/drawing/2014/main" id="{9DB67FA5-9F07-3CD4-D04B-CEEFE99EF805}"/>
              </a:ext>
            </a:extLst>
          </p:cNvPr>
          <p:cNvCxnSpPr>
            <a:cxnSpLocks/>
          </p:cNvCxnSpPr>
          <p:nvPr/>
        </p:nvCxnSpPr>
        <p:spPr>
          <a:xfrm flipV="1">
            <a:off x="4654284" y="3741576"/>
            <a:ext cx="1131601" cy="1688840"/>
          </a:xfrm>
          <a:prstGeom prst="straightConnector1">
            <a:avLst/>
          </a:prstGeom>
          <a:ln>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18D534A7-8DDA-5613-B135-B500355DA97C}"/>
              </a:ext>
            </a:extLst>
          </p:cNvPr>
          <p:cNvCxnSpPr>
            <a:cxnSpLocks/>
          </p:cNvCxnSpPr>
          <p:nvPr/>
        </p:nvCxnSpPr>
        <p:spPr>
          <a:xfrm flipH="1" flipV="1">
            <a:off x="8418983" y="3741576"/>
            <a:ext cx="2755825" cy="1665643"/>
          </a:xfrm>
          <a:prstGeom prst="straightConnector1">
            <a:avLst/>
          </a:prstGeom>
          <a:ln>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657692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1113712" y="1292609"/>
            <a:ext cx="9964576"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2769"/>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2"/>
              </a:rPr>
              <a:t>accounting@csub.edu</a:t>
            </a:r>
            <a:endParaRPr lang="en-US" sz="1400" b="1" spc="-5">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FB3ACB18-4389-2676-17BE-50EFB13C09A0}"/>
              </a:ext>
            </a:extLst>
          </p:cNvPr>
          <p:cNvSpPr txBox="1">
            <a:spLocks/>
          </p:cNvSpPr>
          <p:nvPr/>
        </p:nvSpPr>
        <p:spPr>
          <a:xfrm>
            <a:off x="2428650" y="859094"/>
            <a:ext cx="6363601" cy="3877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latin typeface="Times New Roman" panose="02020603050405020304" pitchFamily="18" charset="0"/>
                <a:cs typeface="Times New Roman" panose="02020603050405020304" pitchFamily="18" charset="0"/>
              </a:rPr>
              <a:t> Miscellaneous Department Revenues</a:t>
            </a:r>
          </a:p>
        </p:txBody>
      </p:sp>
      <p:sp>
        <p:nvSpPr>
          <p:cNvPr id="19" name="Subtitle 2">
            <a:extLst>
              <a:ext uri="{FF2B5EF4-FFF2-40B4-BE49-F238E27FC236}">
                <a16:creationId xmlns:a16="http://schemas.microsoft.com/office/drawing/2014/main" id="{C11D4AF1-7C68-8030-3366-D8A6CD00D535}"/>
              </a:ext>
            </a:extLst>
          </p:cNvPr>
          <p:cNvSpPr txBox="1">
            <a:spLocks/>
          </p:cNvSpPr>
          <p:nvPr/>
        </p:nvSpPr>
        <p:spPr>
          <a:xfrm>
            <a:off x="831713" y="1489116"/>
            <a:ext cx="10893562" cy="6850080"/>
          </a:xfrm>
          <a:prstGeom prst="rect">
            <a:avLst/>
          </a:prstGeom>
        </p:spPr>
        <p:txBody>
          <a:bodyPr wrap="square" lIns="0" tIns="0" rIns="0" bIns="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latin typeface="Times New Roman" panose="02020603050405020304" pitchFamily="18" charset="0"/>
                <a:cs typeface="Times New Roman" panose="02020603050405020304" pitchFamily="18" charset="0"/>
              </a:rPr>
              <a:t>Please contact our office if any of the following applies to revenues received and deposited into campus funds or miscellaneous trust funds (MX--- funds):</a:t>
            </a:r>
          </a:p>
          <a:p>
            <a:pPr marL="800100" lvl="1" indent="-342900">
              <a:buAutoNum type="arabicPeriod"/>
            </a:pPr>
            <a:r>
              <a:rPr lang="en-US" sz="1800" dirty="0">
                <a:latin typeface="Times New Roman" panose="02020603050405020304" pitchFamily="18" charset="0"/>
                <a:cs typeface="Times New Roman" panose="02020603050405020304" pitchFamily="18" charset="0"/>
              </a:rPr>
              <a:t>Revenues received for services provided to general public or external parties (for-profit organizations or non-educational institutions).</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received for services that are not related to a CSUB course and do not involve volunteer work from students.</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received for the rental of facilities or equipment to general public or external parties (for-profit organizations or non-educational institutions).</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or commissions from sales of items to general public, alumni,  (non-students).</a:t>
            </a:r>
          </a:p>
          <a:p>
            <a:pPr marL="800100" lvl="1" indent="-342900">
              <a:buFont typeface="Arial" panose="020B0604020202020204" pitchFamily="34" charset="0"/>
              <a:buAutoNum type="arabicPeriod"/>
            </a:pPr>
            <a:r>
              <a:rPr lang="en-US" sz="1800" dirty="0">
                <a:latin typeface="Times New Roman" panose="02020603050405020304" pitchFamily="18" charset="0"/>
                <a:cs typeface="Times New Roman" panose="02020603050405020304" pitchFamily="18" charset="0"/>
              </a:rPr>
              <a:t>Revenues are received on a regular basis (</a:t>
            </a:r>
            <a:r>
              <a:rPr lang="en-US" sz="1800" dirty="0" err="1">
                <a:latin typeface="Times New Roman" panose="02020603050405020304" pitchFamily="18" charset="0"/>
                <a:cs typeface="Times New Roman" panose="02020603050405020304" pitchFamily="18" charset="0"/>
              </a:rPr>
              <a:t>i.e</a:t>
            </a:r>
            <a:r>
              <a:rPr lang="en-US" sz="1800" dirty="0">
                <a:latin typeface="Times New Roman" panose="02020603050405020304" pitchFamily="18" charset="0"/>
                <a:cs typeface="Times New Roman" panose="02020603050405020304" pitchFamily="18" charset="0"/>
              </a:rPr>
              <a:t> weekly, monthly or quarterly).</a:t>
            </a:r>
          </a:p>
          <a:p>
            <a:pPr marL="457200" lvl="1" indent="0">
              <a:buNone/>
            </a:pPr>
            <a:endParaRPr lang="en-US" sz="1800" dirty="0">
              <a:latin typeface="Times New Roman" panose="02020603050405020304" pitchFamily="18" charset="0"/>
              <a:cs typeface="Times New Roman" panose="02020603050405020304" pitchFamily="18" charset="0"/>
            </a:endParaRPr>
          </a:p>
          <a:p>
            <a:pPr marL="0" lvl="1" indent="0">
              <a:buNone/>
            </a:pPr>
            <a:r>
              <a:rPr lang="en-US" sz="1800" dirty="0">
                <a:latin typeface="Times New Roman" panose="02020603050405020304" pitchFamily="18" charset="0"/>
                <a:cs typeface="Times New Roman" panose="02020603050405020304" pitchFamily="18" charset="0"/>
              </a:rPr>
              <a:t>If these apply, please do the following;</a:t>
            </a:r>
          </a:p>
          <a:p>
            <a:pPr lvl="1"/>
            <a:r>
              <a:rPr lang="en-US" sz="1800" dirty="0">
                <a:latin typeface="Times New Roman" panose="02020603050405020304" pitchFamily="18" charset="0"/>
                <a:cs typeface="Times New Roman" panose="02020603050405020304" pitchFamily="18" charset="0"/>
              </a:rPr>
              <a:t>Contact Adam Bye, Accountant III, ext. 2205, </a:t>
            </a:r>
            <a:r>
              <a:rPr lang="en-US" sz="1800" dirty="0">
                <a:latin typeface="Times New Roman" panose="02020603050405020304" pitchFamily="18" charset="0"/>
                <a:cs typeface="Times New Roman" panose="02020603050405020304" pitchFamily="18" charset="0"/>
                <a:hlinkClick r:id="rId3"/>
              </a:rPr>
              <a:t>abye@csub.edu</a:t>
            </a:r>
            <a:r>
              <a:rPr lang="en-US" sz="1800" dirty="0">
                <a:latin typeface="Times New Roman" panose="02020603050405020304" pitchFamily="18" charset="0"/>
                <a:cs typeface="Times New Roman" panose="02020603050405020304" pitchFamily="18" charset="0"/>
              </a:rPr>
              <a:t>.</a:t>
            </a:r>
          </a:p>
          <a:p>
            <a:pPr lvl="2"/>
            <a:r>
              <a:rPr lang="en-US" sz="1800" dirty="0">
                <a:latin typeface="Times New Roman" panose="02020603050405020304" pitchFamily="18" charset="0"/>
                <a:cs typeface="Times New Roman" panose="02020603050405020304" pitchFamily="18" charset="0"/>
              </a:rPr>
              <a:t>We will provide you with the proper account codes to use for revenues.</a:t>
            </a:r>
          </a:p>
          <a:p>
            <a:pPr lvl="2"/>
            <a:r>
              <a:rPr lang="en-US" sz="1800" dirty="0">
                <a:latin typeface="Times New Roman" panose="02020603050405020304" pitchFamily="18" charset="0"/>
                <a:cs typeface="Times New Roman" panose="02020603050405020304" pitchFamily="18" charset="0"/>
              </a:rPr>
              <a:t>We will notify you if there are any tax implications related to this revenue.</a:t>
            </a:r>
          </a:p>
          <a:p>
            <a:pPr lvl="1"/>
            <a:r>
              <a:rPr lang="en-US" sz="1800" dirty="0">
                <a:latin typeface="Times New Roman" panose="02020603050405020304" pitchFamily="18" charset="0"/>
                <a:cs typeface="Times New Roman" panose="02020603050405020304" pitchFamily="18" charset="0"/>
              </a:rPr>
              <a:t>Review Trust Agreement form and make any necessary updates to include new sources of funds. </a:t>
            </a:r>
          </a:p>
          <a:p>
            <a:pPr marL="457200" lvl="1" indent="0">
              <a:buNone/>
            </a:pPr>
            <a:endParaRPr lang="en-US" sz="1800" dirty="0"/>
          </a:p>
          <a:p>
            <a:pPr marL="457200" lvl="1" indent="0">
              <a:buNone/>
            </a:pPr>
            <a:endParaRPr lang="en-US" sz="1600" dirty="0"/>
          </a:p>
          <a:p>
            <a:pPr marL="800100" lvl="1" indent="-342900">
              <a:buAutoNum type="arabicPeriod"/>
            </a:pPr>
            <a:endParaRPr lang="en-US" sz="1600" dirty="0"/>
          </a:p>
          <a:p>
            <a:pPr marL="0" indent="0">
              <a:buNone/>
            </a:pPr>
            <a:endParaRPr lang="en-US" sz="800" dirty="0"/>
          </a:p>
          <a:p>
            <a:pPr marL="0" indent="0">
              <a:buNone/>
            </a:pPr>
            <a:endParaRPr lang="en-US" dirty="0"/>
          </a:p>
          <a:p>
            <a:pPr marL="457200" indent="-457200"/>
            <a:endParaRPr lang="en-US" dirty="0"/>
          </a:p>
        </p:txBody>
      </p:sp>
    </p:spTree>
    <p:extLst>
      <p:ext uri="{BB962C8B-B14F-4D97-AF65-F5344CB8AC3E}">
        <p14:creationId xmlns:p14="http://schemas.microsoft.com/office/powerpoint/2010/main" val="237167075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C170C45-150F-4DD1-869B-32AEAEFA08C0}"/>
              </a:ext>
            </a:extLst>
          </p:cNvPr>
          <p:cNvSpPr/>
          <p:nvPr/>
        </p:nvSpPr>
        <p:spPr>
          <a:xfrm>
            <a:off x="1541999" y="156345"/>
            <a:ext cx="8487773" cy="646331"/>
          </a:xfrm>
          <a:prstGeom prst="rect">
            <a:avLst/>
          </a:prstGeom>
        </p:spPr>
        <p:txBody>
          <a:bodyPr wrap="none">
            <a:spAutoFit/>
          </a:bodyPr>
          <a:lstStyle/>
          <a:p>
            <a:r>
              <a:rPr lang="en-US" sz="3600" b="1" spc="-10">
                <a:solidFill>
                  <a:srgbClr val="000000"/>
                </a:solidFill>
                <a:latin typeface="Times New Roman" panose="02020603050405020304" pitchFamily="18" charset="0"/>
                <a:cs typeface="Times New Roman" panose="02020603050405020304" pitchFamily="18" charset="0"/>
              </a:rPr>
              <a:t>Campus Accounting </a:t>
            </a:r>
            <a:r>
              <a:rPr lang="en-US" sz="3600" b="1">
                <a:solidFill>
                  <a:srgbClr val="000000"/>
                </a:solidFill>
                <a:latin typeface="Times New Roman" panose="02020603050405020304" pitchFamily="18" charset="0"/>
                <a:cs typeface="Times New Roman" panose="02020603050405020304" pitchFamily="18" charset="0"/>
              </a:rPr>
              <a:t>&amp; </a:t>
            </a:r>
            <a:r>
              <a:rPr lang="en-US" sz="3600" b="1" spc="-10">
                <a:solidFill>
                  <a:srgbClr val="000000"/>
                </a:solidFill>
                <a:latin typeface="Times New Roman" panose="02020603050405020304" pitchFamily="18" charset="0"/>
                <a:cs typeface="Times New Roman" panose="02020603050405020304" pitchFamily="18" charset="0"/>
              </a:rPr>
              <a:t>Reporting</a:t>
            </a:r>
            <a:r>
              <a:rPr lang="en-US" sz="3600" b="1" spc="-25">
                <a:solidFill>
                  <a:srgbClr val="000000"/>
                </a:solidFill>
                <a:latin typeface="Times New Roman" panose="02020603050405020304" pitchFamily="18" charset="0"/>
                <a:cs typeface="Times New Roman" panose="02020603050405020304" pitchFamily="18" charset="0"/>
              </a:rPr>
              <a:t> </a:t>
            </a:r>
            <a:r>
              <a:rPr lang="en-US" sz="3600" b="1" spc="5">
                <a:solidFill>
                  <a:srgbClr val="000000"/>
                </a:solidFill>
                <a:latin typeface="Times New Roman" panose="02020603050405020304" pitchFamily="18" charset="0"/>
                <a:cs typeface="Times New Roman" panose="02020603050405020304" pitchFamily="18" charset="0"/>
              </a:rPr>
              <a:t>Services</a:t>
            </a:r>
            <a:endParaRPr lang="en-US" sz="3600" b="1">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BFE9A86F-FFB3-4F6F-A7E8-439773EEEED9}"/>
              </a:ext>
            </a:extLst>
          </p:cNvPr>
          <p:cNvSpPr txBox="1">
            <a:spLocks/>
          </p:cNvSpPr>
          <p:nvPr/>
        </p:nvSpPr>
        <p:spPr>
          <a:xfrm>
            <a:off x="1113712" y="1292609"/>
            <a:ext cx="9964576" cy="436682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FBE727AE-7634-45AA-89D0-C5F230F96A1F}"/>
              </a:ext>
            </a:extLst>
          </p:cNvPr>
          <p:cNvSpPr/>
          <p:nvPr/>
        </p:nvSpPr>
        <p:spPr>
          <a:xfrm>
            <a:off x="-374488" y="6192769"/>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Liz Gamez </a:t>
            </a:r>
            <a:r>
              <a:rPr lang="en-US" sz="1400" b="1" spc="-5">
                <a:latin typeface="Times New Roman" panose="02020603050405020304" pitchFamily="18" charset="0"/>
                <a:cs typeface="Times New Roman" panose="02020603050405020304" pitchFamily="18" charset="0"/>
              </a:rPr>
              <a:t>- </a:t>
            </a:r>
            <a:r>
              <a:rPr lang="en-US" sz="1400" b="1" spc="-5">
                <a:latin typeface="Times New Roman" panose="02020603050405020304" pitchFamily="18" charset="0"/>
                <a:cs typeface="Times New Roman" panose="02020603050405020304" pitchFamily="18" charset="0"/>
                <a:hlinkClick r:id="rId2"/>
              </a:rPr>
              <a:t>accounting@csub.edu</a:t>
            </a:r>
            <a:endParaRPr lang="en-US" sz="1400" b="1" spc="-5">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FB3ACB18-4389-2676-17BE-50EFB13C09A0}"/>
              </a:ext>
            </a:extLst>
          </p:cNvPr>
          <p:cNvSpPr txBox="1">
            <a:spLocks/>
          </p:cNvSpPr>
          <p:nvPr/>
        </p:nvSpPr>
        <p:spPr>
          <a:xfrm>
            <a:off x="2899621" y="804803"/>
            <a:ext cx="8534399" cy="387798"/>
          </a:xfrm>
          <a:prstGeom prst="rect">
            <a:avLst/>
          </a:prstGeom>
        </p:spPr>
        <p:txBody>
          <a:bodyPr wrap="square" lIns="0" tIns="0" rIns="0" bIns="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latin typeface="Times New Roman" panose="02020603050405020304" pitchFamily="18" charset="0"/>
                <a:cs typeface="Times New Roman" panose="02020603050405020304" pitchFamily="18" charset="0"/>
              </a:rPr>
              <a:t> CFS Maintenance Pack 6.0 Update</a:t>
            </a:r>
          </a:p>
        </p:txBody>
      </p:sp>
      <p:sp>
        <p:nvSpPr>
          <p:cNvPr id="2" name="Text Placeholder 2">
            <a:extLst>
              <a:ext uri="{FF2B5EF4-FFF2-40B4-BE49-F238E27FC236}">
                <a16:creationId xmlns:a16="http://schemas.microsoft.com/office/drawing/2014/main" id="{27D85AF2-86B8-0D82-DFE1-4BA9CE12DDE4}"/>
              </a:ext>
            </a:extLst>
          </p:cNvPr>
          <p:cNvSpPr txBox="1">
            <a:spLocks/>
          </p:cNvSpPr>
          <p:nvPr/>
        </p:nvSpPr>
        <p:spPr>
          <a:xfrm>
            <a:off x="630935" y="1645100"/>
            <a:ext cx="1858686" cy="42140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dirty="0">
                <a:latin typeface="Times New Roman" panose="02020603050405020304" pitchFamily="18" charset="0"/>
                <a:cs typeface="Times New Roman" panose="02020603050405020304" pitchFamily="18" charset="0"/>
              </a:rPr>
              <a:t>Go Live: </a:t>
            </a:r>
          </a:p>
          <a:p>
            <a:pPr marL="0" indent="0">
              <a:lnSpc>
                <a:spcPct val="100000"/>
              </a:lnSpc>
              <a:spcBef>
                <a:spcPts val="0"/>
              </a:spcBef>
              <a:buNone/>
            </a:pPr>
            <a:r>
              <a:rPr lang="en-US" sz="1800" dirty="0">
                <a:latin typeface="Times New Roman" panose="02020603050405020304" pitchFamily="18" charset="0"/>
                <a:cs typeface="Times New Roman" panose="02020603050405020304" pitchFamily="18" charset="0"/>
              </a:rPr>
              <a:t>April 28th</a:t>
            </a:r>
          </a:p>
          <a:p>
            <a:pPr marL="0" indent="0">
              <a:lnSpc>
                <a:spcPct val="100000"/>
              </a:lnSpc>
              <a:spcBef>
                <a:spcPts val="0"/>
              </a:spcBef>
              <a:buNone/>
            </a:pPr>
            <a:endParaRPr lang="en-US" sz="18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800" dirty="0">
                <a:latin typeface="Times New Roman" panose="02020603050405020304" pitchFamily="18" charset="0"/>
                <a:cs typeface="Times New Roman" panose="02020603050405020304" pitchFamily="18" charset="0"/>
              </a:rPr>
              <a:t>CFS updates includes:</a:t>
            </a:r>
          </a:p>
          <a:p>
            <a:pPr>
              <a:lnSpc>
                <a:spcPct val="100000"/>
              </a:lnSpc>
              <a:spcBef>
                <a:spcPts val="0"/>
              </a:spcBef>
            </a:pPr>
            <a:r>
              <a:rPr lang="en-US" sz="1800" dirty="0">
                <a:latin typeface="Times New Roman" panose="02020603050405020304" pitchFamily="18" charset="0"/>
                <a:cs typeface="Times New Roman" panose="02020603050405020304" pitchFamily="18" charset="0"/>
              </a:rPr>
              <a:t>Layout changes and new color scheme</a:t>
            </a:r>
          </a:p>
          <a:p>
            <a:pPr>
              <a:lnSpc>
                <a:spcPct val="100000"/>
              </a:lnSpc>
              <a:spcBef>
                <a:spcPts val="0"/>
              </a:spcBef>
            </a:pPr>
            <a:r>
              <a:rPr lang="en-US" sz="1800" dirty="0">
                <a:latin typeface="Times New Roman" panose="02020603050405020304" pitchFamily="18" charset="0"/>
                <a:cs typeface="Times New Roman" panose="02020603050405020304" pitchFamily="18" charset="0"/>
              </a:rPr>
              <a:t>New location for Menu and Favorites</a:t>
            </a:r>
          </a:p>
          <a:p>
            <a:pPr>
              <a:lnSpc>
                <a:spcPct val="100000"/>
              </a:lnSpc>
              <a:spcBef>
                <a:spcPts val="0"/>
              </a:spcBef>
            </a:pPr>
            <a:r>
              <a:rPr lang="en-US" sz="1800" dirty="0">
                <a:latin typeface="Times New Roman" panose="02020603050405020304" pitchFamily="18" charset="0"/>
                <a:cs typeface="Times New Roman" panose="02020603050405020304" pitchFamily="18" charset="0"/>
              </a:rPr>
              <a:t>Expanded search features.</a:t>
            </a:r>
          </a:p>
          <a:p>
            <a:pPr>
              <a:lnSpc>
                <a:spcPct val="100000"/>
              </a:lnSpc>
              <a:spcBef>
                <a:spcPts val="0"/>
              </a:spcBef>
            </a:pPr>
            <a:endParaRPr lang="en-US" sz="1600" dirty="0"/>
          </a:p>
          <a:p>
            <a:pPr marL="0" indent="0">
              <a:lnSpc>
                <a:spcPct val="100000"/>
              </a:lnSpc>
              <a:spcBef>
                <a:spcPts val="0"/>
              </a:spcBef>
              <a:buNone/>
            </a:pPr>
            <a:endParaRPr lang="en-US" dirty="0"/>
          </a:p>
        </p:txBody>
      </p:sp>
      <p:sp>
        <p:nvSpPr>
          <p:cNvPr id="17" name="TextBox 16">
            <a:extLst>
              <a:ext uri="{FF2B5EF4-FFF2-40B4-BE49-F238E27FC236}">
                <a16:creationId xmlns:a16="http://schemas.microsoft.com/office/drawing/2014/main" id="{F5070B43-9D2B-132A-86C6-DF1E11D9958E}"/>
              </a:ext>
            </a:extLst>
          </p:cNvPr>
          <p:cNvSpPr txBox="1"/>
          <p:nvPr/>
        </p:nvSpPr>
        <p:spPr>
          <a:xfrm>
            <a:off x="2766060" y="3244334"/>
            <a:ext cx="6281928" cy="369332"/>
          </a:xfrm>
          <a:prstGeom prst="rect">
            <a:avLst/>
          </a:prstGeom>
          <a:noFill/>
        </p:spPr>
        <p:txBody>
          <a:bodyPr wrap="square">
            <a:spAutoFit/>
          </a:bodyPr>
          <a:lstStyle/>
          <a:p>
            <a:endParaRPr lang="en-US" sz="1800" b="0" i="0" u="none" strike="noStrike" baseline="0" dirty="0">
              <a:latin typeface="Times New Roman" panose="02020603050405020304" pitchFamily="18" charset="0"/>
            </a:endParaRPr>
          </a:p>
        </p:txBody>
      </p:sp>
      <p:sp>
        <p:nvSpPr>
          <p:cNvPr id="21" name="TextBox 20">
            <a:extLst>
              <a:ext uri="{FF2B5EF4-FFF2-40B4-BE49-F238E27FC236}">
                <a16:creationId xmlns:a16="http://schemas.microsoft.com/office/drawing/2014/main" id="{D58A9465-C461-D7EA-8B1C-55D1E416D05E}"/>
              </a:ext>
            </a:extLst>
          </p:cNvPr>
          <p:cNvSpPr txBox="1"/>
          <p:nvPr/>
        </p:nvSpPr>
        <p:spPr>
          <a:xfrm>
            <a:off x="2766060" y="3244334"/>
            <a:ext cx="6281928" cy="369332"/>
          </a:xfrm>
          <a:prstGeom prst="rect">
            <a:avLst/>
          </a:prstGeom>
          <a:noFill/>
        </p:spPr>
        <p:txBody>
          <a:bodyPr wrap="square">
            <a:spAutoFit/>
          </a:bodyPr>
          <a:lstStyle/>
          <a:p>
            <a:endParaRPr lang="en-US" sz="1800" b="0" i="0" u="none" strike="noStrike" baseline="0" dirty="0">
              <a:latin typeface="Times New Roman" panose="02020603050405020304" pitchFamily="18" charset="0"/>
            </a:endParaRPr>
          </a:p>
        </p:txBody>
      </p:sp>
      <p:pic>
        <p:nvPicPr>
          <p:cNvPr id="23" name="Picture 22">
            <a:extLst>
              <a:ext uri="{FF2B5EF4-FFF2-40B4-BE49-F238E27FC236}">
                <a16:creationId xmlns:a16="http://schemas.microsoft.com/office/drawing/2014/main" id="{60B2A308-CBAE-6F4E-16F5-9D21D1403260}"/>
              </a:ext>
            </a:extLst>
          </p:cNvPr>
          <p:cNvPicPr>
            <a:picLocks noChangeAspect="1"/>
          </p:cNvPicPr>
          <p:nvPr/>
        </p:nvPicPr>
        <p:blipFill>
          <a:blip r:embed="rId3"/>
          <a:stretch>
            <a:fillRect/>
          </a:stretch>
        </p:blipFill>
        <p:spPr>
          <a:xfrm>
            <a:off x="2600673" y="1400421"/>
            <a:ext cx="8588667" cy="5038862"/>
          </a:xfrm>
          <a:prstGeom prst="rect">
            <a:avLst/>
          </a:prstGeom>
        </p:spPr>
      </p:pic>
    </p:spTree>
    <p:extLst>
      <p:ext uri="{BB962C8B-B14F-4D97-AF65-F5344CB8AC3E}">
        <p14:creationId xmlns:p14="http://schemas.microsoft.com/office/powerpoint/2010/main" val="352648263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2500194" y="390147"/>
            <a:ext cx="7191612"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Budget Office </a:t>
            </a:r>
          </a:p>
          <a:p>
            <a:endParaRPr lang="en-US" sz="3600" b="1">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1BEA1D4D-4B51-4478-AF66-BAB897161458}"/>
              </a:ext>
            </a:extLst>
          </p:cNvPr>
          <p:cNvSpPr/>
          <p:nvPr/>
        </p:nvSpPr>
        <p:spPr>
          <a:xfrm>
            <a:off x="-409675" y="6225140"/>
            <a:ext cx="8386019" cy="523220"/>
          </a:xfrm>
          <a:prstGeom prst="rect">
            <a:avLst/>
          </a:prstGeom>
        </p:spPr>
        <p:txBody>
          <a:bodyPr wrap="square">
            <a:spAutoFit/>
          </a:bodyPr>
          <a:lstStyle/>
          <a:p>
            <a:pPr marL="12700" marR="5080" indent="953769">
              <a:lnSpc>
                <a:spcPct val="100000"/>
              </a:lnSpc>
            </a:pPr>
            <a:r>
              <a:rPr lang="en-US" sz="1400" b="1" spc="-5">
                <a:latin typeface="Times New Roman" panose="02020603050405020304" pitchFamily="18" charset="0"/>
                <a:cs typeface="Times New Roman" panose="02020603050405020304" pitchFamily="18" charset="0"/>
              </a:rPr>
              <a:t>Contact:</a:t>
            </a:r>
          </a:p>
          <a:p>
            <a:pPr marL="12700" marR="5080" indent="953769">
              <a:lnSpc>
                <a:spcPct val="100000"/>
              </a:lnSpc>
            </a:pPr>
            <a:r>
              <a:rPr lang="en-US" sz="1400" spc="-5">
                <a:latin typeface="Times New Roman" panose="02020603050405020304" pitchFamily="18" charset="0"/>
                <a:cs typeface="Times New Roman" panose="02020603050405020304" pitchFamily="18" charset="0"/>
              </a:rPr>
              <a:t>Natasha Hayes - </a:t>
            </a:r>
            <a:r>
              <a:rPr lang="en-US" sz="1400" b="1" u="sng">
                <a:latin typeface="Times New Roman" panose="02020603050405020304" pitchFamily="18" charset="0"/>
                <a:cs typeface="Times New Roman" panose="02020603050405020304" pitchFamily="18" charset="0"/>
                <a:hlinkClick r:id="rId2"/>
              </a:rPr>
              <a:t>ORG-Budget@csub.edu</a:t>
            </a:r>
            <a:endParaRPr lang="en-US" sz="1400" b="1" spc="-5">
              <a:latin typeface="Times New Roman" panose="02020603050405020304" pitchFamily="18" charset="0"/>
              <a:cs typeface="Times New Roman" panose="02020603050405020304" pitchFamily="18" charset="0"/>
            </a:endParaRPr>
          </a:p>
        </p:txBody>
      </p:sp>
      <p:sp>
        <p:nvSpPr>
          <p:cNvPr id="6" name="Content Placeholder 3">
            <a:extLst>
              <a:ext uri="{FF2B5EF4-FFF2-40B4-BE49-F238E27FC236}">
                <a16:creationId xmlns:a16="http://schemas.microsoft.com/office/drawing/2014/main" id="{F25103C6-28E4-FBAE-830D-57B13D8631FB}"/>
              </a:ext>
            </a:extLst>
          </p:cNvPr>
          <p:cNvSpPr txBox="1">
            <a:spLocks/>
          </p:cNvSpPr>
          <p:nvPr/>
        </p:nvSpPr>
        <p:spPr>
          <a:xfrm>
            <a:off x="1670670" y="1720817"/>
            <a:ext cx="9033405"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endParaRPr lang="en-US" sz="1050" dirty="0">
              <a:ea typeface="Calibri" panose="020F0502020204030204" pitchFamily="34" charset="0"/>
              <a:cs typeface="Times New Roman" panose="02020603050405020304" pitchFamily="18" charset="0"/>
            </a:endParaRPr>
          </a:p>
          <a:p>
            <a:pPr marL="0" indent="0">
              <a:lnSpc>
                <a:spcPct val="100000"/>
              </a:lnSpc>
              <a:spcBef>
                <a:spcPts val="0"/>
              </a:spcBef>
              <a:buFont typeface="Arial" panose="020B0604020202020204" pitchFamily="34" charset="0"/>
              <a:buNone/>
            </a:pPr>
            <a:r>
              <a:rPr lang="en-US" dirty="0">
                <a:latin typeface="Times New Roman" panose="02020603050405020304" pitchFamily="18" charset="0"/>
                <a:ea typeface="Calibri" panose="020F0502020204030204" pitchFamily="34" charset="0"/>
                <a:cs typeface="Times New Roman" panose="02020603050405020304" pitchFamily="18" charset="0"/>
              </a:rPr>
              <a:t>FY 2024-25 Budget Transfers</a:t>
            </a:r>
          </a:p>
          <a:p>
            <a:pPr marL="798513" indent="-457200">
              <a:lnSpc>
                <a:spcPct val="100000"/>
              </a:lnSpc>
              <a:spcBef>
                <a:spcPts val="0"/>
              </a:spcBef>
            </a:pPr>
            <a:r>
              <a:rPr lang="en-US" dirty="0">
                <a:latin typeface="Times New Roman" panose="02020603050405020304" pitchFamily="18" charset="0"/>
                <a:ea typeface="Calibri" panose="020F0502020204030204" pitchFamily="34" charset="0"/>
                <a:cs typeface="Times New Roman" panose="02020603050405020304" pitchFamily="18" charset="0"/>
              </a:rPr>
              <a:t>Final day to submit </a:t>
            </a:r>
            <a:r>
              <a:rPr lang="en-US"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Friday, June 20, 2025</a:t>
            </a:r>
          </a:p>
          <a:p>
            <a:pPr marL="0" indent="0">
              <a:lnSpc>
                <a:spcPct val="100000"/>
              </a:lnSpc>
              <a:spcBef>
                <a:spcPts val="0"/>
              </a:spcBef>
              <a:buFont typeface="Arial" panose="020B0604020202020204" pitchFamily="34" charset="0"/>
              <a:buNone/>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0000"/>
              </a:lnSpc>
              <a:spcBef>
                <a:spcPts val="0"/>
              </a:spcBef>
              <a:buFont typeface="Arial" panose="020B0604020202020204" pitchFamily="34" charset="0"/>
              <a:buNone/>
            </a:pPr>
            <a:r>
              <a:rPr lang="en-US" dirty="0">
                <a:latin typeface="Times New Roman" panose="02020603050405020304" pitchFamily="18" charset="0"/>
                <a:ea typeface="Calibri" panose="020F0502020204030204" pitchFamily="34" charset="0"/>
                <a:cs typeface="Times New Roman" panose="02020603050405020304" pitchFamily="18" charset="0"/>
              </a:rPr>
              <a:t>Questions??</a:t>
            </a:r>
          </a:p>
          <a:p>
            <a:pPr marL="798513" indent="-457200">
              <a:lnSpc>
                <a:spcPct val="100000"/>
              </a:lnSpc>
              <a:spcBef>
                <a:spcPts val="0"/>
              </a:spcBef>
            </a:pPr>
            <a:r>
              <a:rPr lang="en-US" dirty="0">
                <a:latin typeface="Times New Roman" panose="02020603050405020304" pitchFamily="18" charset="0"/>
                <a:ea typeface="Calibri" panose="020F0502020204030204" pitchFamily="34" charset="0"/>
                <a:cs typeface="Times New Roman" panose="02020603050405020304" pitchFamily="18" charset="0"/>
              </a:rPr>
              <a:t>ORG-Budget@csub.edu</a:t>
            </a:r>
          </a:p>
          <a:p>
            <a:pPr marL="0" indent="0">
              <a:lnSpc>
                <a:spcPct val="100000"/>
              </a:lnSpc>
              <a:spcBef>
                <a:spcPts val="0"/>
              </a:spcBef>
              <a:buFont typeface="Arial" panose="020B0604020202020204" pitchFamily="34" charset="0"/>
              <a:buNone/>
            </a:pPr>
            <a:endParaRPr lang="en-US" dirty="0">
              <a:ea typeface="Calibri" panose="020F0502020204030204" pitchFamily="34" charset="0"/>
              <a:cs typeface="Times New Roman" panose="02020603050405020304" pitchFamily="18" charset="0"/>
            </a:endParaRPr>
          </a:p>
          <a:p>
            <a:pPr marL="0" indent="0">
              <a:lnSpc>
                <a:spcPct val="100000"/>
              </a:lnSpc>
              <a:spcBef>
                <a:spcPts val="0"/>
              </a:spcBef>
              <a:buFont typeface="Arial" panose="020B0604020202020204" pitchFamily="34" charset="0"/>
              <a:buNone/>
            </a:pPr>
            <a:endParaRPr lang="en-US" dirty="0"/>
          </a:p>
        </p:txBody>
      </p:sp>
    </p:spTree>
    <p:extLst>
      <p:ext uri="{BB962C8B-B14F-4D97-AF65-F5344CB8AC3E}">
        <p14:creationId xmlns:p14="http://schemas.microsoft.com/office/powerpoint/2010/main" val="69842455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F4F6E05-8899-46C6-A5D4-F5150320DF8C}"/>
              </a:ext>
            </a:extLst>
          </p:cNvPr>
          <p:cNvSpPr/>
          <p:nvPr/>
        </p:nvSpPr>
        <p:spPr>
          <a:xfrm>
            <a:off x="642817" y="476998"/>
            <a:ext cx="10339404" cy="1200329"/>
          </a:xfrm>
          <a:prstGeom prst="rect">
            <a:avLst/>
          </a:prstGeom>
        </p:spPr>
        <p:txBody>
          <a:bodyPr wrap="square">
            <a:spAutoFit/>
          </a:bodyPr>
          <a:lstStyle/>
          <a:p>
            <a:pPr algn="ctr"/>
            <a:r>
              <a:rPr lang="en-US" sz="3600" b="1">
                <a:latin typeface="Times New Roman" panose="02020603050405020304" pitchFamily="18" charset="0"/>
                <a:cs typeface="Times New Roman" panose="02020603050405020304" pitchFamily="18" charset="0"/>
              </a:rPr>
              <a:t>Sponsored Programs Post Award </a:t>
            </a:r>
          </a:p>
          <a:p>
            <a:endParaRPr lang="en-US" sz="3600" b="1">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5F35269-1051-4A25-91D1-1C2191773DBD}"/>
              </a:ext>
            </a:extLst>
          </p:cNvPr>
          <p:cNvSpPr txBox="1"/>
          <p:nvPr/>
        </p:nvSpPr>
        <p:spPr>
          <a:xfrm>
            <a:off x="537663" y="6209915"/>
            <a:ext cx="7356297" cy="1015663"/>
          </a:xfrm>
          <a:prstGeom prst="rect">
            <a:avLst/>
          </a:prstGeom>
          <a:noFill/>
        </p:spPr>
        <p:txBody>
          <a:bodyPr wrap="square" rtlCol="0">
            <a:spAutoFit/>
          </a:bodyPr>
          <a:lstStyle/>
          <a:p>
            <a:r>
              <a:rPr lang="en-US" sz="1400" b="1">
                <a:latin typeface="Times New Roman" panose="02020603050405020304" pitchFamily="18" charset="0"/>
                <a:cs typeface="Times New Roman" panose="02020603050405020304" pitchFamily="18" charset="0"/>
              </a:rPr>
              <a:t>Contact:</a:t>
            </a:r>
          </a:p>
          <a:p>
            <a:r>
              <a:rPr lang="it-IT" sz="1400">
                <a:latin typeface="Times New Roman" panose="02020603050405020304" pitchFamily="18" charset="0"/>
                <a:cs typeface="Times New Roman" panose="02020603050405020304" pitchFamily="18" charset="0"/>
              </a:rPr>
              <a:t>Rosalba Flores– </a:t>
            </a:r>
            <a:r>
              <a:rPr lang="en-US" sz="1400" b="1" u="sng" spc="5">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spaaccounting@csub.edu</a:t>
            </a:r>
            <a:endParaRPr lang="it-IT" sz="1400">
              <a:solidFill>
                <a:srgbClr val="0000FF"/>
              </a:solidFill>
              <a:latin typeface="Times New Roman" panose="02020603050405020304" pitchFamily="18" charset="0"/>
              <a:cs typeface="Times New Roman" panose="02020603050405020304" pitchFamily="18" charset="0"/>
            </a:endParaRPr>
          </a:p>
          <a:p>
            <a:r>
              <a:rPr lang="it-IT" sz="1400">
                <a:latin typeface="Times New Roman" panose="02020603050405020304" pitchFamily="18" charset="0"/>
                <a:cs typeface="Times New Roman" panose="02020603050405020304" pitchFamily="18" charset="0"/>
              </a:rPr>
              <a:t> </a:t>
            </a:r>
          </a:p>
          <a:p>
            <a:endParaRPr lang="en-US">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79B500F6-E303-5727-5522-9F7B290306E3}"/>
              </a:ext>
            </a:extLst>
          </p:cNvPr>
          <p:cNvSpPr txBox="1"/>
          <p:nvPr/>
        </p:nvSpPr>
        <p:spPr>
          <a:xfrm>
            <a:off x="910643" y="1350716"/>
            <a:ext cx="6496921" cy="3724096"/>
          </a:xfrm>
          <a:prstGeom prst="rect">
            <a:avLst/>
          </a:prstGeom>
          <a:noFill/>
        </p:spPr>
        <p:txBody>
          <a:bodyPr wrap="square" lIns="91440" tIns="45720" rIns="91440" bIns="45720" anchor="t">
            <a:spAutoFit/>
          </a:bodyPr>
          <a:lstStyle/>
          <a:p>
            <a:r>
              <a:rPr lang="en-US" sz="2000" b="1" dirty="0">
                <a:latin typeface="Times New Roman" panose="02020603050405020304" pitchFamily="18" charset="0"/>
                <a:cs typeface="Times New Roman" panose="02020603050405020304" pitchFamily="18" charset="0"/>
              </a:rPr>
              <a:t>SPA Grants </a:t>
            </a:r>
          </a:p>
          <a:p>
            <a:r>
              <a:rPr lang="en-US" dirty="0">
                <a:latin typeface="Times New Roman" panose="02020603050405020304" pitchFamily="18" charset="0"/>
                <a:cs typeface="Times New Roman" panose="02020603050405020304" pitchFamily="18" charset="0"/>
              </a:rPr>
              <a:t>Deadline to turn in all SPA FY 2024-25 invoices to SPA</a:t>
            </a:r>
          </a:p>
          <a:p>
            <a:r>
              <a:rPr lang="en-US" dirty="0">
                <a:latin typeface="Times New Roman" panose="02020603050405020304" pitchFamily="18" charset="0"/>
                <a:cs typeface="Times New Roman" panose="02020603050405020304" pitchFamily="18" charset="0"/>
              </a:rPr>
              <a:t>Accounting.</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SPA Accounting will manually accrue all FY 2024-25</a:t>
            </a:r>
          </a:p>
          <a:p>
            <a:r>
              <a:rPr lang="en-US" dirty="0">
                <a:latin typeface="Times New Roman" panose="02020603050405020304" pitchFamily="18" charset="0"/>
                <a:cs typeface="Times New Roman" panose="02020603050405020304" pitchFamily="18" charset="0"/>
              </a:rPr>
              <a:t>invoices submitted to Post Award by noon July 8th.   </a:t>
            </a:r>
          </a:p>
          <a:p>
            <a:r>
              <a:rPr lang="en-US" b="1" i="1" dirty="0">
                <a:latin typeface="Times New Roman" panose="02020603050405020304" pitchFamily="18" charset="0"/>
                <a:cs typeface="Times New Roman" panose="02020603050405020304" pitchFamily="18" charset="0"/>
              </a:rPr>
              <a:t>(All grant-related paperwork is due in Post Award by</a:t>
            </a:r>
          </a:p>
          <a:p>
            <a:r>
              <a:rPr lang="en-US" b="1" i="1" dirty="0">
                <a:latin typeface="Times New Roman" panose="02020603050405020304" pitchFamily="18" charset="0"/>
                <a:cs typeface="Times New Roman" panose="02020603050405020304" pitchFamily="18" charset="0"/>
              </a:rPr>
              <a:t>July 03, 2025) </a:t>
            </a:r>
          </a:p>
          <a:p>
            <a:r>
              <a:rPr lang="en-US" b="1"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Manual accrual list must be submitted to the Grants</a:t>
            </a:r>
          </a:p>
          <a:p>
            <a:r>
              <a:rPr lang="en-US" dirty="0">
                <a:latin typeface="Times New Roman" panose="02020603050405020304" pitchFamily="18" charset="0"/>
                <a:cs typeface="Times New Roman" panose="02020603050405020304" pitchFamily="18" charset="0"/>
              </a:rPr>
              <a:t>Accountant for all individual FY 2024-25 invoices greater</a:t>
            </a:r>
          </a:p>
          <a:p>
            <a:r>
              <a:rPr lang="en-US" dirty="0">
                <a:latin typeface="Times New Roman" panose="02020603050405020304" pitchFamily="18" charset="0"/>
                <a:cs typeface="Times New Roman" panose="02020603050405020304" pitchFamily="18" charset="0"/>
              </a:rPr>
              <a:t>than $100 that were not submitted to Post Award by</a:t>
            </a:r>
          </a:p>
          <a:p>
            <a:r>
              <a:rPr lang="en-US" dirty="0">
                <a:latin typeface="Times New Roman" panose="02020603050405020304" pitchFamily="18" charset="0"/>
                <a:cs typeface="Times New Roman" panose="02020603050405020304" pitchFamily="18" charset="0"/>
              </a:rPr>
              <a:t>July 3rd deadline. </a:t>
            </a:r>
          </a:p>
        </p:txBody>
      </p:sp>
      <p:sp>
        <p:nvSpPr>
          <p:cNvPr id="7" name="TextBox 6">
            <a:extLst>
              <a:ext uri="{FF2B5EF4-FFF2-40B4-BE49-F238E27FC236}">
                <a16:creationId xmlns:a16="http://schemas.microsoft.com/office/drawing/2014/main" id="{E3D6BC4C-6F84-F863-B554-449E8E69DD95}"/>
              </a:ext>
            </a:extLst>
          </p:cNvPr>
          <p:cNvSpPr txBox="1"/>
          <p:nvPr/>
        </p:nvSpPr>
        <p:spPr>
          <a:xfrm>
            <a:off x="9129014" y="1661019"/>
            <a:ext cx="1364672"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Gipsy Mejia</a:t>
            </a:r>
          </a:p>
        </p:txBody>
      </p:sp>
      <p:sp>
        <p:nvSpPr>
          <p:cNvPr id="9" name="TextBox 8">
            <a:extLst>
              <a:ext uri="{FF2B5EF4-FFF2-40B4-BE49-F238E27FC236}">
                <a16:creationId xmlns:a16="http://schemas.microsoft.com/office/drawing/2014/main" id="{DBECF1D3-97EA-3042-E608-EE73B111F319}"/>
              </a:ext>
            </a:extLst>
          </p:cNvPr>
          <p:cNvSpPr txBox="1"/>
          <p:nvPr/>
        </p:nvSpPr>
        <p:spPr>
          <a:xfrm>
            <a:off x="9453244" y="1935255"/>
            <a:ext cx="1420091"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X2875</a:t>
            </a:r>
          </a:p>
        </p:txBody>
      </p:sp>
      <p:sp>
        <p:nvSpPr>
          <p:cNvPr id="11" name="TextBox 10">
            <a:extLst>
              <a:ext uri="{FF2B5EF4-FFF2-40B4-BE49-F238E27FC236}">
                <a16:creationId xmlns:a16="http://schemas.microsoft.com/office/drawing/2014/main" id="{6545B5E6-E2EB-D673-6F29-40B6FBF9D5B2}"/>
              </a:ext>
            </a:extLst>
          </p:cNvPr>
          <p:cNvSpPr txBox="1"/>
          <p:nvPr/>
        </p:nvSpPr>
        <p:spPr>
          <a:xfrm>
            <a:off x="7104755" y="1379345"/>
            <a:ext cx="1198418"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Tuesday</a:t>
            </a:r>
          </a:p>
        </p:txBody>
      </p:sp>
      <p:sp>
        <p:nvSpPr>
          <p:cNvPr id="14" name="TextBox 13">
            <a:extLst>
              <a:ext uri="{FF2B5EF4-FFF2-40B4-BE49-F238E27FC236}">
                <a16:creationId xmlns:a16="http://schemas.microsoft.com/office/drawing/2014/main" id="{A4152729-75EB-FD01-F5FA-402B0FA0A0D8}"/>
              </a:ext>
            </a:extLst>
          </p:cNvPr>
          <p:cNvSpPr txBox="1"/>
          <p:nvPr/>
        </p:nvSpPr>
        <p:spPr>
          <a:xfrm>
            <a:off x="7005979" y="1665329"/>
            <a:ext cx="1346200" cy="369332"/>
          </a:xfrm>
          <a:prstGeom prst="rect">
            <a:avLst/>
          </a:prstGeom>
          <a:noFill/>
        </p:spPr>
        <p:txBody>
          <a:bodyPr wrap="square" lIns="91440" tIns="45720" rIns="91440" bIns="45720" anchor="t">
            <a:spAutoFit/>
          </a:bodyPr>
          <a:lstStyle/>
          <a:p>
            <a:r>
              <a:rPr lang="en-US" dirty="0">
                <a:latin typeface="Times New Roman" panose="02020603050405020304" pitchFamily="18" charset="0"/>
                <a:cs typeface="Times New Roman" panose="02020603050405020304" pitchFamily="18" charset="0"/>
              </a:rPr>
              <a:t>07/08/2025</a:t>
            </a:r>
          </a:p>
        </p:txBody>
      </p:sp>
      <p:sp>
        <p:nvSpPr>
          <p:cNvPr id="16" name="TextBox 15">
            <a:extLst>
              <a:ext uri="{FF2B5EF4-FFF2-40B4-BE49-F238E27FC236}">
                <a16:creationId xmlns:a16="http://schemas.microsoft.com/office/drawing/2014/main" id="{427E3725-2C40-1071-F2B0-69008372CFBA}"/>
              </a:ext>
            </a:extLst>
          </p:cNvPr>
          <p:cNvSpPr txBox="1"/>
          <p:nvPr/>
        </p:nvSpPr>
        <p:spPr>
          <a:xfrm>
            <a:off x="7268617" y="1935255"/>
            <a:ext cx="725456" cy="369332"/>
          </a:xfrm>
          <a:prstGeom prst="rect">
            <a:avLst/>
          </a:prstGeom>
          <a:noFill/>
        </p:spPr>
        <p:txBody>
          <a:bodyPr wrap="square">
            <a:spAutoFit/>
          </a:bodyPr>
          <a:lstStyle/>
          <a:p>
            <a:r>
              <a:rPr lang="en-US" b="1" dirty="0">
                <a:latin typeface="Times New Roman" panose="02020603050405020304" pitchFamily="18" charset="0"/>
                <a:cs typeface="Times New Roman" panose="02020603050405020304" pitchFamily="18" charset="0"/>
              </a:rPr>
              <a:t>Noon</a:t>
            </a:r>
          </a:p>
        </p:txBody>
      </p:sp>
      <p:sp>
        <p:nvSpPr>
          <p:cNvPr id="20" name="TextBox 19">
            <a:extLst>
              <a:ext uri="{FF2B5EF4-FFF2-40B4-BE49-F238E27FC236}">
                <a16:creationId xmlns:a16="http://schemas.microsoft.com/office/drawing/2014/main" id="{EBAB35AA-2FF9-5BE0-EF67-A6A955683828}"/>
              </a:ext>
            </a:extLst>
          </p:cNvPr>
          <p:cNvSpPr txBox="1"/>
          <p:nvPr/>
        </p:nvSpPr>
        <p:spPr>
          <a:xfrm>
            <a:off x="7208075" y="2611093"/>
            <a:ext cx="1095098" cy="369332"/>
          </a:xfrm>
          <a:prstGeom prst="rect">
            <a:avLst/>
          </a:prstGeom>
          <a:noFill/>
        </p:spPr>
        <p:txBody>
          <a:bodyPr wrap="square" lIns="91440" tIns="45720" rIns="91440" bIns="45720" anchor="t">
            <a:spAutoFit/>
          </a:bodyPr>
          <a:lstStyle/>
          <a:p>
            <a:r>
              <a:rPr lang="en-US" dirty="0">
                <a:latin typeface="Times New Roman" panose="02020603050405020304" pitchFamily="18" charset="0"/>
                <a:cs typeface="Times New Roman" panose="02020603050405020304" pitchFamily="18" charset="0"/>
              </a:rPr>
              <a:t>Friday</a:t>
            </a:r>
          </a:p>
        </p:txBody>
      </p:sp>
      <p:sp>
        <p:nvSpPr>
          <p:cNvPr id="24" name="TextBox 23">
            <a:extLst>
              <a:ext uri="{FF2B5EF4-FFF2-40B4-BE49-F238E27FC236}">
                <a16:creationId xmlns:a16="http://schemas.microsoft.com/office/drawing/2014/main" id="{E2045C13-7AF9-5597-DC39-80FBB3A19289}"/>
              </a:ext>
            </a:extLst>
          </p:cNvPr>
          <p:cNvSpPr txBox="1"/>
          <p:nvPr/>
        </p:nvSpPr>
        <p:spPr>
          <a:xfrm>
            <a:off x="7067891" y="2964405"/>
            <a:ext cx="1375465" cy="369332"/>
          </a:xfrm>
          <a:prstGeom prst="rect">
            <a:avLst/>
          </a:prstGeom>
          <a:noFill/>
        </p:spPr>
        <p:txBody>
          <a:bodyPr wrap="square" lIns="91440" tIns="45720" rIns="91440" bIns="45720" anchor="t">
            <a:spAutoFit/>
          </a:bodyPr>
          <a:lstStyle/>
          <a:p>
            <a:r>
              <a:rPr lang="en-US" dirty="0">
                <a:latin typeface="Times New Roman" panose="02020603050405020304" pitchFamily="18" charset="0"/>
                <a:cs typeface="Times New Roman" panose="02020603050405020304" pitchFamily="18" charset="0"/>
              </a:rPr>
              <a:t>07/11/2025</a:t>
            </a:r>
          </a:p>
        </p:txBody>
      </p:sp>
      <p:sp>
        <p:nvSpPr>
          <p:cNvPr id="4" name="TextBox 3">
            <a:extLst>
              <a:ext uri="{FF2B5EF4-FFF2-40B4-BE49-F238E27FC236}">
                <a16:creationId xmlns:a16="http://schemas.microsoft.com/office/drawing/2014/main" id="{9E025697-C54A-28EE-A84D-2A5322DDA35B}"/>
              </a:ext>
            </a:extLst>
          </p:cNvPr>
          <p:cNvSpPr txBox="1"/>
          <p:nvPr/>
        </p:nvSpPr>
        <p:spPr>
          <a:xfrm>
            <a:off x="1104900" y="5353050"/>
            <a:ext cx="768667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Times New Roman" panose="02020603050405020304" pitchFamily="18" charset="0"/>
                <a:cs typeface="Times New Roman" panose="02020603050405020304" pitchFamily="18" charset="0"/>
              </a:rPr>
              <a:t>Note: </a:t>
            </a:r>
            <a:r>
              <a:rPr lang="en-US" b="1" i="1" u="sng" dirty="0">
                <a:latin typeface="Times New Roman" panose="02020603050405020304" pitchFamily="18" charset="0"/>
                <a:cs typeface="Times New Roman" panose="02020603050405020304" pitchFamily="18" charset="0"/>
              </a:rPr>
              <a:t>To avoid a duplication</a:t>
            </a:r>
            <a:r>
              <a:rPr lang="en-US" b="1" dirty="0">
                <a:latin typeface="Times New Roman" panose="02020603050405020304" pitchFamily="18" charset="0"/>
                <a:cs typeface="Times New Roman" panose="02020603050405020304" pitchFamily="18" charset="0"/>
              </a:rPr>
              <a:t>, invoices submitted to Post Award for payment should not be on the June accrual list.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5926066"/>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376</TotalTime>
  <Words>3049</Words>
  <Application>Microsoft Office PowerPoint</Application>
  <PresentationFormat>Widescreen</PresentationFormat>
  <Paragraphs>354</Paragraphs>
  <Slides>27</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Aptos</vt:lpstr>
      <vt:lpstr>Arial</vt:lpstr>
      <vt:lpstr>Arial,Sans-Serif</vt:lpstr>
      <vt:lpstr>Calibri</vt:lpstr>
      <vt:lpstr>Calibri Light</vt:lpstr>
      <vt:lpstr>Times New Roman</vt:lpstr>
      <vt:lpstr>Office Theme</vt:lpstr>
      <vt:lpstr>2019/2020 TR2019/2020 2024-2025  Year-end Training Q&amp;A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Wishing Kelly Garcia  A Happy Retirement</dc:title>
  <dc:creator>Erlinda Carrillo</dc:creator>
  <cp:lastModifiedBy>Hillary Castellano</cp:lastModifiedBy>
  <cp:revision>113</cp:revision>
  <cp:lastPrinted>2024-04-08T17:56:46Z</cp:lastPrinted>
  <dcterms:created xsi:type="dcterms:W3CDTF">2020-06-15T15:08:34Z</dcterms:created>
  <dcterms:modified xsi:type="dcterms:W3CDTF">2025-04-07T15:38:05Z</dcterms:modified>
</cp:coreProperties>
</file>