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6"/>
  </p:notesMasterIdLst>
  <p:sldIdLst>
    <p:sldId id="256" r:id="rId5"/>
    <p:sldId id="257" r:id="rId6"/>
    <p:sldId id="302" r:id="rId7"/>
    <p:sldId id="304" r:id="rId8"/>
    <p:sldId id="303" r:id="rId9"/>
    <p:sldId id="260" r:id="rId10"/>
    <p:sldId id="305" r:id="rId11"/>
    <p:sldId id="310" r:id="rId12"/>
    <p:sldId id="307" r:id="rId13"/>
    <p:sldId id="309" r:id="rId14"/>
    <p:sldId id="311" r:id="rId15"/>
    <p:sldId id="306" r:id="rId16"/>
    <p:sldId id="312" r:id="rId17"/>
    <p:sldId id="315" r:id="rId18"/>
    <p:sldId id="316" r:id="rId19"/>
    <p:sldId id="317" r:id="rId20"/>
    <p:sldId id="320" r:id="rId21"/>
    <p:sldId id="319" r:id="rId22"/>
    <p:sldId id="314" r:id="rId23"/>
    <p:sldId id="323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83922" autoAdjust="0"/>
  </p:normalViewPr>
  <p:slideViewPr>
    <p:cSldViewPr snapToGrid="0">
      <p:cViewPr varScale="1">
        <p:scale>
          <a:sx n="69" d="100"/>
          <a:sy n="69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ya Grace Manoj" userId="53afa888-ae73-4bb3-a7a1-6a29428965ee" providerId="ADAL" clId="{55041ED6-C50D-4C8F-8963-CAAB34F5CC2D}"/>
    <pc:docChg chg="undo custSel modSld">
      <pc:chgData name="Fiya Grace Manoj" userId="53afa888-ae73-4bb3-a7a1-6a29428965ee" providerId="ADAL" clId="{55041ED6-C50D-4C8F-8963-CAAB34F5CC2D}" dt="2024-06-07T01:33:57.600" v="36" actId="5793"/>
      <pc:docMkLst>
        <pc:docMk/>
      </pc:docMkLst>
      <pc:sldChg chg="modNotesTx">
        <pc:chgData name="Fiya Grace Manoj" userId="53afa888-ae73-4bb3-a7a1-6a29428965ee" providerId="ADAL" clId="{55041ED6-C50D-4C8F-8963-CAAB34F5CC2D}" dt="2024-06-07T01:18:22.013" v="5" actId="5793"/>
        <pc:sldMkLst>
          <pc:docMk/>
          <pc:sldMk cId="1325608595" sldId="257"/>
        </pc:sldMkLst>
      </pc:sldChg>
      <pc:sldChg chg="modNotesTx">
        <pc:chgData name="Fiya Grace Manoj" userId="53afa888-ae73-4bb3-a7a1-6a29428965ee" providerId="ADAL" clId="{55041ED6-C50D-4C8F-8963-CAAB34F5CC2D}" dt="2024-06-07T01:32:52.496" v="10" actId="20577"/>
        <pc:sldMkLst>
          <pc:docMk/>
          <pc:sldMk cId="4212917468" sldId="260"/>
        </pc:sldMkLst>
      </pc:sldChg>
      <pc:sldChg chg="modNotesTx">
        <pc:chgData name="Fiya Grace Manoj" userId="53afa888-ae73-4bb3-a7a1-6a29428965ee" providerId="ADAL" clId="{55041ED6-C50D-4C8F-8963-CAAB34F5CC2D}" dt="2024-06-07T01:18:52.223" v="7" actId="5793"/>
        <pc:sldMkLst>
          <pc:docMk/>
          <pc:sldMk cId="112146581" sldId="302"/>
        </pc:sldMkLst>
      </pc:sldChg>
      <pc:sldChg chg="modNotesTx">
        <pc:chgData name="Fiya Grace Manoj" userId="53afa888-ae73-4bb3-a7a1-6a29428965ee" providerId="ADAL" clId="{55041ED6-C50D-4C8F-8963-CAAB34F5CC2D}" dt="2024-06-07T01:32:43.722" v="9" actId="20577"/>
        <pc:sldMkLst>
          <pc:docMk/>
          <pc:sldMk cId="3756246674" sldId="303"/>
        </pc:sldMkLst>
      </pc:sldChg>
      <pc:sldChg chg="modNotesTx">
        <pc:chgData name="Fiya Grace Manoj" userId="53afa888-ae73-4bb3-a7a1-6a29428965ee" providerId="ADAL" clId="{55041ED6-C50D-4C8F-8963-CAAB34F5CC2D}" dt="2024-06-07T01:18:57.510" v="8" actId="20577"/>
        <pc:sldMkLst>
          <pc:docMk/>
          <pc:sldMk cId="4292365657" sldId="304"/>
        </pc:sldMkLst>
      </pc:sldChg>
      <pc:sldChg chg="modNotesTx">
        <pc:chgData name="Fiya Grace Manoj" userId="53afa888-ae73-4bb3-a7a1-6a29428965ee" providerId="ADAL" clId="{55041ED6-C50D-4C8F-8963-CAAB34F5CC2D}" dt="2024-06-07T01:33:00.361" v="12" actId="20577"/>
        <pc:sldMkLst>
          <pc:docMk/>
          <pc:sldMk cId="3960358747" sldId="305"/>
        </pc:sldMkLst>
      </pc:sldChg>
      <pc:sldChg chg="modNotesTx">
        <pc:chgData name="Fiya Grace Manoj" userId="53afa888-ae73-4bb3-a7a1-6a29428965ee" providerId="ADAL" clId="{55041ED6-C50D-4C8F-8963-CAAB34F5CC2D}" dt="2024-06-07T01:33:23.700" v="21" actId="20577"/>
        <pc:sldMkLst>
          <pc:docMk/>
          <pc:sldMk cId="344235828" sldId="306"/>
        </pc:sldMkLst>
      </pc:sldChg>
      <pc:sldChg chg="modNotesTx">
        <pc:chgData name="Fiya Grace Manoj" userId="53afa888-ae73-4bb3-a7a1-6a29428965ee" providerId="ADAL" clId="{55041ED6-C50D-4C8F-8963-CAAB34F5CC2D}" dt="2024-06-07T01:33:09.992" v="16" actId="5793"/>
        <pc:sldMkLst>
          <pc:docMk/>
          <pc:sldMk cId="656815287" sldId="307"/>
        </pc:sldMkLst>
      </pc:sldChg>
      <pc:sldChg chg="modNotesTx">
        <pc:chgData name="Fiya Grace Manoj" userId="53afa888-ae73-4bb3-a7a1-6a29428965ee" providerId="ADAL" clId="{55041ED6-C50D-4C8F-8963-CAAB34F5CC2D}" dt="2024-06-07T01:33:14.668" v="18" actId="5793"/>
        <pc:sldMkLst>
          <pc:docMk/>
          <pc:sldMk cId="71150843" sldId="309"/>
        </pc:sldMkLst>
      </pc:sldChg>
      <pc:sldChg chg="modNotesTx">
        <pc:chgData name="Fiya Grace Manoj" userId="53afa888-ae73-4bb3-a7a1-6a29428965ee" providerId="ADAL" clId="{55041ED6-C50D-4C8F-8963-CAAB34F5CC2D}" dt="2024-06-07T01:33:05.272" v="14" actId="5793"/>
        <pc:sldMkLst>
          <pc:docMk/>
          <pc:sldMk cId="4248502944" sldId="310"/>
        </pc:sldMkLst>
      </pc:sldChg>
      <pc:sldChg chg="modNotesTx">
        <pc:chgData name="Fiya Grace Manoj" userId="53afa888-ae73-4bb3-a7a1-6a29428965ee" providerId="ADAL" clId="{55041ED6-C50D-4C8F-8963-CAAB34F5CC2D}" dt="2024-06-07T01:33:20.893" v="20" actId="20577"/>
        <pc:sldMkLst>
          <pc:docMk/>
          <pc:sldMk cId="3336419390" sldId="311"/>
        </pc:sldMkLst>
      </pc:sldChg>
      <pc:sldChg chg="modNotesTx">
        <pc:chgData name="Fiya Grace Manoj" userId="53afa888-ae73-4bb3-a7a1-6a29428965ee" providerId="ADAL" clId="{55041ED6-C50D-4C8F-8963-CAAB34F5CC2D}" dt="2024-06-07T01:33:27.916" v="23" actId="5793"/>
        <pc:sldMkLst>
          <pc:docMk/>
          <pc:sldMk cId="4232284005" sldId="312"/>
        </pc:sldMkLst>
      </pc:sldChg>
      <pc:sldChg chg="modNotesTx">
        <pc:chgData name="Fiya Grace Manoj" userId="53afa888-ae73-4bb3-a7a1-6a29428965ee" providerId="ADAL" clId="{55041ED6-C50D-4C8F-8963-CAAB34F5CC2D}" dt="2024-06-07T01:33:52.185" v="33" actId="20577"/>
        <pc:sldMkLst>
          <pc:docMk/>
          <pc:sldMk cId="1936009948" sldId="314"/>
        </pc:sldMkLst>
      </pc:sldChg>
      <pc:sldChg chg="modNotesTx">
        <pc:chgData name="Fiya Grace Manoj" userId="53afa888-ae73-4bb3-a7a1-6a29428965ee" providerId="ADAL" clId="{55041ED6-C50D-4C8F-8963-CAAB34F5CC2D}" dt="2024-06-07T01:33:33.498" v="25" actId="5793"/>
        <pc:sldMkLst>
          <pc:docMk/>
          <pc:sldMk cId="1272455135" sldId="315"/>
        </pc:sldMkLst>
      </pc:sldChg>
      <pc:sldChg chg="modNotesTx">
        <pc:chgData name="Fiya Grace Manoj" userId="53afa888-ae73-4bb3-a7a1-6a29428965ee" providerId="ADAL" clId="{55041ED6-C50D-4C8F-8963-CAAB34F5CC2D}" dt="2024-06-07T01:33:36.892" v="27" actId="5793"/>
        <pc:sldMkLst>
          <pc:docMk/>
          <pc:sldMk cId="3959414587" sldId="316"/>
        </pc:sldMkLst>
      </pc:sldChg>
      <pc:sldChg chg="modNotesTx">
        <pc:chgData name="Fiya Grace Manoj" userId="53afa888-ae73-4bb3-a7a1-6a29428965ee" providerId="ADAL" clId="{55041ED6-C50D-4C8F-8963-CAAB34F5CC2D}" dt="2024-06-07T01:33:41.271" v="31" actId="5793"/>
        <pc:sldMkLst>
          <pc:docMk/>
          <pc:sldMk cId="880461047" sldId="317"/>
        </pc:sldMkLst>
      </pc:sldChg>
      <pc:sldChg chg="modNotesTx">
        <pc:chgData name="Fiya Grace Manoj" userId="53afa888-ae73-4bb3-a7a1-6a29428965ee" providerId="ADAL" clId="{55041ED6-C50D-4C8F-8963-CAAB34F5CC2D}" dt="2024-06-07T01:33:46.866" v="32" actId="20577"/>
        <pc:sldMkLst>
          <pc:docMk/>
          <pc:sldMk cId="3064845864" sldId="319"/>
        </pc:sldMkLst>
      </pc:sldChg>
      <pc:sldChg chg="modNotesTx">
        <pc:chgData name="Fiya Grace Manoj" userId="53afa888-ae73-4bb3-a7a1-6a29428965ee" providerId="ADAL" clId="{55041ED6-C50D-4C8F-8963-CAAB34F5CC2D}" dt="2024-06-07T01:33:57.600" v="36" actId="5793"/>
        <pc:sldMkLst>
          <pc:docMk/>
          <pc:sldMk cId="3276645070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2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8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31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94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4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7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63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4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4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8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5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2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1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7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8" y="1094363"/>
            <a:ext cx="6297224" cy="2334637"/>
          </a:xfrm>
        </p:spPr>
        <p:txBody>
          <a:bodyPr>
            <a:noAutofit/>
          </a:bodyPr>
          <a:lstStyle/>
          <a:p>
            <a:r>
              <a:rPr lang="en-US" sz="4000" dirty="0"/>
              <a:t>Role of </a:t>
            </a:r>
            <a:r>
              <a:rPr lang="en-US" sz="4000" i="1" dirty="0"/>
              <a:t>tad</a:t>
            </a:r>
            <a:r>
              <a:rPr lang="en-US" sz="4000" dirty="0"/>
              <a:t>-like loci in the attachment of the plant pathogenic bacterium </a:t>
            </a:r>
            <a:r>
              <a:rPr lang="en-US" sz="4000" i="1" dirty="0" err="1"/>
              <a:t>Rhodococcus</a:t>
            </a:r>
            <a:r>
              <a:rPr lang="en-US" sz="4000" i="1" dirty="0"/>
              <a:t> </a:t>
            </a:r>
            <a:r>
              <a:rPr lang="en-US" sz="4000" i="1" dirty="0" err="1"/>
              <a:t>fascians</a:t>
            </a:r>
            <a:r>
              <a:rPr lang="en-US" sz="4000" i="1" dirty="0"/>
              <a:t> </a:t>
            </a:r>
            <a:r>
              <a:rPr lang="en-US" sz="4000" dirty="0"/>
              <a:t>to its host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"/>
              </a:rPr>
              <a:t>Fiya Grace Manoj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565326"/>
            <a:ext cx="7674497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i="1" dirty="0" err="1"/>
              <a:t>Fas</a:t>
            </a:r>
            <a:r>
              <a:rPr lang="en-US" sz="4800" i="1" dirty="0"/>
              <a:t> o</a:t>
            </a:r>
            <a:r>
              <a:rPr lang="en-US" sz="4800" dirty="0"/>
              <a:t>peron on linear plasmid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391CE-DDAF-6877-391D-20B06B939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672"/>
            <a:ext cx="3926725" cy="3200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A349B-D495-A241-E335-76AAA2023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70" y="1828672"/>
            <a:ext cx="4051277" cy="3200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786A7-B70C-1F4F-788A-F5C87C81952A}"/>
              </a:ext>
            </a:extLst>
          </p:cNvPr>
          <p:cNvSpPr txBox="1"/>
          <p:nvPr/>
        </p:nvSpPr>
        <p:spPr>
          <a:xfrm>
            <a:off x="9589264" y="621866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Stes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4125179-3DB9-5286-6E96-428A356E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84" y="2122413"/>
            <a:ext cx="3980816" cy="26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9A51CF-C904-71AE-879A-53EE5D96C49B}"/>
              </a:ext>
            </a:extLst>
          </p:cNvPr>
          <p:cNvSpPr txBox="1"/>
          <p:nvPr/>
        </p:nvSpPr>
        <p:spPr>
          <a:xfrm>
            <a:off x="449050" y="5166419"/>
            <a:ext cx="9768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The high levels of </a:t>
            </a:r>
            <a:r>
              <a:rPr lang="en-US" sz="2000" dirty="0" err="1"/>
              <a:t>att</a:t>
            </a:r>
            <a:r>
              <a:rPr lang="en-US" sz="2000" dirty="0"/>
              <a:t> triggers the penetration of the plant tissue making the bacteria become an endophyte and triggers the expression of the </a:t>
            </a:r>
            <a:r>
              <a:rPr lang="en-US" sz="2000" dirty="0" err="1"/>
              <a:t>fas</a:t>
            </a:r>
            <a:r>
              <a:rPr lang="en-US" sz="2000" dirty="0"/>
              <a:t> genes.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The </a:t>
            </a:r>
            <a:r>
              <a:rPr lang="en-US" sz="2000" dirty="0" err="1"/>
              <a:t>fas</a:t>
            </a:r>
            <a:r>
              <a:rPr lang="en-US" sz="2000" dirty="0"/>
              <a:t> genes code for cytokinin and activate existing meristems leading to the formation of leafy galls. </a:t>
            </a:r>
          </a:p>
        </p:txBody>
      </p:sp>
    </p:spTree>
    <p:extLst>
      <p:ext uri="{BB962C8B-B14F-4D97-AF65-F5344CB8AC3E}">
        <p14:creationId xmlns:p14="http://schemas.microsoft.com/office/powerpoint/2010/main" val="71150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296778"/>
            <a:ext cx="8742556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Leafy gall formation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609D9-8FF7-1678-A4F5-07F83D805D43}"/>
              </a:ext>
            </a:extLst>
          </p:cNvPr>
          <p:cNvSpPr txBox="1"/>
          <p:nvPr/>
        </p:nvSpPr>
        <p:spPr>
          <a:xfrm>
            <a:off x="10316915" y="5941669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</a:t>
            </a:r>
          </a:p>
          <a:p>
            <a:r>
              <a:rPr lang="en-US" dirty="0"/>
              <a:t>Dr. </a:t>
            </a:r>
            <a:r>
              <a:rPr lang="en-US" dirty="0" err="1"/>
              <a:t>Vereecke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FC99D6-8C5F-490E-7EC7-186759D4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0" y="1090944"/>
            <a:ext cx="7401279" cy="46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96793E3-5FFC-D79D-09DE-56F217BC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01" y="2107213"/>
            <a:ext cx="3973833" cy="3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2D1D1-CD52-A57F-8DC7-858BC8918F97}"/>
              </a:ext>
            </a:extLst>
          </p:cNvPr>
          <p:cNvSpPr txBox="1"/>
          <p:nvPr/>
        </p:nvSpPr>
        <p:spPr>
          <a:xfrm>
            <a:off x="449050" y="5757430"/>
            <a:ext cx="976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We know the </a:t>
            </a:r>
            <a:r>
              <a:rPr lang="en-US" sz="2000" dirty="0" err="1"/>
              <a:t>att</a:t>
            </a:r>
            <a:r>
              <a:rPr lang="en-US" sz="2000" dirty="0"/>
              <a:t> and </a:t>
            </a:r>
            <a:r>
              <a:rPr lang="en-US" sz="2000" dirty="0" err="1"/>
              <a:t>fas</a:t>
            </a:r>
            <a:r>
              <a:rPr lang="en-US" sz="2000" dirty="0"/>
              <a:t> genes are located on the linear plasmid and are used in virulence of the bacteria but we do not know how the bacteria </a:t>
            </a:r>
            <a:r>
              <a:rPr lang="en-US" sz="2000"/>
              <a:t>initially attacks </a:t>
            </a:r>
            <a:r>
              <a:rPr lang="en-US" sz="2000" dirty="0"/>
              <a:t>to the host plant.</a:t>
            </a:r>
          </a:p>
        </p:txBody>
      </p:sp>
    </p:spTree>
    <p:extLst>
      <p:ext uri="{BB962C8B-B14F-4D97-AF65-F5344CB8AC3E}">
        <p14:creationId xmlns:p14="http://schemas.microsoft.com/office/powerpoint/2010/main" val="333641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99486-F1B0-689A-C941-7040CBA4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2" y="454384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sz="4800" dirty="0"/>
              <a:t>Attachment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31DB48-9F6B-4EF2-8C87-55638CC2F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05" y="2018371"/>
            <a:ext cx="5191711" cy="2412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11C48-34F6-16C5-DF12-BB5B1005E045}"/>
              </a:ext>
            </a:extLst>
          </p:cNvPr>
          <p:cNvSpPr txBox="1"/>
          <p:nvPr/>
        </p:nvSpPr>
        <p:spPr>
          <a:xfrm>
            <a:off x="530307" y="2188253"/>
            <a:ext cx="5993156" cy="209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Pathogens need to attach to the host to survive.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Pili are tools for attachment.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B02AE-8C28-FF68-4967-32DC5729E5B2}"/>
              </a:ext>
            </a:extLst>
          </p:cNvPr>
          <p:cNvSpPr txBox="1"/>
          <p:nvPr/>
        </p:nvSpPr>
        <p:spPr>
          <a:xfrm>
            <a:off x="8695880" y="455334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Guido </a:t>
            </a:r>
            <a:r>
              <a:rPr lang="en-US" dirty="0" err="1"/>
              <a:t>Capitani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Picture 2" descr="A diagram of a dna sequence&#10;&#10;Description automatically generated with medium confidence">
            <a:extLst>
              <a:ext uri="{FF2B5EF4-FFF2-40B4-BE49-F238E27FC236}">
                <a16:creationId xmlns:a16="http://schemas.microsoft.com/office/drawing/2014/main" id="{4E1BFFC4-C4EF-F15A-2F15-24ED19F4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7" y="688873"/>
            <a:ext cx="11931805" cy="4878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F1A2D1-D347-A5CA-FC1F-DDC9B78E3D73}"/>
              </a:ext>
            </a:extLst>
          </p:cNvPr>
          <p:cNvSpPr txBox="1"/>
          <p:nvPr/>
        </p:nvSpPr>
        <p:spPr>
          <a:xfrm>
            <a:off x="560562" y="5661295"/>
            <a:ext cx="976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Identifying one of the three gene clusters if any are responsible for the attachment of the bacteria to the plant host.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Identify by making mutants of all three </a:t>
            </a:r>
          </a:p>
        </p:txBody>
      </p:sp>
    </p:spTree>
    <p:extLst>
      <p:ext uri="{BB962C8B-B14F-4D97-AF65-F5344CB8AC3E}">
        <p14:creationId xmlns:p14="http://schemas.microsoft.com/office/powerpoint/2010/main" val="423228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5" name="Picture 4" descr="A diagram of a dna sequence&#10;&#10;Description automatically generated">
            <a:extLst>
              <a:ext uri="{FF2B5EF4-FFF2-40B4-BE49-F238E27FC236}">
                <a16:creationId xmlns:a16="http://schemas.microsoft.com/office/drawing/2014/main" id="{B136DF1C-1D9E-B136-1A08-1078AF9E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55" y="824130"/>
            <a:ext cx="9111290" cy="5994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AC90E-919D-FAD2-8DC5-935699C0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2" y="-46011"/>
            <a:ext cx="7382108" cy="814567"/>
          </a:xfrm>
        </p:spPr>
        <p:txBody>
          <a:bodyPr wrap="square" anchor="b">
            <a:normAutofit fontScale="90000"/>
          </a:bodyPr>
          <a:lstStyle/>
          <a:p>
            <a:r>
              <a:rPr lang="en-US" sz="4800" dirty="0"/>
              <a:t>How do you make a mutant?</a:t>
            </a:r>
          </a:p>
        </p:txBody>
      </p:sp>
    </p:spTree>
    <p:extLst>
      <p:ext uri="{BB962C8B-B14F-4D97-AF65-F5344CB8AC3E}">
        <p14:creationId xmlns:p14="http://schemas.microsoft.com/office/powerpoint/2010/main" val="127245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3" name="Picture 2" descr="Diagram of a diagram of a person with a blue circle and a red line&#10;&#10;Description automatically generated">
            <a:extLst>
              <a:ext uri="{FF2B5EF4-FFF2-40B4-BE49-F238E27FC236}">
                <a16:creationId xmlns:a16="http://schemas.microsoft.com/office/drawing/2014/main" id="{E4A6C60A-B141-CF32-98E8-6C36190A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83" y="965128"/>
            <a:ext cx="8288233" cy="5853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601A8-D5E1-A35B-761A-12DBD1A2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8" y="39600"/>
            <a:ext cx="9110904" cy="814567"/>
          </a:xfrm>
        </p:spPr>
        <p:txBody>
          <a:bodyPr wrap="square" anchor="b">
            <a:normAutofit fontScale="90000"/>
          </a:bodyPr>
          <a:lstStyle/>
          <a:p>
            <a:r>
              <a:rPr lang="en-US" sz="4800" dirty="0"/>
              <a:t>How do you make an insertion mutant?</a:t>
            </a:r>
          </a:p>
        </p:txBody>
      </p:sp>
    </p:spTree>
    <p:extLst>
      <p:ext uri="{BB962C8B-B14F-4D97-AF65-F5344CB8AC3E}">
        <p14:creationId xmlns:p14="http://schemas.microsoft.com/office/powerpoint/2010/main" val="395941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4" name="Picture 3" descr="A diagram of a dna sequence&#10;&#10;Description automatically generated">
            <a:extLst>
              <a:ext uri="{FF2B5EF4-FFF2-40B4-BE49-F238E27FC236}">
                <a16:creationId xmlns:a16="http://schemas.microsoft.com/office/drawing/2014/main" id="{F7A9787A-3F1B-6BE9-F55B-5E64F532A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78" y="639150"/>
            <a:ext cx="6960820" cy="7068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E0B33-3801-780A-81BF-8C222F67E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91" y="698052"/>
            <a:ext cx="3730761" cy="52378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553B8E-A1D9-BB8B-0F16-F8565962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8" y="-116515"/>
            <a:ext cx="9110904" cy="814567"/>
          </a:xfrm>
        </p:spPr>
        <p:txBody>
          <a:bodyPr wrap="square" anchor="b">
            <a:normAutofit fontScale="90000"/>
          </a:bodyPr>
          <a:lstStyle/>
          <a:p>
            <a:r>
              <a:rPr lang="en-US" sz="4800" dirty="0"/>
              <a:t>How do you make the plasmid insert?</a:t>
            </a:r>
          </a:p>
        </p:txBody>
      </p:sp>
    </p:spTree>
    <p:extLst>
      <p:ext uri="{BB962C8B-B14F-4D97-AF65-F5344CB8AC3E}">
        <p14:creationId xmlns:p14="http://schemas.microsoft.com/office/powerpoint/2010/main" val="88046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757F0-5CF9-1E9A-602E-BF81F7CAF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23" y="122664"/>
            <a:ext cx="6416644" cy="65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9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D50FA2-D8A1-4031-BE99-A9A142BE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F2BD96E-3838-45D2-9031-D3AF67C920A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4" name="Picture 3" descr="A diagram of a dna sequence&#10;&#10;Description automatically generated with medium confidence">
            <a:extLst>
              <a:ext uri="{FF2B5EF4-FFF2-40B4-BE49-F238E27FC236}">
                <a16:creationId xmlns:a16="http://schemas.microsoft.com/office/drawing/2014/main" id="{9823F704-6306-370E-F8DA-AA96E710B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510"/>
            <a:ext cx="12192000" cy="4984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CACDB-A2C2-A68A-A378-4BDDED481AEC}"/>
              </a:ext>
            </a:extLst>
          </p:cNvPr>
          <p:cNvSpPr txBox="1"/>
          <p:nvPr/>
        </p:nvSpPr>
        <p:spPr>
          <a:xfrm>
            <a:off x="449050" y="5579903"/>
            <a:ext cx="10203710" cy="11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Assays will test if interfering with the tad locus has any affect on virulence or attachment</a:t>
            </a:r>
          </a:p>
        </p:txBody>
      </p:sp>
    </p:spTree>
    <p:extLst>
      <p:ext uri="{BB962C8B-B14F-4D97-AF65-F5344CB8AC3E}">
        <p14:creationId xmlns:p14="http://schemas.microsoft.com/office/powerpoint/2010/main" val="306484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654536"/>
            <a:ext cx="8742556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Virulence assays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93B61-3BC1-6224-E3DB-644D10874EB1}"/>
              </a:ext>
            </a:extLst>
          </p:cNvPr>
          <p:cNvSpPr txBox="1"/>
          <p:nvPr/>
        </p:nvSpPr>
        <p:spPr>
          <a:xfrm>
            <a:off x="530307" y="2188253"/>
            <a:ext cx="5993156" cy="2091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 Virulence assay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Seedling </a:t>
            </a:r>
          </a:p>
          <a:p>
            <a:pPr lvl="1">
              <a:lnSpc>
                <a:spcPct val="150000"/>
              </a:lnSpc>
            </a:pPr>
            <a:endParaRPr lang="en-US" sz="3000" dirty="0"/>
          </a:p>
        </p:txBody>
      </p:sp>
      <p:pic>
        <p:nvPicPr>
          <p:cNvPr id="12" name="Picture 11" descr="A round plastic container with green plants in it&#10;&#10;Description automatically generated">
            <a:extLst>
              <a:ext uri="{FF2B5EF4-FFF2-40B4-BE49-F238E27FC236}">
                <a16:creationId xmlns:a16="http://schemas.microsoft.com/office/drawing/2014/main" id="{A1BA3817-863F-AE18-CA13-31903DA7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14" y="1774785"/>
            <a:ext cx="4076785" cy="4104299"/>
          </a:xfrm>
          <a:prstGeom prst="rect">
            <a:avLst/>
          </a:prstGeom>
        </p:spPr>
      </p:pic>
      <p:pic>
        <p:nvPicPr>
          <p:cNvPr id="14" name="Picture 13" descr="A round plastic container with green plants in it&#10;&#10;Description automatically generated">
            <a:extLst>
              <a:ext uri="{FF2B5EF4-FFF2-40B4-BE49-F238E27FC236}">
                <a16:creationId xmlns:a16="http://schemas.microsoft.com/office/drawing/2014/main" id="{571E7D5C-0460-5032-EBAF-F9046470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64" y="1821491"/>
            <a:ext cx="4119817" cy="4057593"/>
          </a:xfrm>
          <a:prstGeom prst="rect">
            <a:avLst/>
          </a:prstGeom>
        </p:spPr>
      </p:pic>
      <p:pic>
        <p:nvPicPr>
          <p:cNvPr id="16" name="Picture 15" descr="A plate with plants in it&#10;&#10;Description automatically generated">
            <a:extLst>
              <a:ext uri="{FF2B5EF4-FFF2-40B4-BE49-F238E27FC236}">
                <a16:creationId xmlns:a16="http://schemas.microsoft.com/office/drawing/2014/main" id="{65C61852-97F6-F651-42BE-47B1157C3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1491"/>
            <a:ext cx="3838099" cy="41021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316A825-EB71-E3AF-0B48-05310AE0B32A}"/>
              </a:ext>
            </a:extLst>
          </p:cNvPr>
          <p:cNvSpPr txBox="1"/>
          <p:nvPr/>
        </p:nvSpPr>
        <p:spPr>
          <a:xfrm>
            <a:off x="1195461" y="6004170"/>
            <a:ext cx="1447176" cy="70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/>
              <a:t>Water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F4E86-07B0-7F12-2184-C45EACC1FC42}"/>
              </a:ext>
            </a:extLst>
          </p:cNvPr>
          <p:cNvSpPr txBox="1"/>
          <p:nvPr/>
        </p:nvSpPr>
        <p:spPr>
          <a:xfrm>
            <a:off x="5372412" y="6004170"/>
            <a:ext cx="1447176" cy="70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/>
              <a:t>D188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99FA5B-6821-39E0-C904-A903A1055DF3}"/>
              </a:ext>
            </a:extLst>
          </p:cNvPr>
          <p:cNvSpPr txBox="1"/>
          <p:nvPr/>
        </p:nvSpPr>
        <p:spPr>
          <a:xfrm>
            <a:off x="9104181" y="5939594"/>
            <a:ext cx="2638769" cy="706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/>
              <a:t>Prep mutant</a:t>
            </a:r>
          </a:p>
        </p:txBody>
      </p:sp>
    </p:spTree>
    <p:extLst>
      <p:ext uri="{BB962C8B-B14F-4D97-AF65-F5344CB8AC3E}">
        <p14:creationId xmlns:p14="http://schemas.microsoft.com/office/powerpoint/2010/main" val="193600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18" y="1392987"/>
            <a:ext cx="3856679" cy="1453003"/>
          </a:xfrm>
        </p:spPr>
        <p:txBody>
          <a:bodyPr anchor="b">
            <a:noAutofit/>
          </a:bodyPr>
          <a:lstStyle/>
          <a:p>
            <a:r>
              <a:rPr lang="en-US" sz="4800" i="1" dirty="0" err="1"/>
              <a:t>Rhodococcus</a:t>
            </a:r>
            <a:r>
              <a:rPr lang="en-US" sz="4800" i="1" dirty="0"/>
              <a:t> </a:t>
            </a:r>
            <a:r>
              <a:rPr lang="en-US" sz="4800" i="1" dirty="0" err="1"/>
              <a:t>fascians</a:t>
            </a:r>
            <a:endParaRPr lang="en-US" sz="4800" i="1" dirty="0"/>
          </a:p>
        </p:txBody>
      </p:sp>
      <p:pic>
        <p:nvPicPr>
          <p:cNvPr id="1026" name="Picture 2" descr="plaat2">
            <a:extLst>
              <a:ext uri="{FF2B5EF4-FFF2-40B4-BE49-F238E27FC236}">
                <a16:creationId xmlns:a16="http://schemas.microsoft.com/office/drawing/2014/main" id="{AC1F4CE1-0F75-9C02-777D-748029681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096"/>
          <a:stretch/>
        </p:blipFill>
        <p:spPr bwMode="auto">
          <a:xfrm>
            <a:off x="4979987" y="10"/>
            <a:ext cx="7212013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1B41B-BB59-9114-53C9-83A284C5FFC1}"/>
              </a:ext>
            </a:extLst>
          </p:cNvPr>
          <p:cNvSpPr txBox="1"/>
          <p:nvPr/>
        </p:nvSpPr>
        <p:spPr>
          <a:xfrm>
            <a:off x="620888" y="3273347"/>
            <a:ext cx="4359099" cy="2225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Plant pathogenic   </a:t>
            </a:r>
          </a:p>
          <a:p>
            <a:pPr algn="l">
              <a:lnSpc>
                <a:spcPct val="150000"/>
              </a:lnSpc>
            </a:pPr>
            <a:r>
              <a:rPr lang="en-US" sz="3200" dirty="0"/>
              <a:t> bacterium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Broad host range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DF63B-6B93-13BC-C68C-A885B402FBCC}"/>
              </a:ext>
            </a:extLst>
          </p:cNvPr>
          <p:cNvSpPr txBox="1"/>
          <p:nvPr/>
        </p:nvSpPr>
        <p:spPr>
          <a:xfrm>
            <a:off x="10749775" y="6211669"/>
            <a:ext cx="159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credit: Dr. </a:t>
            </a:r>
            <a:r>
              <a:rPr lang="en-US" dirty="0" err="1">
                <a:solidFill>
                  <a:schemeClr val="bg1"/>
                </a:solidFill>
              </a:rPr>
              <a:t>Vereecke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654536"/>
            <a:ext cx="8742556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Plant assays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93B61-3BC1-6224-E3DB-644D10874EB1}"/>
              </a:ext>
            </a:extLst>
          </p:cNvPr>
          <p:cNvSpPr txBox="1"/>
          <p:nvPr/>
        </p:nvSpPr>
        <p:spPr>
          <a:xfrm>
            <a:off x="449050" y="1779941"/>
            <a:ext cx="4371278" cy="486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Virulence assay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Seedling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Attachment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Crystal violet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Motility assay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Water next to the plant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B6721-1700-A33B-A6A4-A336CB2F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50" y="111692"/>
            <a:ext cx="2998130" cy="233100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C10246-71D5-2EE3-1835-A7631D870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85" y="2527846"/>
            <a:ext cx="7191047" cy="40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4955B-2161-0D80-5232-E608D97E68E6}"/>
              </a:ext>
            </a:extLst>
          </p:cNvPr>
          <p:cNvSpPr txBox="1"/>
          <p:nvPr/>
        </p:nvSpPr>
        <p:spPr>
          <a:xfrm>
            <a:off x="9272863" y="6272453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Stes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4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66" y="724829"/>
            <a:ext cx="6297224" cy="1009185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BEC8D-83DB-A13A-2B3F-6117F97F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00" y="4177576"/>
            <a:ext cx="4483202" cy="1338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46C46-B922-57F4-3B87-865D526AEF68}"/>
              </a:ext>
            </a:extLst>
          </p:cNvPr>
          <p:cNvSpPr txBox="1"/>
          <p:nvPr/>
        </p:nvSpPr>
        <p:spPr>
          <a:xfrm>
            <a:off x="568300" y="2290131"/>
            <a:ext cx="5993156" cy="166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/>
              <a:t>Dr. Isolde Francis</a:t>
            </a:r>
          </a:p>
          <a:p>
            <a:pPr algn="l">
              <a:lnSpc>
                <a:spcPct val="150000"/>
              </a:lnSpc>
            </a:pPr>
            <a:r>
              <a:rPr lang="en-US" sz="3600" dirty="0"/>
              <a:t>Dr. Danny </a:t>
            </a:r>
            <a:r>
              <a:rPr lang="en-US" sz="3600" dirty="0" err="1"/>
              <a:t>Vereecke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44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197906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sz="4800" dirty="0"/>
              <a:t>Leafy galls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307" y="1989576"/>
            <a:ext cx="5752838" cy="293856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81A782-0E76-D72A-5001-144F20A2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5534"/>
            <a:ext cx="6038234" cy="5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6A41EA-38E5-B183-6320-53BACF2818D4}"/>
              </a:ext>
            </a:extLst>
          </p:cNvPr>
          <p:cNvSpPr txBox="1"/>
          <p:nvPr/>
        </p:nvSpPr>
        <p:spPr>
          <a:xfrm>
            <a:off x="530307" y="1989576"/>
            <a:ext cx="5080000" cy="532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Deformation on upper part of the plant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Small shoots and leaves at the site of infection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Provides protection for bacteria and changes metabolism of the plant to produce sugars that will only benefit the bacteria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Bacteria produces similar growth hormones as plant that allows it to grow on the plant.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1BC6C-ABA4-4870-7BDD-3E62D597877D}"/>
              </a:ext>
            </a:extLst>
          </p:cNvPr>
          <p:cNvSpPr txBox="1"/>
          <p:nvPr/>
        </p:nvSpPr>
        <p:spPr>
          <a:xfrm>
            <a:off x="9144930" y="623246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Vereecke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pSp>
        <p:nvGrpSpPr>
          <p:cNvPr id="5" name="Groep 2">
            <a:extLst>
              <a:ext uri="{FF2B5EF4-FFF2-40B4-BE49-F238E27FC236}">
                <a16:creationId xmlns:a16="http://schemas.microsoft.com/office/drawing/2014/main" id="{3A9138C6-0C4F-44EE-8394-704D7AF7ACFB}"/>
              </a:ext>
            </a:extLst>
          </p:cNvPr>
          <p:cNvGrpSpPr/>
          <p:nvPr/>
        </p:nvGrpSpPr>
        <p:grpSpPr>
          <a:xfrm>
            <a:off x="1529644" y="0"/>
            <a:ext cx="9132711" cy="6756400"/>
            <a:chOff x="0" y="0"/>
            <a:chExt cx="9144000" cy="6869113"/>
          </a:xfrm>
        </p:grpSpPr>
        <p:pic>
          <p:nvPicPr>
            <p:cNvPr id="6" name="Picture 5" descr="Herb">
              <a:extLst>
                <a:ext uri="{FF2B5EF4-FFF2-40B4-BE49-F238E27FC236}">
                  <a16:creationId xmlns:a16="http://schemas.microsoft.com/office/drawing/2014/main" id="{4AF7A3C7-D4F5-3C1C-A58B-314E65E56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7267" t="23372" r="21959"/>
            <a:stretch>
              <a:fillRect/>
            </a:stretch>
          </p:blipFill>
          <p:spPr bwMode="auto">
            <a:xfrm>
              <a:off x="0" y="0"/>
              <a:ext cx="2552700" cy="288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erb">
              <a:extLst>
                <a:ext uri="{FF2B5EF4-FFF2-40B4-BE49-F238E27FC236}">
                  <a16:creationId xmlns:a16="http://schemas.microsoft.com/office/drawing/2014/main" id="{E5CF45C5-603A-C4DE-8BA6-CA1ADED7F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8888" y="0"/>
              <a:ext cx="3776662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MG_1265">
              <a:extLst>
                <a:ext uri="{FF2B5EF4-FFF2-40B4-BE49-F238E27FC236}">
                  <a16:creationId xmlns:a16="http://schemas.microsoft.com/office/drawing/2014/main" id="{179DE419-CF44-ED4A-00D4-A85A1122D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8912" r="19307"/>
            <a:stretch>
              <a:fillRect/>
            </a:stretch>
          </p:blipFill>
          <p:spPr bwMode="auto">
            <a:xfrm>
              <a:off x="6294438" y="0"/>
              <a:ext cx="2849562" cy="307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IMG_1208-1">
              <a:extLst>
                <a:ext uri="{FF2B5EF4-FFF2-40B4-BE49-F238E27FC236}">
                  <a16:creationId xmlns:a16="http://schemas.microsoft.com/office/drawing/2014/main" id="{EE20612B-251C-48F2-0D44-743622ACA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286250"/>
              <a:ext cx="3443288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Herb">
              <a:extLst>
                <a:ext uri="{FF2B5EF4-FFF2-40B4-BE49-F238E27FC236}">
                  <a16:creationId xmlns:a16="http://schemas.microsoft.com/office/drawing/2014/main" id="{9F5090E7-9C63-59F1-7D08-CD80214C4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6454" r="14030"/>
            <a:stretch>
              <a:fillRect/>
            </a:stretch>
          </p:blipFill>
          <p:spPr bwMode="auto">
            <a:xfrm>
              <a:off x="6378575" y="4060825"/>
              <a:ext cx="2765425" cy="279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IMG_0834">
              <a:extLst>
                <a:ext uri="{FF2B5EF4-FFF2-40B4-BE49-F238E27FC236}">
                  <a16:creationId xmlns:a16="http://schemas.microsoft.com/office/drawing/2014/main" id="{2D385F4E-C0D9-6ADE-54E8-578E5E690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17342" r="16760"/>
            <a:stretch>
              <a:fillRect/>
            </a:stretch>
          </p:blipFill>
          <p:spPr bwMode="auto">
            <a:xfrm>
              <a:off x="3389313" y="3835400"/>
              <a:ext cx="2987675" cy="302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IMG_0947-1">
              <a:extLst>
                <a:ext uri="{FF2B5EF4-FFF2-40B4-BE49-F238E27FC236}">
                  <a16:creationId xmlns:a16="http://schemas.microsoft.com/office/drawing/2014/main" id="{E2287C06-13E2-4E4A-34CF-F84F7585B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75000" y="2387600"/>
              <a:ext cx="3294063" cy="219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IMG_0603">
              <a:extLst>
                <a:ext uri="{FF2B5EF4-FFF2-40B4-BE49-F238E27FC236}">
                  <a16:creationId xmlns:a16="http://schemas.microsoft.com/office/drawing/2014/main" id="{46A68123-7B88-037F-C348-BAFB3134A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17215" t="8328" r="19495" b="17078"/>
            <a:stretch>
              <a:fillRect/>
            </a:stretch>
          </p:blipFill>
          <p:spPr bwMode="auto">
            <a:xfrm>
              <a:off x="6335713" y="2387600"/>
              <a:ext cx="2808287" cy="220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IMG_1336">
              <a:extLst>
                <a:ext uri="{FF2B5EF4-FFF2-40B4-BE49-F238E27FC236}">
                  <a16:creationId xmlns:a16="http://schemas.microsoft.com/office/drawing/2014/main" id="{A640B9C7-4541-DEF2-92E1-6D974F890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2387600"/>
              <a:ext cx="3241675" cy="219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DAA981-4BB4-B713-35D2-D6DC7104FF72}"/>
              </a:ext>
            </a:extLst>
          </p:cNvPr>
          <p:cNvSpPr txBox="1"/>
          <p:nvPr/>
        </p:nvSpPr>
        <p:spPr>
          <a:xfrm>
            <a:off x="10662929" y="6135603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</a:t>
            </a:r>
          </a:p>
          <a:p>
            <a:r>
              <a:rPr lang="en-US" dirty="0"/>
              <a:t>Dr. </a:t>
            </a:r>
            <a:r>
              <a:rPr lang="en-US" dirty="0" err="1"/>
              <a:t>Vereecke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6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B6628-D220-66CB-A182-7FACC883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64" y="533917"/>
            <a:ext cx="8485395" cy="5177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6C263C-1437-3858-75AE-2ED4F6BA626F}"/>
              </a:ext>
            </a:extLst>
          </p:cNvPr>
          <p:cNvSpPr txBox="1"/>
          <p:nvPr/>
        </p:nvSpPr>
        <p:spPr>
          <a:xfrm>
            <a:off x="9144930" y="5341937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Vereecke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7EC4C-174B-60CC-872C-1A61631D842D}"/>
              </a:ext>
            </a:extLst>
          </p:cNvPr>
          <p:cNvSpPr txBox="1"/>
          <p:nvPr/>
        </p:nvSpPr>
        <p:spPr>
          <a:xfrm>
            <a:off x="0" y="783639"/>
            <a:ext cx="3523764" cy="624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Significant economic loss in the ornamental industry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There's no method for disease management so to find a control mechanism we need more information on the pathogen.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Understanding how the bacteria behaves and virulence strategies could be the key to prevention and control.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62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microscope&#10;&#10;Description automatically generated">
            <a:extLst>
              <a:ext uri="{FF2B5EF4-FFF2-40B4-BE49-F238E27FC236}">
                <a16:creationId xmlns:a16="http://schemas.microsoft.com/office/drawing/2014/main" id="{F33F2FEA-3157-112B-8754-AAAD7AA08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11" y="2125104"/>
            <a:ext cx="10577689" cy="3675748"/>
          </a:xfrm>
          <a:prstGeom prst="rect">
            <a:avLst/>
          </a:prstGeom>
          <a:noFill/>
        </p:spPr>
      </p:pic>
      <p:sp>
        <p:nvSpPr>
          <p:cNvPr id="10" name="Slide Number Placeholder 49" hidden="1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CEB8AF4-D09F-DD95-5D04-D631E5AB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69333"/>
            <a:ext cx="11458493" cy="939709"/>
          </a:xfrm>
        </p:spPr>
        <p:txBody>
          <a:bodyPr wrap="square" anchor="b">
            <a:normAutofit/>
          </a:bodyPr>
          <a:lstStyle/>
          <a:p>
            <a:r>
              <a:rPr lang="en-US" sz="4800" dirty="0"/>
              <a:t>How does the bacterium make the plant sick?</a:t>
            </a:r>
          </a:p>
        </p:txBody>
      </p:sp>
      <p:sp>
        <p:nvSpPr>
          <p:cNvPr id="15" name="Tekstvak 17">
            <a:extLst>
              <a:ext uri="{FF2B5EF4-FFF2-40B4-BE49-F238E27FC236}">
                <a16:creationId xmlns:a16="http://schemas.microsoft.com/office/drawing/2014/main" id="{AB298D9F-1E1F-453B-A715-48980086B464}"/>
              </a:ext>
            </a:extLst>
          </p:cNvPr>
          <p:cNvSpPr txBox="1"/>
          <p:nvPr/>
        </p:nvSpPr>
        <p:spPr>
          <a:xfrm>
            <a:off x="0" y="1444963"/>
            <a:ext cx="4007556" cy="1508105"/>
          </a:xfrm>
          <a:prstGeom prst="rect">
            <a:avLst/>
          </a:prstGeom>
          <a:solidFill>
            <a:schemeClr val="tx1">
              <a:alpha val="5019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functions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Role in </a:t>
            </a:r>
            <a:r>
              <a:rPr lang="en-US" dirty="0" err="1">
                <a:solidFill>
                  <a:schemeClr val="bg1"/>
                </a:solidFill>
              </a:rPr>
              <a:t>phytopathogenicity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Metabolic adaptation to life inside the leafy gall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Production of auxin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1825856-4958-30DB-ED83-26BDF7A18FB4}"/>
              </a:ext>
            </a:extLst>
          </p:cNvPr>
          <p:cNvSpPr txBox="1"/>
          <p:nvPr/>
        </p:nvSpPr>
        <p:spPr>
          <a:xfrm>
            <a:off x="247668" y="5228433"/>
            <a:ext cx="3676006" cy="646331"/>
          </a:xfrm>
          <a:prstGeom prst="rect">
            <a:avLst/>
          </a:prstGeom>
          <a:solidFill>
            <a:schemeClr val="tx1">
              <a:alpha val="50196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Heavy metal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role in </a:t>
            </a:r>
            <a:r>
              <a:rPr lang="en-US" dirty="0" err="1">
                <a:solidFill>
                  <a:schemeClr val="bg1"/>
                </a:solidFill>
              </a:rPr>
              <a:t>phytopathogenicity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BA94535-1439-772A-196E-4BD9A4681D2C}"/>
              </a:ext>
            </a:extLst>
          </p:cNvPr>
          <p:cNvSpPr txBox="1"/>
          <p:nvPr/>
        </p:nvSpPr>
        <p:spPr>
          <a:xfrm>
            <a:off x="5557965" y="5679814"/>
            <a:ext cx="4643361" cy="1200329"/>
          </a:xfrm>
          <a:prstGeom prst="rect">
            <a:avLst/>
          </a:prstGeom>
          <a:solidFill>
            <a:schemeClr val="tx1">
              <a:alpha val="50196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Fasciation inducing plasmid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Essential for </a:t>
            </a:r>
            <a:r>
              <a:rPr lang="en-US" dirty="0" err="1">
                <a:solidFill>
                  <a:schemeClr val="bg1"/>
                </a:solidFill>
              </a:rPr>
              <a:t>phytopathogenicity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Virulence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Production of cytokinins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9FAC7F-E88E-2568-D1EA-310B0E733B89}"/>
              </a:ext>
            </a:extLst>
          </p:cNvPr>
          <p:cNvSpPr txBox="1"/>
          <p:nvPr/>
        </p:nvSpPr>
        <p:spPr>
          <a:xfrm>
            <a:off x="10570571" y="5800852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</a:t>
            </a:r>
          </a:p>
          <a:p>
            <a:r>
              <a:rPr lang="en-US" dirty="0"/>
              <a:t> Dr. </a:t>
            </a:r>
            <a:r>
              <a:rPr lang="en-US" dirty="0" err="1"/>
              <a:t>Vereecke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F6AA8-537D-3DEC-3D06-CA974ACABF09}"/>
              </a:ext>
            </a:extLst>
          </p:cNvPr>
          <p:cNvSpPr txBox="1"/>
          <p:nvPr/>
        </p:nvSpPr>
        <p:spPr>
          <a:xfrm>
            <a:off x="120650" y="6117235"/>
            <a:ext cx="5948552" cy="139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000" dirty="0"/>
              <a:t>Two loci have high homology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23C92-013F-19BC-9DBA-DF2B40AB9F0C}"/>
              </a:ext>
            </a:extLst>
          </p:cNvPr>
          <p:cNvSpPr txBox="1"/>
          <p:nvPr/>
        </p:nvSpPr>
        <p:spPr>
          <a:xfrm>
            <a:off x="4555273" y="1412915"/>
            <a:ext cx="835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genome of </a:t>
            </a:r>
            <a:r>
              <a:rPr lang="en-US" sz="1800" i="1" dirty="0" err="1"/>
              <a:t>Rhodococcus</a:t>
            </a:r>
            <a:r>
              <a:rPr lang="en-US" sz="1800" i="1" dirty="0"/>
              <a:t> </a:t>
            </a:r>
            <a:r>
              <a:rPr lang="en-US" sz="1800" i="1" dirty="0" err="1"/>
              <a:t>fascians</a:t>
            </a:r>
            <a:r>
              <a:rPr lang="en-US" sz="1800" i="1" dirty="0"/>
              <a:t> </a:t>
            </a:r>
            <a:r>
              <a:rPr lang="en-US" sz="1800" dirty="0"/>
              <a:t>strain D188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1" y="498420"/>
            <a:ext cx="10983951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Mechanism of how the plant gets sick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609D9-8FF7-1678-A4F5-07F83D805D43}"/>
              </a:ext>
            </a:extLst>
          </p:cNvPr>
          <p:cNvSpPr txBox="1"/>
          <p:nvPr/>
        </p:nvSpPr>
        <p:spPr>
          <a:xfrm>
            <a:off x="10528788" y="6034434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</a:t>
            </a:r>
          </a:p>
          <a:p>
            <a:r>
              <a:rPr lang="en-US" dirty="0"/>
              <a:t>Dr. </a:t>
            </a:r>
            <a:r>
              <a:rPr lang="en-US" dirty="0" err="1"/>
              <a:t>Vereecke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FC99D6-8C5F-490E-7EC7-186759D4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292586"/>
            <a:ext cx="8610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18AE7-B1D2-1146-54C0-E660CA1331DD}"/>
              </a:ext>
            </a:extLst>
          </p:cNvPr>
          <p:cNvSpPr txBox="1"/>
          <p:nvPr/>
        </p:nvSpPr>
        <p:spPr>
          <a:xfrm>
            <a:off x="3752385" y="3822545"/>
            <a:ext cx="835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Leafy gall formation is a multistep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5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565326"/>
            <a:ext cx="8742556" cy="794166"/>
          </a:xfrm>
        </p:spPr>
        <p:txBody>
          <a:bodyPr anchor="b">
            <a:noAutofit/>
          </a:bodyPr>
          <a:lstStyle/>
          <a:p>
            <a:r>
              <a:rPr lang="en-US" sz="4800" dirty="0"/>
              <a:t>pFiD188, linear virulence plasmid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4" name="Picture 3" descr="A diagram of a dna sequence&#10;&#10;Description automatically generated with medium confidence">
            <a:extLst>
              <a:ext uri="{FF2B5EF4-FFF2-40B4-BE49-F238E27FC236}">
                <a16:creationId xmlns:a16="http://schemas.microsoft.com/office/drawing/2014/main" id="{908FBFBA-64AA-832B-A162-0248DEDF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36" y="1424733"/>
            <a:ext cx="9840327" cy="4455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609D9-8FF7-1678-A4F5-07F83D805D43}"/>
              </a:ext>
            </a:extLst>
          </p:cNvPr>
          <p:cNvSpPr txBox="1"/>
          <p:nvPr/>
        </p:nvSpPr>
        <p:spPr>
          <a:xfrm>
            <a:off x="8139606" y="551876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Vereecke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8D5D-9AF3-36FB-D81F-6F5529CBB3A8}"/>
              </a:ext>
            </a:extLst>
          </p:cNvPr>
          <p:cNvSpPr txBox="1"/>
          <p:nvPr/>
        </p:nvSpPr>
        <p:spPr>
          <a:xfrm>
            <a:off x="345689" y="5788630"/>
            <a:ext cx="11219714" cy="963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most important virulence loci are the </a:t>
            </a:r>
            <a:r>
              <a:rPr lang="en-US" sz="2000" dirty="0" err="1"/>
              <a:t>att</a:t>
            </a:r>
            <a:r>
              <a:rPr lang="en-US" sz="2000" dirty="0"/>
              <a:t> and </a:t>
            </a:r>
            <a:r>
              <a:rPr lang="en-US" sz="2000" dirty="0" err="1"/>
              <a:t>fas</a:t>
            </a:r>
            <a:r>
              <a:rPr lang="en-US" sz="2000" dirty="0"/>
              <a:t> operons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Previous researchers have manipulated these genes and found no formation of leafy galls.</a:t>
            </a:r>
          </a:p>
        </p:txBody>
      </p:sp>
    </p:spTree>
    <p:extLst>
      <p:ext uri="{BB962C8B-B14F-4D97-AF65-F5344CB8AC3E}">
        <p14:creationId xmlns:p14="http://schemas.microsoft.com/office/powerpoint/2010/main" val="424850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2" y="565326"/>
            <a:ext cx="7674497" cy="794166"/>
          </a:xfrm>
        </p:spPr>
        <p:txBody>
          <a:bodyPr anchor="b">
            <a:noAutofit/>
          </a:bodyPr>
          <a:lstStyle/>
          <a:p>
            <a:pPr algn="l"/>
            <a:r>
              <a:rPr lang="en-US" sz="4800" i="1" dirty="0" err="1"/>
              <a:t>Att</a:t>
            </a:r>
            <a:r>
              <a:rPr lang="en-US" sz="4800" i="1" dirty="0"/>
              <a:t> o</a:t>
            </a:r>
            <a:r>
              <a:rPr lang="en-US" sz="4800" dirty="0"/>
              <a:t>peron on linear plasmid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4B9C2-2850-9616-7312-FFE021AA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3091"/>
            <a:ext cx="3737885" cy="3226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786A7-B70C-1F4F-788A-F5C87C81952A}"/>
              </a:ext>
            </a:extLst>
          </p:cNvPr>
          <p:cNvSpPr txBox="1"/>
          <p:nvPr/>
        </p:nvSpPr>
        <p:spPr>
          <a:xfrm>
            <a:off x="9555810" y="621866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Photo credit: Dr. </a:t>
            </a:r>
            <a:r>
              <a:rPr lang="en-US" dirty="0" err="1"/>
              <a:t>Stes</a:t>
            </a:r>
            <a:endParaRPr lang="en-US" dirty="0"/>
          </a:p>
        </p:txBody>
      </p:sp>
      <p:grpSp>
        <p:nvGrpSpPr>
          <p:cNvPr id="11" name="Groep 9">
            <a:extLst>
              <a:ext uri="{FF2B5EF4-FFF2-40B4-BE49-F238E27FC236}">
                <a16:creationId xmlns:a16="http://schemas.microsoft.com/office/drawing/2014/main" id="{5FD4B572-E461-4E4B-5649-A4A4E8D12E1A}"/>
              </a:ext>
            </a:extLst>
          </p:cNvPr>
          <p:cNvGrpSpPr/>
          <p:nvPr/>
        </p:nvGrpSpPr>
        <p:grpSpPr>
          <a:xfrm>
            <a:off x="8057570" y="1828674"/>
            <a:ext cx="3850459" cy="3226235"/>
            <a:chOff x="992953" y="3893340"/>
            <a:chExt cx="3780443" cy="2850691"/>
          </a:xfrm>
        </p:grpSpPr>
        <p:pic>
          <p:nvPicPr>
            <p:cNvPr id="12" name="Afbeelding 4">
              <a:extLst>
                <a:ext uri="{FF2B5EF4-FFF2-40B4-BE49-F238E27FC236}">
                  <a16:creationId xmlns:a16="http://schemas.microsoft.com/office/drawing/2014/main" id="{0E13AC18-F741-E7A4-4B23-8AB965356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710" t="563" r="37543" b="86781"/>
            <a:stretch/>
          </p:blipFill>
          <p:spPr>
            <a:xfrm>
              <a:off x="992953" y="3893340"/>
              <a:ext cx="3780443" cy="2850691"/>
            </a:xfrm>
            <a:prstGeom prst="rect">
              <a:avLst/>
            </a:prstGeom>
          </p:spPr>
        </p:pic>
        <p:sp>
          <p:nvSpPr>
            <p:cNvPr id="13" name="Rechthoek 8">
              <a:extLst>
                <a:ext uri="{FF2B5EF4-FFF2-40B4-BE49-F238E27FC236}">
                  <a16:creationId xmlns:a16="http://schemas.microsoft.com/office/drawing/2014/main" id="{F04DEBA0-7455-0EED-AE70-F87C910ECF79}"/>
                </a:ext>
              </a:extLst>
            </p:cNvPr>
            <p:cNvSpPr/>
            <p:nvPr/>
          </p:nvSpPr>
          <p:spPr>
            <a:xfrm>
              <a:off x="1000369" y="6182435"/>
              <a:ext cx="180754" cy="520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BE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0488-F7DD-68D5-50CA-1D9E6D418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460" y="1828674"/>
            <a:ext cx="3926725" cy="3200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3CD67-7D0B-39E7-35F1-F0AA00549B27}"/>
              </a:ext>
            </a:extLst>
          </p:cNvPr>
          <p:cNvSpPr txBox="1"/>
          <p:nvPr/>
        </p:nvSpPr>
        <p:spPr>
          <a:xfrm>
            <a:off x="449050" y="5341937"/>
            <a:ext cx="9768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The first genes to be activated are the </a:t>
            </a:r>
            <a:r>
              <a:rPr lang="en-US" sz="2000" dirty="0" err="1"/>
              <a:t>att</a:t>
            </a:r>
            <a:r>
              <a:rPr lang="en-US" sz="2000" dirty="0"/>
              <a:t> genes.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Once the bacteria colony reaches a certain density more </a:t>
            </a:r>
            <a:r>
              <a:rPr lang="en-US" sz="2000" dirty="0" err="1"/>
              <a:t>att</a:t>
            </a:r>
            <a:r>
              <a:rPr lang="en-US" sz="2000" dirty="0"/>
              <a:t> genes are activated and there is hyperactivation of the </a:t>
            </a:r>
            <a:r>
              <a:rPr lang="en-US" sz="2000" dirty="0" err="1"/>
              <a:t>att</a:t>
            </a:r>
            <a:r>
              <a:rPr lang="en-US" sz="2000" dirty="0"/>
              <a:t> genes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6815287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c31e163-3a63-4bd8-9db3-d2b05f1a69a0" xsi:nil="true"/>
    <_activity xmlns="7c31e163-3a63-4bd8-9db3-d2b05f1a69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B85BCBBF3844AA2F2AFD65B8FDBF9" ma:contentTypeVersion="14" ma:contentTypeDescription="Create a new document." ma:contentTypeScope="" ma:versionID="a52c98a901c57c7290624f75e92ea25b">
  <xsd:schema xmlns:xsd="http://www.w3.org/2001/XMLSchema" xmlns:xs="http://www.w3.org/2001/XMLSchema" xmlns:p="http://schemas.microsoft.com/office/2006/metadata/properties" xmlns:ns3="7c31e163-3a63-4bd8-9db3-d2b05f1a69a0" xmlns:ns4="db3b07d8-824b-4603-89fd-495e2d38c7bf" targetNamespace="http://schemas.microsoft.com/office/2006/metadata/properties" ma:root="true" ma:fieldsID="0fc08a21e438083c6d231c864d3fcc5e" ns3:_="" ns4:_="">
    <xsd:import namespace="7c31e163-3a63-4bd8-9db3-d2b05f1a69a0"/>
    <xsd:import namespace="db3b07d8-824b-4603-89fd-495e2d38c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1e163-3a63-4bd8-9db3-d2b05f1a6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b07d8-824b-4603-89fd-495e2d38c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db3b07d8-824b-4603-89fd-495e2d38c7bf"/>
    <ds:schemaRef ds:uri="http://schemas.microsoft.com/office/infopath/2007/PartnerControls"/>
    <ds:schemaRef ds:uri="7c31e163-3a63-4bd8-9db3-d2b05f1a69a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A2C25A-A0EC-4BEC-8472-0DD499F6A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1e163-3a63-4bd8-9db3-d2b05f1a69a0"/>
    <ds:schemaRef ds:uri="db3b07d8-824b-4603-89fd-495e2d38c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{50B76A75-2E3D-407A-A906-26B50CF03ABC}tf11158769_win32</Template>
  <TotalTime>728</TotalTime>
  <Words>588</Words>
  <Application>Microsoft Office PowerPoint</Application>
  <PresentationFormat>Widescreen</PresentationFormat>
  <Paragraphs>127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 LT Pro</vt:lpstr>
      <vt:lpstr>Calibri</vt:lpstr>
      <vt:lpstr>Goudy Old Style</vt:lpstr>
      <vt:lpstr>Times New Roman</vt:lpstr>
      <vt:lpstr>Wingdings</vt:lpstr>
      <vt:lpstr>FrostyVTI</vt:lpstr>
      <vt:lpstr>Role of tad-like loci in the attachment of the plant pathogenic bacterium Rhodococcus fascians to its host</vt:lpstr>
      <vt:lpstr>Rhodococcus fascians</vt:lpstr>
      <vt:lpstr>Leafy galls</vt:lpstr>
      <vt:lpstr>PowerPoint Presentation</vt:lpstr>
      <vt:lpstr>PowerPoint Presentation</vt:lpstr>
      <vt:lpstr>How does the bacterium make the plant sick?</vt:lpstr>
      <vt:lpstr>Mechanism of how the plant gets sick</vt:lpstr>
      <vt:lpstr>pFiD188, linear virulence plasmid</vt:lpstr>
      <vt:lpstr>Att operon on linear plasmid</vt:lpstr>
      <vt:lpstr>Fas operon on linear plasmid</vt:lpstr>
      <vt:lpstr>Leafy gall formation</vt:lpstr>
      <vt:lpstr>Attachment</vt:lpstr>
      <vt:lpstr>PowerPoint Presentation</vt:lpstr>
      <vt:lpstr>How do you make a mutant?</vt:lpstr>
      <vt:lpstr>How do you make an insertion mutant?</vt:lpstr>
      <vt:lpstr>How do you make the plasmid insert?</vt:lpstr>
      <vt:lpstr>PowerPoint Presentation</vt:lpstr>
      <vt:lpstr>PowerPoint Presentation</vt:lpstr>
      <vt:lpstr>Virulence assays</vt:lpstr>
      <vt:lpstr>Plant assays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Fiya Grace Manoj</dc:creator>
  <cp:lastModifiedBy>Fiya Grace Manoj</cp:lastModifiedBy>
  <cp:revision>2</cp:revision>
  <dcterms:created xsi:type="dcterms:W3CDTF">2023-11-13T19:02:37Z</dcterms:created>
  <dcterms:modified xsi:type="dcterms:W3CDTF">2024-06-07T01:34:05Z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0x010100672B85BCBBF3844AA2F2AFD65B8FDBF9</vt:lpwstr>
  </property>
  <property fmtid="{D5CDD505-2E9C-101B-9397-08002B2CF9AE}" pid="3" name="MediaServiceImageTags">
    <vt:lpwstr/>
  </property>
</Properties>
</file>