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3"/>
  </p:notesMasterIdLst>
  <p:sldIdLst>
    <p:sldId id="256" r:id="rId2"/>
  </p:sldIdLst>
  <p:sldSz cx="51206400" cy="38404800"/>
  <p:notesSz cx="6985000" cy="92837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3CA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67" autoAdjust="0"/>
  </p:normalViewPr>
  <p:slideViewPr>
    <p:cSldViewPr snapToGrid="0" snapToObjects="1">
      <p:cViewPr>
        <p:scale>
          <a:sx n="20" d="100"/>
          <a:sy n="20" d="100"/>
        </p:scale>
        <p:origin x="-72" y="648"/>
      </p:cViewPr>
      <p:guideLst>
        <p:guide orient="horz" pos="12096"/>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4000"/>
              <a:t>Stopping</a:t>
            </a:r>
            <a:r>
              <a:rPr lang="en-US" sz="4000" baseline="0"/>
              <a:t> Potential vs. Frequency </a:t>
            </a:r>
            <a:endParaRPr lang="en-US" sz="4000"/>
          </a:p>
        </c:rich>
      </c:tx>
      <c:layout>
        <c:manualLayout>
          <c:xMode val="edge"/>
          <c:yMode val="edge"/>
          <c:x val="0.10141784515741502"/>
          <c:y val="4.1666666666666666E-3"/>
        </c:manualLayout>
      </c:layout>
      <c:overlay val="0"/>
    </c:title>
    <c:autoTitleDeleted val="0"/>
    <c:plotArea>
      <c:layout>
        <c:manualLayout>
          <c:layoutTarget val="inner"/>
          <c:xMode val="edge"/>
          <c:yMode val="edge"/>
          <c:x val="0.15802953735260705"/>
          <c:y val="0.13435519873529389"/>
          <c:w val="0.46331257100325146"/>
          <c:h val="0.65269781008115102"/>
        </c:manualLayout>
      </c:layout>
      <c:scatterChart>
        <c:scatterStyle val="lineMarker"/>
        <c:varyColors val="0"/>
        <c:ser>
          <c:idx val="0"/>
          <c:order val="0"/>
          <c:tx>
            <c:v>LED</c:v>
          </c:tx>
          <c:spPr>
            <a:ln w="28575">
              <a:noFill/>
            </a:ln>
          </c:spPr>
          <c:trendline>
            <c:trendlineType val="linear"/>
            <c:dispRSqr val="0"/>
            <c:dispEq val="1"/>
            <c:trendlineLbl>
              <c:layout>
                <c:manualLayout>
                  <c:x val="0.50599626274557974"/>
                  <c:y val="7.3764787520544703E-2"/>
                </c:manualLayout>
              </c:layout>
              <c:tx>
                <c:rich>
                  <a:bodyPr/>
                  <a:lstStyle/>
                  <a:p>
                    <a:pPr>
                      <a:defRPr sz="3000"/>
                    </a:pPr>
                    <a:r>
                      <a:rPr lang="en-US" sz="3000" baseline="0">
                        <a:solidFill>
                          <a:schemeClr val="tx2"/>
                        </a:solidFill>
                      </a:rPr>
                      <a:t>y = 0.4036x - 0.4046</a:t>
                    </a:r>
                    <a:endParaRPr lang="en-US" sz="3000">
                      <a:solidFill>
                        <a:schemeClr val="tx2"/>
                      </a:solidFill>
                    </a:endParaRPr>
                  </a:p>
                </c:rich>
              </c:tx>
              <c:numFmt formatCode="General" sourceLinked="0"/>
            </c:trendlineLbl>
          </c:trendline>
          <c:xVal>
            <c:numRef>
              <c:f>Sheet1!$A$1:$A$5</c:f>
              <c:numCache>
                <c:formatCode>General</c:formatCode>
                <c:ptCount val="5"/>
                <c:pt idx="0">
                  <c:v>6.41</c:v>
                </c:pt>
                <c:pt idx="1">
                  <c:v>5.36</c:v>
                </c:pt>
                <c:pt idx="2">
                  <c:v>5.12</c:v>
                </c:pt>
                <c:pt idx="3">
                  <c:v>4.72</c:v>
                </c:pt>
                <c:pt idx="4">
                  <c:v>4.54</c:v>
                </c:pt>
              </c:numCache>
            </c:numRef>
          </c:xVal>
          <c:yVal>
            <c:numRef>
              <c:f>Sheet1!$B$1:$B$5</c:f>
              <c:numCache>
                <c:formatCode>General</c:formatCode>
                <c:ptCount val="5"/>
                <c:pt idx="0">
                  <c:v>2.2200000000000002</c:v>
                </c:pt>
                <c:pt idx="1">
                  <c:v>1.7</c:v>
                </c:pt>
                <c:pt idx="2">
                  <c:v>1.61</c:v>
                </c:pt>
                <c:pt idx="3">
                  <c:v>1.54</c:v>
                </c:pt>
                <c:pt idx="4">
                  <c:v>1.46</c:v>
                </c:pt>
              </c:numCache>
            </c:numRef>
          </c:yVal>
          <c:smooth val="0"/>
        </c:ser>
        <c:ser>
          <c:idx val="1"/>
          <c:order val="1"/>
          <c:tx>
            <c:v>Filter 1</c:v>
          </c:tx>
          <c:spPr>
            <a:ln w="28575">
              <a:noFill/>
            </a:ln>
          </c:spPr>
          <c:trendline>
            <c:trendlineType val="linear"/>
            <c:dispRSqr val="0"/>
            <c:dispEq val="1"/>
            <c:trendlineLbl>
              <c:layout>
                <c:manualLayout>
                  <c:x val="0.43760055701355044"/>
                  <c:y val="1.4373443461070255E-2"/>
                </c:manualLayout>
              </c:layout>
              <c:tx>
                <c:rich>
                  <a:bodyPr/>
                  <a:lstStyle/>
                  <a:p>
                    <a:pPr>
                      <a:defRPr sz="3000"/>
                    </a:pPr>
                    <a:r>
                      <a:rPr lang="en-US" sz="3000" baseline="0">
                        <a:solidFill>
                          <a:schemeClr val="accent2">
                            <a:lumMod val="75000"/>
                          </a:schemeClr>
                        </a:solidFill>
                      </a:rPr>
                      <a:t>y = 0.4355x - 1.494</a:t>
                    </a:r>
                    <a:endParaRPr lang="en-US" sz="3000">
                      <a:solidFill>
                        <a:schemeClr val="accent2">
                          <a:lumMod val="75000"/>
                        </a:schemeClr>
                      </a:solidFill>
                    </a:endParaRPr>
                  </a:p>
                </c:rich>
              </c:tx>
              <c:numFmt formatCode="General" sourceLinked="0"/>
            </c:trendlineLbl>
          </c:trendline>
          <c:trendline>
            <c:trendlineType val="linear"/>
            <c:dispRSqr val="0"/>
            <c:dispEq val="0"/>
          </c:trendline>
          <c:trendline>
            <c:spPr>
              <a:ln>
                <a:solidFill>
                  <a:srgbClr val="FFC000"/>
                </a:solidFill>
              </a:ln>
            </c:spPr>
            <c:trendlineType val="linear"/>
            <c:dispRSqr val="0"/>
            <c:dispEq val="0"/>
          </c:trendline>
          <c:xVal>
            <c:numRef>
              <c:f>Sheet1!$K$5:$K$8</c:f>
              <c:numCache>
                <c:formatCode>General</c:formatCode>
                <c:ptCount val="4"/>
                <c:pt idx="0">
                  <c:v>4.74</c:v>
                </c:pt>
                <c:pt idx="1">
                  <c:v>5.08</c:v>
                </c:pt>
                <c:pt idx="2">
                  <c:v>5.49</c:v>
                </c:pt>
                <c:pt idx="3">
                  <c:v>7.4</c:v>
                </c:pt>
              </c:numCache>
            </c:numRef>
          </c:xVal>
          <c:yVal>
            <c:numRef>
              <c:f>Sheet1!$L$5:$L$8</c:f>
              <c:numCache>
                <c:formatCode>General</c:formatCode>
                <c:ptCount val="4"/>
                <c:pt idx="0">
                  <c:v>0.46</c:v>
                </c:pt>
                <c:pt idx="1">
                  <c:v>0.74</c:v>
                </c:pt>
                <c:pt idx="2">
                  <c:v>1.024</c:v>
                </c:pt>
                <c:pt idx="3">
                  <c:v>1.69</c:v>
                </c:pt>
              </c:numCache>
            </c:numRef>
          </c:yVal>
          <c:smooth val="0"/>
        </c:ser>
        <c:ser>
          <c:idx val="2"/>
          <c:order val="2"/>
          <c:tx>
            <c:v>Filter 2</c:v>
          </c:tx>
          <c:spPr>
            <a:ln w="28575">
              <a:noFill/>
            </a:ln>
          </c:spPr>
          <c:trendline>
            <c:spPr>
              <a:ln>
                <a:solidFill>
                  <a:schemeClr val="accent3"/>
                </a:solidFill>
              </a:ln>
            </c:spPr>
            <c:trendlineType val="linear"/>
            <c:dispRSqr val="0"/>
            <c:dispEq val="1"/>
            <c:trendlineLbl>
              <c:layout>
                <c:manualLayout>
                  <c:x val="0.42318644275822531"/>
                  <c:y val="0.14460903140907988"/>
                </c:manualLayout>
              </c:layout>
              <c:tx>
                <c:rich>
                  <a:bodyPr/>
                  <a:lstStyle/>
                  <a:p>
                    <a:pPr>
                      <a:defRPr sz="3000"/>
                    </a:pPr>
                    <a:r>
                      <a:rPr lang="en-US" sz="3000" baseline="0">
                        <a:solidFill>
                          <a:schemeClr val="accent3">
                            <a:lumMod val="75000"/>
                          </a:schemeClr>
                        </a:solidFill>
                      </a:rPr>
                      <a:t>y = 0.4073x - 1.3346</a:t>
                    </a:r>
                    <a:endParaRPr lang="en-US" sz="3000">
                      <a:solidFill>
                        <a:schemeClr val="accent3">
                          <a:lumMod val="75000"/>
                        </a:schemeClr>
                      </a:solidFill>
                    </a:endParaRPr>
                  </a:p>
                </c:rich>
              </c:tx>
              <c:numFmt formatCode="General" sourceLinked="0"/>
            </c:trendlineLbl>
          </c:trendline>
          <c:xVal>
            <c:numRef>
              <c:f>Sheet1!$A$30:$A$34</c:f>
              <c:numCache>
                <c:formatCode>General</c:formatCode>
                <c:ptCount val="5"/>
                <c:pt idx="0">
                  <c:v>5.2</c:v>
                </c:pt>
                <c:pt idx="1">
                  <c:v>5.5</c:v>
                </c:pt>
                <c:pt idx="2">
                  <c:v>6.9</c:v>
                </c:pt>
                <c:pt idx="3">
                  <c:v>7.4</c:v>
                </c:pt>
                <c:pt idx="4">
                  <c:v>8.1999999999999993</c:v>
                </c:pt>
              </c:numCache>
            </c:numRef>
          </c:xVal>
          <c:yVal>
            <c:numRef>
              <c:f>Sheet1!$B$30:$B$34</c:f>
              <c:numCache>
                <c:formatCode>General</c:formatCode>
                <c:ptCount val="5"/>
                <c:pt idx="0">
                  <c:v>0.8</c:v>
                </c:pt>
                <c:pt idx="1">
                  <c:v>0.86</c:v>
                </c:pt>
                <c:pt idx="2">
                  <c:v>1.52</c:v>
                </c:pt>
                <c:pt idx="3">
                  <c:v>1.7</c:v>
                </c:pt>
                <c:pt idx="4">
                  <c:v>1.97</c:v>
                </c:pt>
              </c:numCache>
            </c:numRef>
          </c:yVal>
          <c:smooth val="0"/>
        </c:ser>
        <c:dLbls>
          <c:showLegendKey val="0"/>
          <c:showVal val="0"/>
          <c:showCatName val="0"/>
          <c:showSerName val="0"/>
          <c:showPercent val="0"/>
          <c:showBubbleSize val="0"/>
        </c:dLbls>
        <c:axId val="212134912"/>
        <c:axId val="213349504"/>
      </c:scatterChart>
      <c:valAx>
        <c:axId val="212134912"/>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4000"/>
                  <a:t>Frequency </a:t>
                </a:r>
                <a:r>
                  <a:rPr lang="en-US" sz="4000" baseline="0"/>
                  <a:t> ( </a:t>
                </a:r>
                <a:r>
                  <a:rPr lang="en-US" sz="4000">
                    <a:effectLst/>
                  </a:rPr>
                  <a:t>10</a:t>
                </a:r>
                <a:r>
                  <a:rPr lang="en-US" sz="4000" baseline="30000">
                    <a:effectLst/>
                  </a:rPr>
                  <a:t>14</a:t>
                </a:r>
                <a:r>
                  <a:rPr lang="en-US" sz="4000" baseline="0"/>
                  <a:t> Hz</a:t>
                </a:r>
                <a:r>
                  <a:rPr lang="en-US" sz="4000"/>
                  <a:t>)</a:t>
                </a:r>
              </a:p>
            </c:rich>
          </c:tx>
          <c:layout>
            <c:manualLayout>
              <c:xMode val="edge"/>
              <c:yMode val="edge"/>
              <c:x val="0.27869889398153591"/>
              <c:y val="0.86101768614073104"/>
            </c:manualLayout>
          </c:layout>
          <c:overlay val="0"/>
        </c:title>
        <c:numFmt formatCode="General" sourceLinked="1"/>
        <c:majorTickMark val="out"/>
        <c:minorTickMark val="none"/>
        <c:tickLblPos val="nextTo"/>
        <c:txPr>
          <a:bodyPr/>
          <a:lstStyle/>
          <a:p>
            <a:pPr>
              <a:defRPr sz="2500"/>
            </a:pPr>
            <a:endParaRPr lang="en-US"/>
          </a:p>
        </c:txPr>
        <c:crossAx val="213349504"/>
        <c:crosses val="autoZero"/>
        <c:crossBetween val="midCat"/>
      </c:valAx>
      <c:valAx>
        <c:axId val="213349504"/>
        <c:scaling>
          <c:orientation val="minMax"/>
        </c:scaling>
        <c:delete val="0"/>
        <c:axPos val="l"/>
        <c:majorGridlines/>
        <c:title>
          <c:tx>
            <c:rich>
              <a:bodyPr rot="-5400000" vert="horz"/>
              <a:lstStyle/>
              <a:p>
                <a:pPr>
                  <a:defRPr/>
                </a:pPr>
                <a:r>
                  <a:rPr lang="en-US" sz="4000"/>
                  <a:t>Stopping Potential (V)</a:t>
                </a:r>
                <a:endParaRPr lang="en-US"/>
              </a:p>
            </c:rich>
          </c:tx>
          <c:layout>
            <c:manualLayout>
              <c:xMode val="edge"/>
              <c:yMode val="edge"/>
              <c:x val="2.6533999164593737E-2"/>
              <c:y val="0.30424767748718057"/>
            </c:manualLayout>
          </c:layout>
          <c:overlay val="0"/>
        </c:title>
        <c:numFmt formatCode="General" sourceLinked="1"/>
        <c:majorTickMark val="out"/>
        <c:minorTickMark val="none"/>
        <c:tickLblPos val="nextTo"/>
        <c:txPr>
          <a:bodyPr/>
          <a:lstStyle/>
          <a:p>
            <a:pPr>
              <a:defRPr sz="2500"/>
            </a:pPr>
            <a:endParaRPr lang="en-US"/>
          </a:p>
        </c:txPr>
        <c:crossAx val="212134912"/>
        <c:crosses val="autoZero"/>
        <c:crossBetween val="midCat"/>
      </c:valAx>
    </c:plotArea>
    <c:legend>
      <c:legendPos val="r"/>
      <c:legendEntry>
        <c:idx val="3"/>
        <c:delete val="1"/>
      </c:legendEntry>
      <c:legendEntry>
        <c:idx val="4"/>
        <c:delete val="1"/>
      </c:legendEntry>
      <c:legendEntry>
        <c:idx val="5"/>
        <c:delete val="1"/>
      </c:legendEntry>
      <c:legendEntry>
        <c:idx val="6"/>
        <c:delete val="1"/>
      </c:legendEntry>
      <c:layout>
        <c:manualLayout>
          <c:xMode val="edge"/>
          <c:yMode val="edge"/>
          <c:x val="0.65823543710319987"/>
          <c:y val="0.47451634004425081"/>
          <c:w val="0.15839998681624734"/>
          <c:h val="0.28469180043850284"/>
        </c:manualLayout>
      </c:layout>
      <c:overlay val="0"/>
      <c:txPr>
        <a:bodyPr/>
        <a:lstStyle/>
        <a:p>
          <a:pPr>
            <a:defRPr sz="3000"/>
          </a:pPr>
          <a:endParaRPr lang="en-US"/>
        </a:p>
      </c:txPr>
    </c:legend>
    <c:plotVisOnly val="1"/>
    <c:dispBlanksAs val="gap"/>
    <c:showDLblsOverMax val="0"/>
  </c:chart>
  <c:spPr>
    <a:solidFill>
      <a:schemeClr val="bg1"/>
    </a:solidFill>
    <a:ln>
      <a:solidFill>
        <a:schemeClr val="tx1"/>
      </a:solid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0.72923</cdr:x>
      <cdr:y>0.20438</cdr:y>
    </cdr:from>
    <cdr:to>
      <cdr:x>0.90778</cdr:x>
      <cdr:y>0.26979</cdr:y>
    </cdr:to>
    <cdr:sp macro="" textlink="">
      <cdr:nvSpPr>
        <cdr:cNvPr id="2" name="TextBox 1"/>
        <cdr:cNvSpPr txBox="1"/>
      </cdr:nvSpPr>
      <cdr:spPr>
        <a:xfrm xmlns:a="http://schemas.openxmlformats.org/drawingml/2006/main">
          <a:off x="8850045" y="2000254"/>
          <a:ext cx="2166909" cy="6402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3000" dirty="0"/>
            <a:t>  </a:t>
          </a:r>
          <a:r>
            <a:rPr lang="en-US" sz="3000" baseline="0" dirty="0"/>
            <a:t>  </a:t>
          </a:r>
          <a:r>
            <a:rPr lang="en-US" sz="3000" dirty="0"/>
            <a:t>Fits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A62E5A6B-0D81-F440-ACE9-202B29398733}" type="datetimeFigureOut">
              <a:rPr lang="en-US" smtClean="0"/>
              <a:pPr/>
              <a:t>8/7/2012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913EF1B2-D702-A24D-962E-23CAD04A016D}" type="slidenum">
              <a:rPr lang="en-US" smtClean="0"/>
              <a:pPr/>
              <a:t>‹#›</a:t>
            </a:fld>
            <a:endParaRPr lang="en-US"/>
          </a:p>
        </p:txBody>
      </p:sp>
    </p:spTree>
    <p:extLst>
      <p:ext uri="{BB962C8B-B14F-4D97-AF65-F5344CB8AC3E}">
        <p14:creationId xmlns:p14="http://schemas.microsoft.com/office/powerpoint/2010/main" val="3374529817"/>
      </p:ext>
    </p:extLst>
  </p:cSld>
  <p:clrMap bg1="lt1" tx1="dk1" bg2="lt2" tx2="dk2" accent1="accent1" accent2="accent2" accent3="accent3" accent4="accent4" accent5="accent5" accent6="accent6" hlink="hlink" folHlink="folHlink"/>
  <p:notesStyle>
    <a:lvl1pPr marL="0" algn="l" defTabSz="2560320" rtl="0" eaLnBrk="1" latinLnBrk="0" hangingPunct="1">
      <a:defRPr sz="6700" kern="1200">
        <a:solidFill>
          <a:schemeClr val="tx1"/>
        </a:solidFill>
        <a:latin typeface="+mn-lt"/>
        <a:ea typeface="+mn-ea"/>
        <a:cs typeface="+mn-cs"/>
      </a:defRPr>
    </a:lvl1pPr>
    <a:lvl2pPr marL="2560320" algn="l" defTabSz="2560320" rtl="0" eaLnBrk="1" latinLnBrk="0" hangingPunct="1">
      <a:defRPr sz="6700" kern="1200">
        <a:solidFill>
          <a:schemeClr val="tx1"/>
        </a:solidFill>
        <a:latin typeface="+mn-lt"/>
        <a:ea typeface="+mn-ea"/>
        <a:cs typeface="+mn-cs"/>
      </a:defRPr>
    </a:lvl2pPr>
    <a:lvl3pPr marL="5120640" algn="l" defTabSz="2560320" rtl="0" eaLnBrk="1" latinLnBrk="0" hangingPunct="1">
      <a:defRPr sz="6700" kern="1200">
        <a:solidFill>
          <a:schemeClr val="tx1"/>
        </a:solidFill>
        <a:latin typeface="+mn-lt"/>
        <a:ea typeface="+mn-ea"/>
        <a:cs typeface="+mn-cs"/>
      </a:defRPr>
    </a:lvl3pPr>
    <a:lvl4pPr marL="7680960" algn="l" defTabSz="2560320" rtl="0" eaLnBrk="1" latinLnBrk="0" hangingPunct="1">
      <a:defRPr sz="6700" kern="1200">
        <a:solidFill>
          <a:schemeClr val="tx1"/>
        </a:solidFill>
        <a:latin typeface="+mn-lt"/>
        <a:ea typeface="+mn-ea"/>
        <a:cs typeface="+mn-cs"/>
      </a:defRPr>
    </a:lvl4pPr>
    <a:lvl5pPr marL="10241280" algn="l" defTabSz="2560320" rtl="0" eaLnBrk="1" latinLnBrk="0" hangingPunct="1">
      <a:defRPr sz="6700" kern="1200">
        <a:solidFill>
          <a:schemeClr val="tx1"/>
        </a:solidFill>
        <a:latin typeface="+mn-lt"/>
        <a:ea typeface="+mn-ea"/>
        <a:cs typeface="+mn-cs"/>
      </a:defRPr>
    </a:lvl5pPr>
    <a:lvl6pPr marL="12801600" algn="l" defTabSz="2560320" rtl="0" eaLnBrk="1" latinLnBrk="0" hangingPunct="1">
      <a:defRPr sz="6700" kern="1200">
        <a:solidFill>
          <a:schemeClr val="tx1"/>
        </a:solidFill>
        <a:latin typeface="+mn-lt"/>
        <a:ea typeface="+mn-ea"/>
        <a:cs typeface="+mn-cs"/>
      </a:defRPr>
    </a:lvl6pPr>
    <a:lvl7pPr marL="15361920" algn="l" defTabSz="2560320" rtl="0" eaLnBrk="1" latinLnBrk="0" hangingPunct="1">
      <a:defRPr sz="6700" kern="1200">
        <a:solidFill>
          <a:schemeClr val="tx1"/>
        </a:solidFill>
        <a:latin typeface="+mn-lt"/>
        <a:ea typeface="+mn-ea"/>
        <a:cs typeface="+mn-cs"/>
      </a:defRPr>
    </a:lvl7pPr>
    <a:lvl8pPr marL="17922240" algn="l" defTabSz="2560320" rtl="0" eaLnBrk="1" latinLnBrk="0" hangingPunct="1">
      <a:defRPr sz="6700" kern="1200">
        <a:solidFill>
          <a:schemeClr val="tx1"/>
        </a:solidFill>
        <a:latin typeface="+mn-lt"/>
        <a:ea typeface="+mn-ea"/>
        <a:cs typeface="+mn-cs"/>
      </a:defRPr>
    </a:lvl8pPr>
    <a:lvl9pPr marL="20482560" algn="l" defTabSz="2560320" rtl="0" eaLnBrk="1" latinLnBrk="0" hangingPunct="1">
      <a:defRPr sz="6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EF1B2-D702-A24D-962E-23CAD04A016D}" type="slidenum">
              <a:rPr lang="en-US" smtClean="0"/>
              <a:pPr/>
              <a:t>1</a:t>
            </a:fld>
            <a:endParaRPr lang="en-US"/>
          </a:p>
        </p:txBody>
      </p:sp>
    </p:spTree>
    <p:extLst>
      <p:ext uri="{BB962C8B-B14F-4D97-AF65-F5344CB8AC3E}">
        <p14:creationId xmlns:p14="http://schemas.microsoft.com/office/powerpoint/2010/main" val="917887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3" y="14828520"/>
            <a:ext cx="20002500" cy="2357628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4" tIns="256032" rIns="512064" bIns="256032" rtlCol="0" anchor="ctr"/>
          <a:lstStyle/>
          <a:p>
            <a:pPr algn="ctr"/>
            <a:endParaRPr lang="en-US"/>
          </a:p>
        </p:txBody>
      </p:sp>
      <p:sp>
        <p:nvSpPr>
          <p:cNvPr id="8" name="Freeform 7"/>
          <p:cNvSpPr/>
          <p:nvPr/>
        </p:nvSpPr>
        <p:spPr>
          <a:xfrm>
            <a:off x="-13328" y="-5177"/>
            <a:ext cx="51219728" cy="3840998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4" tIns="256032" rIns="512064" bIns="256032" rtlCol="0" anchor="ctr"/>
          <a:lstStyle/>
          <a:p>
            <a:pPr algn="ctr"/>
            <a:endParaRPr lang="en-US"/>
          </a:p>
        </p:txBody>
      </p:sp>
      <p:sp>
        <p:nvSpPr>
          <p:cNvPr id="2" name="Title 1"/>
          <p:cNvSpPr>
            <a:spLocks noGrp="1"/>
          </p:cNvSpPr>
          <p:nvPr>
            <p:ph type="ctrTitle"/>
          </p:nvPr>
        </p:nvSpPr>
        <p:spPr>
          <a:xfrm rot="19140000">
            <a:off x="4575830" y="9690257"/>
            <a:ext cx="31632289" cy="6744114"/>
          </a:xfrm>
        </p:spPr>
        <p:txBody>
          <a:bodyPr bIns="51206" anchor="b"/>
          <a:lstStyle>
            <a:lvl1pPr>
              <a:defRPr sz="17900"/>
            </a:lvl1pPr>
          </a:lstStyle>
          <a:p>
            <a:r>
              <a:rPr lang="en-US" smtClean="0"/>
              <a:t>Click to edit Master title style</a:t>
            </a:r>
            <a:endParaRPr lang="en-US" dirty="0"/>
          </a:p>
        </p:txBody>
      </p:sp>
      <p:sp>
        <p:nvSpPr>
          <p:cNvPr id="3" name="Subtitle 2"/>
          <p:cNvSpPr>
            <a:spLocks noGrp="1"/>
          </p:cNvSpPr>
          <p:nvPr>
            <p:ph type="subTitle" idx="1"/>
          </p:nvPr>
        </p:nvSpPr>
        <p:spPr>
          <a:xfrm rot="19140000">
            <a:off x="6788754" y="13837183"/>
            <a:ext cx="36462334" cy="1843850"/>
          </a:xfrm>
        </p:spPr>
        <p:txBody>
          <a:bodyPr tIns="51206">
            <a:normAutofit/>
          </a:bodyPr>
          <a:lstStyle>
            <a:lvl1pPr marL="0" indent="0" algn="l">
              <a:buNone/>
              <a:defRPr kumimoji="0" lang="en-US" sz="7800" b="0" i="0" u="none" strike="noStrike" kern="1200" cap="all" spc="2240" normalizeH="0" baseline="0" noProof="0" dirty="0" smtClean="0">
                <a:ln>
                  <a:noFill/>
                </a:ln>
                <a:solidFill>
                  <a:schemeClr val="tx1"/>
                </a:solidFill>
                <a:effectLst/>
                <a:uLnTx/>
                <a:uFillTx/>
                <a:latin typeface="+mn-lt"/>
                <a:ea typeface="+mj-ea"/>
                <a:cs typeface="Tunga" pitchFamily="2"/>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pPr marL="0" marR="0" lvl="0" indent="0" algn="l" defTabSz="512064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9C45336-D60B-724D-9B63-4F0E299809DE}"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B6629-3C99-5349-9023-7471F3058E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45336-D60B-724D-9B63-4F0E299809DE}"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B6629-3C99-5349-9023-7471F3058E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537979"/>
            <a:ext cx="11521440" cy="2619882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60320" y="1537979"/>
            <a:ext cx="33710880" cy="261988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C45336-D60B-724D-9B63-4F0E299809DE}"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B6629-3C99-5349-9023-7471F3058E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C45336-D60B-724D-9B63-4F0E299809DE}"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B6629-3C99-5349-9023-7471F3058E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13328" y="-5177"/>
            <a:ext cx="51219728" cy="3840998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4" tIns="256032" rIns="512064" bIns="256032" rtlCol="0" anchor="ctr"/>
          <a:lstStyle/>
          <a:p>
            <a:pPr algn="ctr"/>
            <a:endParaRPr lang="en-US"/>
          </a:p>
        </p:txBody>
      </p:sp>
      <p:sp>
        <p:nvSpPr>
          <p:cNvPr id="7" name="Right Triangle 6"/>
          <p:cNvSpPr/>
          <p:nvPr/>
        </p:nvSpPr>
        <p:spPr>
          <a:xfrm>
            <a:off x="3" y="14828520"/>
            <a:ext cx="20002500" cy="2357628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4" tIns="256032" rIns="512064" bIns="256032" rtlCol="0" anchor="ctr"/>
          <a:lstStyle/>
          <a:p>
            <a:pPr algn="ctr"/>
            <a:endParaRPr lang="en-US"/>
          </a:p>
        </p:txBody>
      </p:sp>
      <p:sp>
        <p:nvSpPr>
          <p:cNvPr id="2" name="Title 1"/>
          <p:cNvSpPr>
            <a:spLocks noGrp="1"/>
          </p:cNvSpPr>
          <p:nvPr>
            <p:ph type="title"/>
          </p:nvPr>
        </p:nvSpPr>
        <p:spPr>
          <a:xfrm rot="19140000">
            <a:off x="4588635" y="9669730"/>
            <a:ext cx="31645555" cy="6762050"/>
          </a:xfrm>
        </p:spPr>
        <p:txBody>
          <a:bodyPr bIns="51206" anchor="b"/>
          <a:lstStyle>
            <a:lvl1pPr algn="l">
              <a:defRPr kumimoji="0" lang="en-US" sz="179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512064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6810451" y="13822503"/>
            <a:ext cx="36458957" cy="1843430"/>
          </a:xfrm>
        </p:spPr>
        <p:txBody>
          <a:bodyPr anchor="t">
            <a:normAutofit/>
          </a:bodyPr>
          <a:lstStyle>
            <a:lvl1pPr marL="0" indent="0">
              <a:buNone/>
              <a:defRPr kumimoji="0" lang="en-US" sz="7800" b="0" i="0" u="none" strike="noStrike" kern="1200" cap="all" spc="2240" normalizeH="0" baseline="0" noProof="0" dirty="0" smtClean="0">
                <a:ln>
                  <a:noFill/>
                </a:ln>
                <a:solidFill>
                  <a:schemeClr val="tx1"/>
                </a:solidFill>
                <a:effectLst/>
                <a:uLnTx/>
                <a:uFillTx/>
                <a:latin typeface="+mn-lt"/>
                <a:ea typeface="+mj-ea"/>
                <a:cs typeface="Tunga" pitchFamily="2"/>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marL="0" marR="0" lvl="0" indent="0" algn="l" defTabSz="512064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F9C45336-D60B-724D-9B63-4F0E299809DE}" type="datetimeFigureOut">
              <a:rPr lang="en-US" smtClean="0"/>
              <a:pPr/>
              <a:t>8/7/2012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B6629-3C99-5349-9023-7471F3058E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8576" y="6144768"/>
            <a:ext cx="17922240" cy="20789798"/>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6320090" y="6144768"/>
            <a:ext cx="17922240" cy="20789798"/>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C45336-D60B-724D-9B63-4F0E299809DE}" type="datetimeFigureOut">
              <a:rPr lang="en-US" smtClean="0"/>
              <a:pPr/>
              <a:t>8/7/2012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B6629-3C99-5349-9023-7471F3058E96}"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608576" y="6144768"/>
            <a:ext cx="17922240" cy="3072384"/>
          </a:xfrm>
        </p:spPr>
        <p:txBody>
          <a:bodyPr anchor="b">
            <a:normAutofit/>
          </a:bodyPr>
          <a:lstStyle>
            <a:lvl1pPr marL="0" indent="0">
              <a:buNone/>
              <a:defRPr lang="en-US" sz="7800" b="0" kern="1200" cap="all" spc="2240" baseline="0" dirty="0" smtClean="0">
                <a:solidFill>
                  <a:schemeClr val="tx1"/>
                </a:solidFill>
                <a:latin typeface="+mn-lt"/>
                <a:ea typeface="+mj-ea"/>
                <a:cs typeface="Tunga" pitchFamily="2"/>
              </a:defRPr>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marL="0" lvl="0" indent="0" algn="l" defTabSz="512064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4587240" y="9530349"/>
            <a:ext cx="17922240" cy="17410176"/>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6320090" y="6144768"/>
            <a:ext cx="17922240" cy="3072384"/>
          </a:xfrm>
        </p:spPr>
        <p:txBody>
          <a:bodyPr anchor="b">
            <a:normAutofit/>
          </a:bodyPr>
          <a:lstStyle>
            <a:lvl1pPr marL="0" indent="0">
              <a:buNone/>
              <a:defRPr lang="en-US" sz="7800" b="0" kern="1200" cap="all" spc="2240" baseline="0" dirty="0" smtClean="0">
                <a:solidFill>
                  <a:schemeClr val="tx1"/>
                </a:solidFill>
                <a:latin typeface="+mn-lt"/>
                <a:ea typeface="+mj-ea"/>
                <a:cs typeface="Tunga" pitchFamily="2"/>
              </a:defRPr>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marL="0" lvl="0" indent="0" algn="l" defTabSz="512064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26320090" y="9530349"/>
            <a:ext cx="17922240" cy="17410176"/>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C45336-D60B-724D-9B63-4F0E299809DE}" type="datetimeFigureOut">
              <a:rPr lang="en-US" smtClean="0"/>
              <a:pPr/>
              <a:t>8/7/2012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AB6629-3C99-5349-9023-7471F3058E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C45336-D60B-724D-9B63-4F0E299809DE}" type="datetimeFigureOut">
              <a:rPr lang="en-US" smtClean="0"/>
              <a:pPr/>
              <a:t>8/7/2012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AB6629-3C99-5349-9023-7471F3058E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45336-D60B-724D-9B63-4F0E299809DE}" type="datetimeFigureOut">
              <a:rPr lang="en-US" smtClean="0"/>
              <a:pPr/>
              <a:t>8/7/2012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AB6629-3C99-5349-9023-7471F3058E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3" y="14828520"/>
            <a:ext cx="20002500" cy="2357628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4" tIns="256032" rIns="512064" bIns="256032" rtlCol="0" anchor="ctr"/>
          <a:lstStyle/>
          <a:p>
            <a:pPr algn="ctr"/>
            <a:endParaRPr lang="en-US"/>
          </a:p>
        </p:txBody>
      </p:sp>
      <p:sp>
        <p:nvSpPr>
          <p:cNvPr id="18" name="Right Triangle 17"/>
          <p:cNvSpPr/>
          <p:nvPr/>
        </p:nvSpPr>
        <p:spPr>
          <a:xfrm rot="5400000">
            <a:off x="2426978" y="-2426967"/>
            <a:ext cx="38404800" cy="43258757"/>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4" tIns="256032" rIns="512064" bIns="256032" rtlCol="0" anchor="ctr"/>
          <a:lstStyle/>
          <a:p>
            <a:pPr marL="0" algn="ctr" defTabSz="5120640" rtl="0" eaLnBrk="1" latinLnBrk="0" hangingPunct="1"/>
            <a:endParaRPr lang="en-US" sz="10100" kern="1200">
              <a:solidFill>
                <a:schemeClr val="lt1"/>
              </a:solidFill>
              <a:latin typeface="+mn-lt"/>
              <a:ea typeface="+mn-ea"/>
              <a:cs typeface="+mn-cs"/>
            </a:endParaRPr>
          </a:p>
        </p:txBody>
      </p:sp>
      <p:sp>
        <p:nvSpPr>
          <p:cNvPr id="2" name="Title 1"/>
          <p:cNvSpPr>
            <a:spLocks noGrp="1"/>
          </p:cNvSpPr>
          <p:nvPr>
            <p:ph type="title"/>
          </p:nvPr>
        </p:nvSpPr>
        <p:spPr>
          <a:xfrm rot="19140000">
            <a:off x="4395608" y="8826180"/>
            <a:ext cx="29187648" cy="6100791"/>
          </a:xfrm>
        </p:spPr>
        <p:txBody>
          <a:bodyPr bIns="0" anchor="b"/>
          <a:lstStyle>
            <a:lvl1pPr algn="l">
              <a:defRPr kumimoji="0" lang="en-US" sz="157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512064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26597494" y="14665910"/>
            <a:ext cx="21323562" cy="18618247"/>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7268542" y="12618956"/>
            <a:ext cx="32450656" cy="3490558"/>
          </a:xfrm>
        </p:spPr>
        <p:txBody>
          <a:bodyPr>
            <a:normAutofit/>
          </a:bodyPr>
          <a:lstStyle>
            <a:lvl1pPr marL="0" indent="0">
              <a:buNone/>
              <a:defRPr lang="en-US" sz="7800" b="1" kern="1200" dirty="0" smtClean="0">
                <a:solidFill>
                  <a:srgbClr val="FFFFFF"/>
                </a:solidFill>
                <a:latin typeface="+mn-lt"/>
                <a:ea typeface="+mn-ea"/>
                <a:cs typeface="+mn-cs"/>
              </a:defRPr>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marL="0" marR="0" lvl="0" indent="0" algn="l" defTabSz="5120640" rtl="0" eaLnBrk="1" fontAlgn="auto" latinLnBrk="0" hangingPunct="1">
              <a:lnSpc>
                <a:spcPct val="100000"/>
              </a:lnSpc>
              <a:spcBef>
                <a:spcPts val="168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F9C45336-D60B-724D-9B63-4F0E299809DE}" type="datetimeFigureOut">
              <a:rPr lang="en-US" smtClean="0"/>
              <a:pPr/>
              <a:t>8/7/2012</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3DAB6629-3C99-5349-9023-7471F3058E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11361423" y="0"/>
            <a:ext cx="39844980" cy="384048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024128" anchor="ctr"/>
          <a:lstStyle>
            <a:lvl1pPr algn="r">
              <a:defRPr/>
            </a:lvl1pPr>
          </a:lstStyle>
          <a:p>
            <a:r>
              <a:rPr lang="en-US" smtClean="0"/>
              <a:t>Click icon to add picture</a:t>
            </a:r>
            <a:endParaRPr lang="en-US" dirty="0"/>
          </a:p>
        </p:txBody>
      </p:sp>
      <p:sp>
        <p:nvSpPr>
          <p:cNvPr id="9" name="Right Triangle 8"/>
          <p:cNvSpPr/>
          <p:nvPr/>
        </p:nvSpPr>
        <p:spPr>
          <a:xfrm>
            <a:off x="3" y="14828520"/>
            <a:ext cx="20002500" cy="2357628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4" tIns="256032" rIns="512064" bIns="256032" rtlCol="0" anchor="ctr"/>
          <a:lstStyle/>
          <a:p>
            <a:pPr algn="ctr"/>
            <a:endParaRPr lang="en-US"/>
          </a:p>
        </p:txBody>
      </p:sp>
      <p:sp>
        <p:nvSpPr>
          <p:cNvPr id="10" name="Freeform 9"/>
          <p:cNvSpPr/>
          <p:nvPr/>
        </p:nvSpPr>
        <p:spPr>
          <a:xfrm>
            <a:off x="3" y="28270200"/>
            <a:ext cx="20002500" cy="1013460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4" tIns="256032" rIns="512064" bIns="256032" rtlCol="0" anchor="ctr"/>
          <a:lstStyle/>
          <a:p>
            <a:pPr algn="ctr"/>
            <a:endParaRPr lang="en-US"/>
          </a:p>
        </p:txBody>
      </p:sp>
      <p:sp>
        <p:nvSpPr>
          <p:cNvPr id="2" name="Title 1"/>
          <p:cNvSpPr>
            <a:spLocks noGrp="1"/>
          </p:cNvSpPr>
          <p:nvPr>
            <p:ph type="title"/>
          </p:nvPr>
        </p:nvSpPr>
        <p:spPr>
          <a:xfrm rot="19140000">
            <a:off x="3758703" y="9618006"/>
            <a:ext cx="30723840" cy="4857686"/>
          </a:xfrm>
        </p:spPr>
        <p:txBody>
          <a:bodyPr anchor="b"/>
          <a:lstStyle>
            <a:lvl1pPr algn="l">
              <a:defRPr sz="157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6403485" y="12210963"/>
            <a:ext cx="34140652" cy="4147718"/>
          </a:xfrm>
        </p:spPr>
        <p:txBody>
          <a:bodyPr/>
          <a:lstStyle>
            <a:lvl1pPr marL="0" indent="0">
              <a:buNone/>
              <a:defRPr sz="7800">
                <a:solidFill>
                  <a:schemeClr val="tx2"/>
                </a:solidFill>
              </a:defRPr>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C45336-D60B-724D-9B63-4F0E299809DE}" type="datetimeFigureOut">
              <a:rPr lang="en-US" smtClean="0"/>
              <a:pPr/>
              <a:t>8/7/2012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B6629-3C99-5349-9023-7471F3058E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13336" y="28283545"/>
            <a:ext cx="20015839" cy="1012126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4" tIns="256032" rIns="512064" bIns="256032" rtlCol="0" anchor="ctr"/>
          <a:lstStyle/>
          <a:p>
            <a:pPr algn="ctr"/>
            <a:endParaRPr lang="en-US"/>
          </a:p>
        </p:txBody>
      </p:sp>
      <p:sp>
        <p:nvSpPr>
          <p:cNvPr id="8" name="Freeform 7"/>
          <p:cNvSpPr/>
          <p:nvPr/>
        </p:nvSpPr>
        <p:spPr>
          <a:xfrm>
            <a:off x="-13328" y="28287238"/>
            <a:ext cx="51219728" cy="1011757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12064" tIns="256032" rIns="512064" bIns="256032" rtlCol="0" anchor="ctr"/>
          <a:lstStyle/>
          <a:p>
            <a:pPr algn="ctr"/>
            <a:endParaRPr lang="en-US"/>
          </a:p>
        </p:txBody>
      </p:sp>
      <p:sp>
        <p:nvSpPr>
          <p:cNvPr id="2" name="Title Placeholder 1"/>
          <p:cNvSpPr>
            <a:spLocks noGrp="1"/>
          </p:cNvSpPr>
          <p:nvPr>
            <p:ph type="title"/>
          </p:nvPr>
        </p:nvSpPr>
        <p:spPr>
          <a:xfrm>
            <a:off x="4608576" y="2048256"/>
            <a:ext cx="42117264" cy="3072384"/>
          </a:xfrm>
          <a:prstGeom prst="rect">
            <a:avLst/>
          </a:prstGeom>
        </p:spPr>
        <p:txBody>
          <a:bodyPr vert="horz" lIns="512064" tIns="256032" rIns="512064" bIns="256032"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608576" y="6163520"/>
            <a:ext cx="42117264" cy="20047154"/>
          </a:xfrm>
          <a:prstGeom prst="rect">
            <a:avLst/>
          </a:prstGeom>
        </p:spPr>
        <p:txBody>
          <a:bodyPr vert="horz" lIns="512064" tIns="256032" rIns="512064" bIns="2560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1126541" y="32874509"/>
            <a:ext cx="12187123" cy="1126541"/>
          </a:xfrm>
          <a:prstGeom prst="rect">
            <a:avLst/>
          </a:prstGeom>
        </p:spPr>
        <p:txBody>
          <a:bodyPr vert="horz" lIns="512064" tIns="256032" rIns="512064" bIns="256032" rtlCol="0" anchor="ctr"/>
          <a:lstStyle>
            <a:lvl1pPr algn="l">
              <a:defRPr sz="6700">
                <a:solidFill>
                  <a:srgbClr val="FFFFFF"/>
                </a:solidFill>
              </a:defRPr>
            </a:lvl1pPr>
          </a:lstStyle>
          <a:p>
            <a:fld id="{F9C45336-D60B-724D-9B63-4F0E299809DE}" type="datetimeFigureOut">
              <a:rPr lang="en-US" smtClean="0"/>
              <a:pPr/>
              <a:t>8/7/2012</a:t>
            </a:fld>
            <a:endParaRPr lang="en-US"/>
          </a:p>
        </p:txBody>
      </p:sp>
      <p:sp>
        <p:nvSpPr>
          <p:cNvPr id="5" name="Footer Placeholder 4"/>
          <p:cNvSpPr>
            <a:spLocks noGrp="1"/>
          </p:cNvSpPr>
          <p:nvPr>
            <p:ph type="ftr" sz="quarter" idx="3"/>
          </p:nvPr>
        </p:nvSpPr>
        <p:spPr>
          <a:xfrm>
            <a:off x="19698078" y="35196683"/>
            <a:ext cx="26456640" cy="1536192"/>
          </a:xfrm>
          <a:prstGeom prst="rect">
            <a:avLst/>
          </a:prstGeom>
        </p:spPr>
        <p:txBody>
          <a:bodyPr vert="horz" lIns="512064" tIns="256032" rIns="512064" bIns="256032" rtlCol="0" anchor="ctr"/>
          <a:lstStyle>
            <a:lvl1pPr algn="r">
              <a:defRPr sz="5600" cap="all" spc="1120" baseline="0">
                <a:solidFill>
                  <a:srgbClr val="FFFFFF"/>
                </a:solidFill>
              </a:defRPr>
            </a:lvl1pPr>
          </a:lstStyle>
          <a:p>
            <a:endParaRPr lang="en-US"/>
          </a:p>
        </p:txBody>
      </p:sp>
      <p:sp>
        <p:nvSpPr>
          <p:cNvPr id="6" name="Slide Number Placeholder 5"/>
          <p:cNvSpPr>
            <a:spLocks noGrp="1"/>
          </p:cNvSpPr>
          <p:nvPr>
            <p:ph type="sldNum" sz="quarter" idx="4"/>
          </p:nvPr>
        </p:nvSpPr>
        <p:spPr>
          <a:xfrm>
            <a:off x="47045813" y="34556603"/>
            <a:ext cx="2816352" cy="2816352"/>
          </a:xfrm>
          <a:prstGeom prst="ellipse">
            <a:avLst/>
          </a:prstGeom>
          <a:ln w="19050">
            <a:solidFill>
              <a:srgbClr val="FFFFFF"/>
            </a:solidFill>
          </a:ln>
        </p:spPr>
        <p:txBody>
          <a:bodyPr vert="horz" lIns="51206" tIns="51206" rIns="51206" bIns="51206" rtlCol="0" anchor="ctr">
            <a:normAutofit/>
          </a:bodyPr>
          <a:lstStyle>
            <a:lvl1pPr algn="ctr">
              <a:defRPr sz="9200">
                <a:solidFill>
                  <a:srgbClr val="FFFFFF"/>
                </a:solidFill>
              </a:defRPr>
            </a:lvl1pPr>
          </a:lstStyle>
          <a:p>
            <a:fld id="{3DAB6629-3C99-5349-9023-7471F3058E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5120640" rtl="0" eaLnBrk="1" latinLnBrk="0" hangingPunct="1">
        <a:spcBef>
          <a:spcPct val="0"/>
        </a:spcBef>
        <a:buNone/>
        <a:defRPr sz="15700" kern="1200" cap="all" baseline="0">
          <a:solidFill>
            <a:schemeClr val="tx1"/>
          </a:solidFill>
          <a:latin typeface="+mj-lt"/>
          <a:ea typeface="+mj-ea"/>
          <a:cs typeface="+mj-cs"/>
        </a:defRPr>
      </a:lvl1pPr>
    </p:titleStyle>
    <p:bodyStyle>
      <a:lvl1pPr marL="1920240" indent="-1920240" algn="l" defTabSz="5120640" rtl="0" eaLnBrk="1" latinLnBrk="0" hangingPunct="1">
        <a:spcBef>
          <a:spcPts val="4480"/>
        </a:spcBef>
        <a:buFont typeface="Arial" pitchFamily="34" charset="0"/>
        <a:buNone/>
        <a:defRPr sz="9000" b="1" kern="1200">
          <a:solidFill>
            <a:schemeClr val="tx1"/>
          </a:solidFill>
          <a:latin typeface="+mn-lt"/>
          <a:ea typeface="+mn-ea"/>
          <a:cs typeface="+mn-cs"/>
        </a:defRPr>
      </a:lvl1pPr>
      <a:lvl2pPr marL="972922" indent="-972922" algn="l" defTabSz="5120640" rtl="0" eaLnBrk="1" latinLnBrk="0" hangingPunct="1">
        <a:spcBef>
          <a:spcPts val="1680"/>
        </a:spcBef>
        <a:buClr>
          <a:schemeClr val="accent2"/>
        </a:buClr>
        <a:buFont typeface="Wingdings" pitchFamily="2" charset="2"/>
        <a:buChar char="§"/>
        <a:defRPr sz="9000" kern="1200">
          <a:solidFill>
            <a:schemeClr val="tx1"/>
          </a:solidFill>
          <a:latin typeface="+mn-lt"/>
          <a:ea typeface="+mn-ea"/>
          <a:cs typeface="+mn-cs"/>
        </a:defRPr>
      </a:lvl2pPr>
      <a:lvl3pPr marL="2253082" indent="-921715" algn="l" defTabSz="5120640" rtl="0" eaLnBrk="1" latinLnBrk="0" hangingPunct="1">
        <a:spcBef>
          <a:spcPts val="1680"/>
        </a:spcBef>
        <a:buClr>
          <a:schemeClr val="accent2"/>
        </a:buClr>
        <a:buFont typeface="Wingdings" pitchFamily="2" charset="2"/>
        <a:buChar char="§"/>
        <a:defRPr sz="9000" kern="1200">
          <a:solidFill>
            <a:schemeClr val="tx1"/>
          </a:solidFill>
          <a:latin typeface="+mn-lt"/>
          <a:ea typeface="+mn-ea"/>
          <a:cs typeface="+mn-cs"/>
        </a:defRPr>
      </a:lvl3pPr>
      <a:lvl4pPr marL="3533242" indent="-921715" algn="l" defTabSz="5120640" rtl="0" eaLnBrk="1" latinLnBrk="0" hangingPunct="1">
        <a:spcBef>
          <a:spcPts val="1680"/>
        </a:spcBef>
        <a:buClr>
          <a:schemeClr val="accent2"/>
        </a:buClr>
        <a:buFont typeface="Wingdings" pitchFamily="2" charset="2"/>
        <a:buChar char="§"/>
        <a:defRPr sz="9000" kern="1200">
          <a:solidFill>
            <a:schemeClr val="tx1"/>
          </a:solidFill>
          <a:latin typeface="+mn-lt"/>
          <a:ea typeface="+mn-ea"/>
          <a:cs typeface="+mn-cs"/>
        </a:defRPr>
      </a:lvl4pPr>
      <a:lvl5pPr marL="4813402" indent="-972922" algn="l" defTabSz="5120640" rtl="0" eaLnBrk="1" latinLnBrk="0" hangingPunct="1">
        <a:spcBef>
          <a:spcPts val="1680"/>
        </a:spcBef>
        <a:buClr>
          <a:schemeClr val="accent2"/>
        </a:buClr>
        <a:buFont typeface="Wingdings" pitchFamily="2" charset="2"/>
        <a:buChar char="§"/>
        <a:defRPr sz="9000" kern="1200">
          <a:solidFill>
            <a:schemeClr val="tx1"/>
          </a:solidFill>
          <a:latin typeface="+mn-lt"/>
          <a:ea typeface="+mn-ea"/>
          <a:cs typeface="+mn-cs"/>
        </a:defRPr>
      </a:lvl5pPr>
      <a:lvl6pPr marL="6144768" indent="-972922" algn="l" defTabSz="5120640" rtl="0" eaLnBrk="1" latinLnBrk="0" hangingPunct="1">
        <a:spcBef>
          <a:spcPts val="1680"/>
        </a:spcBef>
        <a:buClr>
          <a:schemeClr val="accent2"/>
        </a:buClr>
        <a:buFont typeface="Wingdings" pitchFamily="2" charset="2"/>
        <a:buChar char="§"/>
        <a:defRPr sz="7800" kern="1200">
          <a:solidFill>
            <a:schemeClr val="tx1"/>
          </a:solidFill>
          <a:latin typeface="+mn-lt"/>
          <a:ea typeface="+mn-ea"/>
          <a:cs typeface="+mn-cs"/>
        </a:defRPr>
      </a:lvl6pPr>
      <a:lvl7pPr marL="7578547" indent="-921715" algn="l" defTabSz="5120640" rtl="0" eaLnBrk="1" latinLnBrk="0" hangingPunct="1">
        <a:spcBef>
          <a:spcPts val="1680"/>
        </a:spcBef>
        <a:buClr>
          <a:schemeClr val="accent2"/>
        </a:buClr>
        <a:buFont typeface="Wingdings" pitchFamily="2" charset="2"/>
        <a:buChar char="§"/>
        <a:defRPr sz="7800" kern="1200">
          <a:solidFill>
            <a:schemeClr val="tx1"/>
          </a:solidFill>
          <a:latin typeface="+mn-lt"/>
          <a:ea typeface="+mn-ea"/>
          <a:cs typeface="+mn-cs"/>
        </a:defRPr>
      </a:lvl7pPr>
      <a:lvl8pPr marL="8858707" indent="-921715" algn="l" defTabSz="5120640" rtl="0" eaLnBrk="1" latinLnBrk="0" hangingPunct="1">
        <a:spcBef>
          <a:spcPts val="1680"/>
        </a:spcBef>
        <a:buClr>
          <a:schemeClr val="accent2"/>
        </a:buClr>
        <a:buFont typeface="Wingdings" pitchFamily="2" charset="2"/>
        <a:buChar char="§"/>
        <a:defRPr sz="7800" kern="1200">
          <a:solidFill>
            <a:schemeClr val="tx1"/>
          </a:solidFill>
          <a:latin typeface="+mn-lt"/>
          <a:ea typeface="+mn-ea"/>
          <a:cs typeface="+mn-cs"/>
        </a:defRPr>
      </a:lvl8pPr>
      <a:lvl9pPr marL="10036454" indent="-921715" algn="l" defTabSz="5120640" rtl="0" eaLnBrk="1" latinLnBrk="0" hangingPunct="1">
        <a:spcBef>
          <a:spcPts val="1680"/>
        </a:spcBef>
        <a:buClr>
          <a:schemeClr val="accent2"/>
        </a:buClr>
        <a:buFont typeface="Wingdings" pitchFamily="2" charset="2"/>
        <a:buChar char="§"/>
        <a:defRPr sz="7800" kern="1200">
          <a:solidFill>
            <a:schemeClr val="tx1"/>
          </a:solidFill>
          <a:latin typeface="+mn-lt"/>
          <a:ea typeface="+mn-ea"/>
          <a:cs typeface="+mn-cs"/>
        </a:defRPr>
      </a:lvl9pPr>
    </p:bodyStyle>
    <p:otherStyle>
      <a:defPPr>
        <a:defRPr lang="en-US"/>
      </a:defPPr>
      <a:lvl1pPr marL="0" algn="l" defTabSz="5120640" rtl="0" eaLnBrk="1" latinLnBrk="0" hangingPunct="1">
        <a:defRPr sz="10100" kern="1200">
          <a:solidFill>
            <a:schemeClr val="tx1"/>
          </a:solidFill>
          <a:latin typeface="+mn-lt"/>
          <a:ea typeface="+mn-ea"/>
          <a:cs typeface="+mn-cs"/>
        </a:defRPr>
      </a:lvl1pPr>
      <a:lvl2pPr marL="2560320" algn="l" defTabSz="5120640" rtl="0" eaLnBrk="1" latinLnBrk="0" hangingPunct="1">
        <a:defRPr sz="10100" kern="1200">
          <a:solidFill>
            <a:schemeClr val="tx1"/>
          </a:solidFill>
          <a:latin typeface="+mn-lt"/>
          <a:ea typeface="+mn-ea"/>
          <a:cs typeface="+mn-cs"/>
        </a:defRPr>
      </a:lvl2pPr>
      <a:lvl3pPr marL="5120640" algn="l" defTabSz="5120640" rtl="0" eaLnBrk="1" latinLnBrk="0" hangingPunct="1">
        <a:defRPr sz="10100" kern="1200">
          <a:solidFill>
            <a:schemeClr val="tx1"/>
          </a:solidFill>
          <a:latin typeface="+mn-lt"/>
          <a:ea typeface="+mn-ea"/>
          <a:cs typeface="+mn-cs"/>
        </a:defRPr>
      </a:lvl3pPr>
      <a:lvl4pPr marL="7680960" algn="l" defTabSz="5120640" rtl="0" eaLnBrk="1" latinLnBrk="0" hangingPunct="1">
        <a:defRPr sz="10100" kern="1200">
          <a:solidFill>
            <a:schemeClr val="tx1"/>
          </a:solidFill>
          <a:latin typeface="+mn-lt"/>
          <a:ea typeface="+mn-ea"/>
          <a:cs typeface="+mn-cs"/>
        </a:defRPr>
      </a:lvl4pPr>
      <a:lvl5pPr marL="10241280" algn="l" defTabSz="5120640" rtl="0" eaLnBrk="1" latinLnBrk="0" hangingPunct="1">
        <a:defRPr sz="10100" kern="1200">
          <a:solidFill>
            <a:schemeClr val="tx1"/>
          </a:solidFill>
          <a:latin typeface="+mn-lt"/>
          <a:ea typeface="+mn-ea"/>
          <a:cs typeface="+mn-cs"/>
        </a:defRPr>
      </a:lvl5pPr>
      <a:lvl6pPr marL="12801600" algn="l" defTabSz="5120640" rtl="0" eaLnBrk="1" latinLnBrk="0" hangingPunct="1">
        <a:defRPr sz="10100" kern="1200">
          <a:solidFill>
            <a:schemeClr val="tx1"/>
          </a:solidFill>
          <a:latin typeface="+mn-lt"/>
          <a:ea typeface="+mn-ea"/>
          <a:cs typeface="+mn-cs"/>
        </a:defRPr>
      </a:lvl6pPr>
      <a:lvl7pPr marL="15361920" algn="l" defTabSz="5120640" rtl="0" eaLnBrk="1" latinLnBrk="0" hangingPunct="1">
        <a:defRPr sz="10100" kern="1200">
          <a:solidFill>
            <a:schemeClr val="tx1"/>
          </a:solidFill>
          <a:latin typeface="+mn-lt"/>
          <a:ea typeface="+mn-ea"/>
          <a:cs typeface="+mn-cs"/>
        </a:defRPr>
      </a:lvl7pPr>
      <a:lvl8pPr marL="17922240" algn="l" defTabSz="5120640" rtl="0" eaLnBrk="1" latinLnBrk="0" hangingPunct="1">
        <a:defRPr sz="10100" kern="1200">
          <a:solidFill>
            <a:schemeClr val="tx1"/>
          </a:solidFill>
          <a:latin typeface="+mn-lt"/>
          <a:ea typeface="+mn-ea"/>
          <a:cs typeface="+mn-cs"/>
        </a:defRPr>
      </a:lvl8pPr>
      <a:lvl9pPr marL="20482560" algn="l" defTabSz="512064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gif"/><Relationship Id="rId11" Type="http://schemas.openxmlformats.org/officeDocument/2006/relationships/chart" Target="../charts/chart1.xml"/><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alpha val="59000"/>
              </a:schemeClr>
            </a:gs>
            <a:gs pos="100000">
              <a:srgbClr val="FFFFFF"/>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289013" y="760476"/>
            <a:ext cx="20088225" cy="4227513"/>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a:r>
              <a:rPr lang="en-US" sz="13400" dirty="0" smtClean="0">
                <a:latin typeface="+mj-lt"/>
                <a:cs typeface="Apple Chancery"/>
              </a:rPr>
              <a:t>Four Measurements of Planck’s constant</a:t>
            </a:r>
            <a:endParaRPr lang="en-US" sz="13400" dirty="0">
              <a:latin typeface="+mj-lt"/>
              <a:cs typeface="Apple Chancery"/>
            </a:endParaRPr>
          </a:p>
        </p:txBody>
      </p:sp>
      <p:sp>
        <p:nvSpPr>
          <p:cNvPr id="11" name="Subtitle 2"/>
          <p:cNvSpPr txBox="1">
            <a:spLocks/>
          </p:cNvSpPr>
          <p:nvPr/>
        </p:nvSpPr>
        <p:spPr>
          <a:xfrm>
            <a:off x="701767" y="5505150"/>
            <a:ext cx="49357805" cy="1748171"/>
          </a:xfrm>
          <a:prstGeom prst="rect">
            <a:avLst/>
          </a:prstGeom>
        </p:spPr>
        <p:style>
          <a:lnRef idx="2">
            <a:schemeClr val="accent2"/>
          </a:lnRef>
          <a:fillRef idx="1">
            <a:schemeClr val="lt1"/>
          </a:fillRef>
          <a:effectRef idx="0">
            <a:schemeClr val="accent2"/>
          </a:effectRef>
          <a:fontRef idx="minor">
            <a:schemeClr val="dk1"/>
          </a:fontRef>
        </p:style>
        <p:txBody>
          <a:bodyPr vert="horz" wrap="square" lIns="512064" tIns="256032" rIns="512064" bIns="256032"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4000" b="1" dirty="0" smtClean="0">
                <a:solidFill>
                  <a:schemeClr val="tx1"/>
                </a:solidFill>
                <a:cs typeface="Arial" pitchFamily="34" charset="0"/>
              </a:rPr>
              <a:t>Planck’s constant h is fundamental to the </a:t>
            </a:r>
            <a:r>
              <a:rPr lang="en-US" sz="4000" b="1" dirty="0" smtClean="0">
                <a:solidFill>
                  <a:schemeClr val="tx1"/>
                </a:solidFill>
              </a:rPr>
              <a:t>quantum theory of matter and radiation.  This constant, introduced by Planck in 1900, revolutionized the world of modern physics. It appears in Einstein’s explanation of the photoelectric effect, in Bohr’s model for the hydrogen atom, and </a:t>
            </a:r>
            <a:r>
              <a:rPr lang="en-US" sz="4000" b="1" dirty="0">
                <a:solidFill>
                  <a:schemeClr val="tx1"/>
                </a:solidFill>
              </a:rPr>
              <a:t> </a:t>
            </a:r>
            <a:r>
              <a:rPr lang="en-US" sz="4000" b="1" dirty="0" smtClean="0">
                <a:solidFill>
                  <a:schemeClr val="tx1"/>
                </a:solidFill>
              </a:rPr>
              <a:t>Schrödinger’s equation among others. We performed four experiments in which we obtain  experimental values for  h.</a:t>
            </a:r>
            <a:endParaRPr lang="en-US" sz="4000" b="1" dirty="0" smtClean="0">
              <a:solidFill>
                <a:schemeClr val="tx1"/>
              </a:solidFill>
              <a:cs typeface="Arial" pitchFamily="34" charset="0"/>
            </a:endParaRPr>
          </a:p>
        </p:txBody>
      </p:sp>
      <mc:AlternateContent xmlns:mc="http://schemas.openxmlformats.org/markup-compatibility/2006">
        <mc:Choice xmlns:a14="http://schemas.microsoft.com/office/drawing/2010/main" Requires="a14">
          <p:sp>
            <p:nvSpPr>
              <p:cNvPr id="22" name="Subtitle 2"/>
              <p:cNvSpPr txBox="1">
                <a:spLocks/>
              </p:cNvSpPr>
              <p:nvPr/>
            </p:nvSpPr>
            <p:spPr>
              <a:xfrm>
                <a:off x="35798760" y="9732285"/>
                <a:ext cx="14859563" cy="12644102"/>
              </a:xfrm>
              <a:prstGeom prst="rect">
                <a:avLst/>
              </a:prstGeom>
            </p:spPr>
            <p:style>
              <a:lnRef idx="2">
                <a:schemeClr val="accent6"/>
              </a:lnRef>
              <a:fillRef idx="1">
                <a:schemeClr val="lt1"/>
              </a:fillRef>
              <a:effectRef idx="0">
                <a:schemeClr val="accent6"/>
              </a:effectRef>
              <a:fontRef idx="minor">
                <a:schemeClr val="dk1"/>
              </a:fontRef>
            </p:style>
            <p:txBody>
              <a:bodyPr vert="horz" wrap="square" lIns="512064" tIns="256032" rIns="512064" bIns="256032"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n-US" sz="4800" b="1" dirty="0" smtClean="0">
                    <a:solidFill>
                      <a:schemeClr val="tx1"/>
                    </a:solidFill>
                  </a:rPr>
                  <a:t>Theory: </a:t>
                </a:r>
                <a:r>
                  <a:rPr lang="en-US" sz="4000" dirty="0" smtClean="0">
                    <a:solidFill>
                      <a:schemeClr val="tx1"/>
                    </a:solidFill>
                  </a:rPr>
                  <a:t>In </a:t>
                </a:r>
                <a:r>
                  <a:rPr lang="en-US" sz="4000" dirty="0">
                    <a:solidFill>
                      <a:schemeClr val="tx1"/>
                    </a:solidFill>
                  </a:rPr>
                  <a:t>the 19th century it was discovered that hot materials and gases emit light of characteristic wavelengths. It was not until 1885 that a Swiss high school teacher, Johann Balmer, found an empirical relationship, called the </a:t>
                </a:r>
                <a:r>
                  <a:rPr lang="en-US" sz="4000" dirty="0" err="1">
                    <a:solidFill>
                      <a:schemeClr val="tx1"/>
                    </a:solidFill>
                  </a:rPr>
                  <a:t>Balmer</a:t>
                </a:r>
                <a:r>
                  <a:rPr lang="en-US" sz="4000" dirty="0">
                    <a:solidFill>
                      <a:schemeClr val="tx1"/>
                    </a:solidFill>
                  </a:rPr>
                  <a:t> </a:t>
                </a:r>
                <a:r>
                  <a:rPr lang="en-US" sz="4000" dirty="0" smtClean="0">
                    <a:solidFill>
                      <a:schemeClr val="tx1"/>
                    </a:solidFill>
                  </a:rPr>
                  <a:t>formula </a:t>
                </a:r>
                <a:r>
                  <a:rPr lang="en-US" sz="4000" dirty="0">
                    <a:solidFill>
                      <a:schemeClr val="tx1"/>
                    </a:solidFill>
                  </a:rPr>
                  <a:t>for hydrogen </a:t>
                </a:r>
                <a:r>
                  <a:rPr lang="en-US" sz="4000" baseline="30000" dirty="0">
                    <a:solidFill>
                      <a:schemeClr val="tx1"/>
                    </a:solidFill>
                  </a:rPr>
                  <a:t>2</a:t>
                </a:r>
                <a:r>
                  <a:rPr lang="en-US" sz="4000" baseline="30000" dirty="0" smtClean="0">
                    <a:solidFill>
                      <a:schemeClr val="tx1"/>
                    </a:solidFill>
                  </a:rPr>
                  <a:t>)</a:t>
                </a:r>
                <a:r>
                  <a:rPr lang="en-US" sz="4000" dirty="0" smtClean="0">
                    <a:solidFill>
                      <a:schemeClr val="tx1"/>
                    </a:solidFill>
                  </a:rPr>
                  <a:t>, </a:t>
                </a:r>
                <a:r>
                  <a:rPr lang="en-US" sz="4000" dirty="0">
                    <a:solidFill>
                      <a:schemeClr val="tx1"/>
                    </a:solidFill>
                  </a:rPr>
                  <a:t>for the wavelength</a:t>
                </a:r>
              </a:p>
              <a:p>
                <a:r>
                  <a:rPr lang="en-US" sz="4000" dirty="0" smtClean="0">
                    <a:solidFill>
                      <a:schemeClr val="tx1"/>
                    </a:solidFill>
                  </a:rPr>
                  <a:t>  </a:t>
                </a:r>
                <a14:m>
                  <m:oMath xmlns:m="http://schemas.openxmlformats.org/officeDocument/2006/math">
                    <m:f>
                      <m:fPr>
                        <m:ctrlPr>
                          <a:rPr lang="en-US" sz="4000" i="1">
                            <a:solidFill>
                              <a:schemeClr val="tx1"/>
                            </a:solidFill>
                          </a:rPr>
                        </m:ctrlPr>
                      </m:fPr>
                      <m:num>
                        <m:r>
                          <a:rPr lang="en-US" sz="4000" i="1">
                            <a:solidFill>
                              <a:schemeClr val="tx1"/>
                            </a:solidFill>
                          </a:rPr>
                          <m:t>1</m:t>
                        </m:r>
                      </m:num>
                      <m:den>
                        <m:r>
                          <m:rPr>
                            <m:sty m:val="p"/>
                          </m:rPr>
                          <a:rPr lang="en-US" sz="4000">
                            <a:solidFill>
                              <a:schemeClr val="tx1"/>
                            </a:solidFill>
                          </a:rPr>
                          <m:t>λ</m:t>
                        </m:r>
                      </m:den>
                    </m:f>
                  </m:oMath>
                </a14:m>
                <a:r>
                  <a:rPr lang="en-US" sz="4000" dirty="0">
                    <a:solidFill>
                      <a:schemeClr val="tx1"/>
                    </a:solidFill>
                  </a:rPr>
                  <a:t> = R</a:t>
                </a:r>
                <a:r>
                  <a:rPr lang="en-US" sz="4000" baseline="-25000" dirty="0">
                    <a:solidFill>
                      <a:schemeClr val="tx1"/>
                    </a:solidFill>
                  </a:rPr>
                  <a:t>H</a:t>
                </a:r>
                <a:r>
                  <a:rPr lang="en-US" sz="4000" dirty="0">
                    <a:solidFill>
                      <a:schemeClr val="tx1"/>
                    </a:solidFill>
                  </a:rPr>
                  <a:t> (</a:t>
                </a:r>
                <a14:m>
                  <m:oMath xmlns:m="http://schemas.openxmlformats.org/officeDocument/2006/math">
                    <m:f>
                      <m:fPr>
                        <m:ctrlPr>
                          <a:rPr lang="en-US" sz="4000" i="1">
                            <a:solidFill>
                              <a:schemeClr val="tx1"/>
                            </a:solidFill>
                          </a:rPr>
                        </m:ctrlPr>
                      </m:fPr>
                      <m:num>
                        <m:r>
                          <a:rPr lang="en-US" sz="4000" i="1">
                            <a:solidFill>
                              <a:schemeClr val="tx1"/>
                            </a:solidFill>
                          </a:rPr>
                          <m:t>1</m:t>
                        </m:r>
                      </m:num>
                      <m:den>
                        <m:sSup>
                          <m:sSupPr>
                            <m:ctrlPr>
                              <a:rPr lang="en-US" sz="4000" i="1">
                                <a:solidFill>
                                  <a:schemeClr val="tx1"/>
                                </a:solidFill>
                              </a:rPr>
                            </m:ctrlPr>
                          </m:sSupPr>
                          <m:e>
                            <m:r>
                              <a:rPr lang="en-US" sz="4000" i="1">
                                <a:solidFill>
                                  <a:schemeClr val="tx1"/>
                                </a:solidFill>
                              </a:rPr>
                              <m:t>2</m:t>
                            </m:r>
                          </m:e>
                          <m:sup>
                            <m:r>
                              <a:rPr lang="en-US" sz="4000" i="1">
                                <a:solidFill>
                                  <a:schemeClr val="tx1"/>
                                </a:solidFill>
                              </a:rPr>
                              <m:t>2</m:t>
                            </m:r>
                          </m:sup>
                        </m:sSup>
                      </m:den>
                    </m:f>
                  </m:oMath>
                </a14:m>
                <a:r>
                  <a:rPr lang="en-US" sz="4000" dirty="0">
                    <a:solidFill>
                      <a:schemeClr val="tx1"/>
                    </a:solidFill>
                  </a:rPr>
                  <a:t> - </a:t>
                </a:r>
                <a14:m>
                  <m:oMath xmlns:m="http://schemas.openxmlformats.org/officeDocument/2006/math">
                    <m:f>
                      <m:fPr>
                        <m:ctrlPr>
                          <a:rPr lang="en-US" sz="4000" i="1">
                            <a:solidFill>
                              <a:schemeClr val="tx1"/>
                            </a:solidFill>
                          </a:rPr>
                        </m:ctrlPr>
                      </m:fPr>
                      <m:num>
                        <m:r>
                          <a:rPr lang="en-US" sz="4000" i="1">
                            <a:solidFill>
                              <a:schemeClr val="tx1"/>
                            </a:solidFill>
                          </a:rPr>
                          <m:t>1</m:t>
                        </m:r>
                      </m:num>
                      <m:den>
                        <m:sSup>
                          <m:sSupPr>
                            <m:ctrlPr>
                              <a:rPr lang="en-US" sz="4000" i="1">
                                <a:solidFill>
                                  <a:schemeClr val="tx1"/>
                                </a:solidFill>
                              </a:rPr>
                            </m:ctrlPr>
                          </m:sSupPr>
                          <m:e>
                            <m:r>
                              <a:rPr lang="en-US" sz="4000" i="1">
                                <a:solidFill>
                                  <a:schemeClr val="tx1"/>
                                </a:solidFill>
                              </a:rPr>
                              <m:t>𝑛</m:t>
                            </m:r>
                          </m:e>
                          <m:sup>
                            <m:r>
                              <a:rPr lang="en-US" sz="4000" i="1">
                                <a:solidFill>
                                  <a:schemeClr val="tx1"/>
                                </a:solidFill>
                              </a:rPr>
                              <m:t>2</m:t>
                            </m:r>
                          </m:sup>
                        </m:sSup>
                      </m:den>
                    </m:f>
                  </m:oMath>
                </a14:m>
                <a:r>
                  <a:rPr lang="en-US" sz="4000" dirty="0">
                    <a:solidFill>
                      <a:schemeClr val="tx1"/>
                    </a:solidFill>
                  </a:rPr>
                  <a:t>)      </a:t>
                </a:r>
                <a:r>
                  <a:rPr lang="en-US" sz="4000" dirty="0" smtClean="0">
                    <a:solidFill>
                      <a:schemeClr val="tx1"/>
                    </a:solidFill>
                  </a:rPr>
                  <a:t>      Eq</a:t>
                </a:r>
                <a:r>
                  <a:rPr lang="en-US" sz="4000" dirty="0">
                    <a:solidFill>
                      <a:schemeClr val="tx1"/>
                    </a:solidFill>
                  </a:rPr>
                  <a:t>. 2</a:t>
                </a:r>
              </a:p>
              <a:p>
                <a:pPr algn="just"/>
                <a:r>
                  <a:rPr lang="en-US" sz="4000" dirty="0">
                    <a:solidFill>
                      <a:schemeClr val="tx1"/>
                    </a:solidFill>
                  </a:rPr>
                  <a:t>where n = 3, 4, 5 ... and the Rydberg constant  R</a:t>
                </a:r>
                <a:r>
                  <a:rPr lang="en-US" sz="4000" baseline="-25000" dirty="0">
                    <a:solidFill>
                      <a:schemeClr val="tx1"/>
                    </a:solidFill>
                  </a:rPr>
                  <a:t>H</a:t>
                </a:r>
                <a:r>
                  <a:rPr lang="en-US" sz="4000" dirty="0">
                    <a:solidFill>
                      <a:schemeClr val="tx1"/>
                    </a:solidFill>
                  </a:rPr>
                  <a:t> has the value 1.097 ∙ 10</a:t>
                </a:r>
                <a:r>
                  <a:rPr lang="en-US" sz="4000" baseline="30000" dirty="0">
                    <a:solidFill>
                      <a:schemeClr val="tx1"/>
                    </a:solidFill>
                  </a:rPr>
                  <a:t>7</a:t>
                </a:r>
                <a:r>
                  <a:rPr lang="en-US" sz="4000" dirty="0">
                    <a:solidFill>
                      <a:schemeClr val="tx1"/>
                    </a:solidFill>
                  </a:rPr>
                  <a:t> m</a:t>
                </a:r>
                <a:r>
                  <a:rPr lang="en-US" sz="4000" baseline="30000" dirty="0">
                    <a:solidFill>
                      <a:schemeClr val="tx1"/>
                    </a:solidFill>
                  </a:rPr>
                  <a:t>-1</a:t>
                </a:r>
                <a:r>
                  <a:rPr lang="en-US" sz="4000" dirty="0">
                    <a:solidFill>
                      <a:schemeClr val="tx1"/>
                    </a:solidFill>
                  </a:rPr>
                  <a:t>.</a:t>
                </a:r>
              </a:p>
              <a:p>
                <a:pPr algn="just"/>
                <a:r>
                  <a:rPr lang="en-US" sz="4000" dirty="0">
                    <a:solidFill>
                      <a:schemeClr val="tx1"/>
                    </a:solidFill>
                  </a:rPr>
                  <a:t>Nils Bohr gave a theoretical explanation for this formula in 1913, based on the earlier discovery by Max Planck, that light is quantized. The Bohr model of the hydrogen atom</a:t>
                </a:r>
                <a:r>
                  <a:rPr lang="en-US" sz="4000" baseline="30000" dirty="0">
                    <a:solidFill>
                      <a:schemeClr val="tx1"/>
                    </a:solidFill>
                  </a:rPr>
                  <a:t>2)</a:t>
                </a:r>
                <a:r>
                  <a:rPr lang="en-US" sz="4000" dirty="0">
                    <a:solidFill>
                      <a:schemeClr val="tx1"/>
                    </a:solidFill>
                  </a:rPr>
                  <a:t>  yields a formula for R</a:t>
                </a:r>
                <a:r>
                  <a:rPr lang="en-US" sz="4000" baseline="-25000" dirty="0">
                    <a:solidFill>
                      <a:schemeClr val="tx1"/>
                    </a:solidFill>
                  </a:rPr>
                  <a:t>H</a:t>
                </a:r>
                <a:r>
                  <a:rPr lang="en-US" sz="4000" dirty="0">
                    <a:solidFill>
                      <a:schemeClr val="tx1"/>
                    </a:solidFill>
                  </a:rPr>
                  <a:t> </a:t>
                </a:r>
              </a:p>
              <a:p>
                <a:r>
                  <a:rPr lang="es-ES" sz="4000" dirty="0">
                    <a:solidFill>
                      <a:schemeClr val="tx1"/>
                    </a:solidFill>
                  </a:rPr>
                  <a:t>R</a:t>
                </a:r>
                <a:r>
                  <a:rPr lang="es-ES" sz="4000" baseline="-25000" dirty="0">
                    <a:solidFill>
                      <a:schemeClr val="tx1"/>
                    </a:solidFill>
                  </a:rPr>
                  <a:t>H  </a:t>
                </a:r>
                <a:r>
                  <a:rPr lang="es-ES" sz="4000" dirty="0" smtClean="0">
                    <a:solidFill>
                      <a:schemeClr val="tx1"/>
                    </a:solidFill>
                  </a:rPr>
                  <a:t>= 2 </a:t>
                </a:r>
                <a:r>
                  <a:rPr lang="es-ES" sz="4000" dirty="0">
                    <a:solidFill>
                      <a:schemeClr val="tx1"/>
                    </a:solidFill>
                  </a:rPr>
                  <a:t>m k</a:t>
                </a:r>
                <a:r>
                  <a:rPr lang="es-ES" sz="4000" baseline="30000" dirty="0">
                    <a:solidFill>
                      <a:schemeClr val="tx1"/>
                    </a:solidFill>
                  </a:rPr>
                  <a:t>2</a:t>
                </a:r>
                <a:r>
                  <a:rPr lang="es-ES" sz="4000" dirty="0">
                    <a:solidFill>
                      <a:schemeClr val="tx1"/>
                    </a:solidFill>
                  </a:rPr>
                  <a:t> e</a:t>
                </a:r>
                <a:r>
                  <a:rPr lang="es-ES" sz="4000" baseline="30000" dirty="0">
                    <a:solidFill>
                      <a:schemeClr val="tx1"/>
                    </a:solidFill>
                  </a:rPr>
                  <a:t>4</a:t>
                </a:r>
                <a:r>
                  <a:rPr lang="es-ES" sz="4000" dirty="0">
                    <a:solidFill>
                      <a:schemeClr val="tx1"/>
                    </a:solidFill>
                  </a:rPr>
                  <a:t> </a:t>
                </a:r>
                <a:r>
                  <a:rPr lang="en-US" sz="4000" dirty="0">
                    <a:solidFill>
                      <a:schemeClr val="tx1"/>
                    </a:solidFill>
                  </a:rPr>
                  <a:t>π</a:t>
                </a:r>
                <a:r>
                  <a:rPr lang="es-ES" sz="4000" baseline="30000" dirty="0">
                    <a:solidFill>
                      <a:schemeClr val="tx1"/>
                    </a:solidFill>
                  </a:rPr>
                  <a:t>2</a:t>
                </a:r>
                <a:r>
                  <a:rPr lang="es-ES" sz="4000" dirty="0">
                    <a:solidFill>
                      <a:schemeClr val="tx1"/>
                    </a:solidFill>
                  </a:rPr>
                  <a:t> / h</a:t>
                </a:r>
                <a:r>
                  <a:rPr lang="es-ES" sz="4000" baseline="30000" dirty="0">
                    <a:solidFill>
                      <a:schemeClr val="tx1"/>
                    </a:solidFill>
                  </a:rPr>
                  <a:t>3</a:t>
                </a:r>
                <a:r>
                  <a:rPr lang="es-ES" sz="4000" dirty="0">
                    <a:solidFill>
                      <a:schemeClr val="tx1"/>
                    </a:solidFill>
                  </a:rPr>
                  <a:t> c     </a:t>
                </a:r>
                <a:r>
                  <a:rPr lang="es-ES" sz="4000" dirty="0" smtClean="0">
                    <a:solidFill>
                      <a:schemeClr val="tx1"/>
                    </a:solidFill>
                  </a:rPr>
                  <a:t>     </a:t>
                </a:r>
                <a:r>
                  <a:rPr lang="es-ES" sz="4000" dirty="0" err="1" smtClean="0">
                    <a:solidFill>
                      <a:schemeClr val="tx1"/>
                    </a:solidFill>
                  </a:rPr>
                  <a:t>Eq</a:t>
                </a:r>
                <a:r>
                  <a:rPr lang="es-ES" sz="4000" dirty="0">
                    <a:solidFill>
                      <a:schemeClr val="tx1"/>
                    </a:solidFill>
                  </a:rPr>
                  <a:t>. </a:t>
                </a:r>
                <a:r>
                  <a:rPr lang="es-ES" sz="4000" dirty="0" smtClean="0">
                    <a:solidFill>
                      <a:schemeClr val="tx1"/>
                    </a:solidFill>
                  </a:rPr>
                  <a:t>3</a:t>
                </a:r>
                <a:endParaRPr lang="en-US" sz="4000" dirty="0">
                  <a:solidFill>
                    <a:schemeClr val="tx1"/>
                  </a:solidFill>
                </a:endParaRPr>
              </a:p>
              <a:p>
                <a:pPr algn="just"/>
                <a:r>
                  <a:rPr lang="en-US" sz="4000" dirty="0">
                    <a:solidFill>
                      <a:schemeClr val="tx1"/>
                    </a:solidFill>
                  </a:rPr>
                  <a:t>where m is the mass of the electron, e is its electric charge, c is the speed of light and h is Planck's constant.  k is the Coulomb constant . We have measured e and c in separate experiments during this year's REVS-UP program. In this experiment we measure R</a:t>
                </a:r>
                <a:r>
                  <a:rPr lang="en-US" sz="4000" baseline="-25000" dirty="0">
                    <a:solidFill>
                      <a:schemeClr val="tx1"/>
                    </a:solidFill>
                  </a:rPr>
                  <a:t>H, </a:t>
                </a:r>
                <a:r>
                  <a:rPr lang="en-US" sz="4000" dirty="0">
                    <a:solidFill>
                      <a:schemeClr val="tx1"/>
                    </a:solidFill>
                  </a:rPr>
                  <a:t>which allows us to </a:t>
                </a:r>
                <a:r>
                  <a:rPr lang="en-US" sz="4000" dirty="0" smtClean="0">
                    <a:solidFill>
                      <a:schemeClr val="tx1"/>
                    </a:solidFill>
                  </a:rPr>
                  <a:t>compute  h</a:t>
                </a:r>
                <a:r>
                  <a:rPr lang="en-US" sz="4000" dirty="0" smtClean="0">
                    <a:solidFill>
                      <a:schemeClr val="tx1"/>
                    </a:solidFill>
                  </a:rPr>
                  <a:t>.</a:t>
                </a:r>
                <a:r>
                  <a:rPr lang="en-US" sz="4000" dirty="0">
                    <a:solidFill>
                      <a:schemeClr val="tx1"/>
                    </a:solidFill>
                  </a:rPr>
                  <a:t> </a:t>
                </a:r>
              </a:p>
            </p:txBody>
          </p:sp>
        </mc:Choice>
        <mc:Fallback>
          <p:sp>
            <p:nvSpPr>
              <p:cNvPr id="22" name="Subtitle 2"/>
              <p:cNvSpPr txBox="1">
                <a:spLocks noRot="1" noChangeAspect="1" noMove="1" noResize="1" noEditPoints="1" noAdjustHandles="1" noChangeArrowheads="1" noChangeShapeType="1" noTextEdit="1"/>
              </p:cNvSpPr>
              <p:nvPr/>
            </p:nvSpPr>
            <p:spPr>
              <a:xfrm>
                <a:off x="35798760" y="9732285"/>
                <a:ext cx="14859563" cy="12644102"/>
              </a:xfrm>
              <a:prstGeom prst="rect">
                <a:avLst/>
              </a:prstGeom>
              <a:blipFill rotWithShape="1">
                <a:blip r:embed="rId3"/>
                <a:stretch>
                  <a:fillRect/>
                </a:stretch>
              </a:blipFill>
            </p:spPr>
            <p:txBody>
              <a:bodyPr/>
              <a:lstStyle/>
              <a:p>
                <a:r>
                  <a:rPr lang="en-US">
                    <a:noFill/>
                  </a:rPr>
                  <a:t> </a:t>
                </a:r>
              </a:p>
            </p:txBody>
          </p:sp>
        </mc:Fallback>
      </mc:AlternateContent>
      <p:pic>
        <p:nvPicPr>
          <p:cNvPr id="4" name="Picture 3" descr="RevsLogo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767" y="622174"/>
            <a:ext cx="7916300" cy="4365362"/>
          </a:xfrm>
          <a:prstGeom prst="rect">
            <a:avLst/>
          </a:prstGeom>
        </p:spPr>
      </p:pic>
      <p:pic>
        <p:nvPicPr>
          <p:cNvPr id="5" name="Picture 4" descr="Revs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50190" y="844424"/>
            <a:ext cx="12450015" cy="3831834"/>
          </a:xfrm>
          <a:prstGeom prst="rect">
            <a:avLst/>
          </a:prstGeom>
        </p:spPr>
      </p:pic>
      <p:sp>
        <p:nvSpPr>
          <p:cNvPr id="27" name="Subtitle 2"/>
          <p:cNvSpPr txBox="1">
            <a:spLocks/>
          </p:cNvSpPr>
          <p:nvPr/>
        </p:nvSpPr>
        <p:spPr>
          <a:xfrm>
            <a:off x="8618067" y="1138373"/>
            <a:ext cx="7312367" cy="3570208"/>
          </a:xfrm>
          <a:prstGeom prst="rect">
            <a:avLst/>
          </a:prstGeom>
          <a:solidFill>
            <a:srgbClr val="FFFFFF"/>
          </a:solidFill>
          <a:ln>
            <a:noFill/>
          </a:ln>
        </p:spPr>
        <p:style>
          <a:lnRef idx="2">
            <a:schemeClr val="accent2"/>
          </a:lnRef>
          <a:fillRef idx="1">
            <a:schemeClr val="lt1"/>
          </a:fillRef>
          <a:effectRef idx="0">
            <a:schemeClr val="accent2"/>
          </a:effectRef>
          <a:fontRef idx="minor">
            <a:schemeClr val="dk1"/>
          </a:fontRef>
        </p:style>
        <p:txBody>
          <a:bodyPr vert="horz" wrap="square" lIns="512064" tIns="256032" rIns="512064" bIns="256032"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smtClean="0">
                <a:cs typeface="Arial" pitchFamily="34" charset="0"/>
              </a:rPr>
              <a:t>Physics Group: Mei </a:t>
            </a:r>
            <a:r>
              <a:rPr lang="en-US" dirty="0" err="1" smtClean="0">
                <a:cs typeface="Arial" pitchFamily="34" charset="0"/>
              </a:rPr>
              <a:t>Mei</a:t>
            </a:r>
            <a:r>
              <a:rPr lang="en-US" dirty="0" smtClean="0">
                <a:cs typeface="Arial" pitchFamily="34" charset="0"/>
              </a:rPr>
              <a:t> Chan, Travis </a:t>
            </a:r>
            <a:r>
              <a:rPr lang="en-US" dirty="0" err="1" smtClean="0">
                <a:cs typeface="Arial" pitchFamily="34" charset="0"/>
              </a:rPr>
              <a:t>Christolear</a:t>
            </a:r>
            <a:r>
              <a:rPr lang="en-US" dirty="0" smtClean="0">
                <a:cs typeface="Arial" pitchFamily="34" charset="0"/>
              </a:rPr>
              <a:t>, David Lao, Alex Pearson, Chris Perez, Luke Singleton, Colin Smith, Po </a:t>
            </a:r>
            <a:r>
              <a:rPr lang="en-US" dirty="0" err="1" smtClean="0">
                <a:cs typeface="Arial" pitchFamily="34" charset="0"/>
              </a:rPr>
              <a:t>Tsui</a:t>
            </a:r>
            <a:endParaRPr lang="en-US" dirty="0" smtClean="0">
              <a:cs typeface="Arial" pitchFamily="34" charset="0"/>
            </a:endParaRPr>
          </a:p>
          <a:p>
            <a:pPr algn="l"/>
            <a:r>
              <a:rPr lang="en-US" dirty="0" smtClean="0">
                <a:cs typeface="Arial" pitchFamily="34" charset="0"/>
              </a:rPr>
              <a:t>Faculty Advisors: Vladimir </a:t>
            </a:r>
            <a:r>
              <a:rPr lang="en-US" dirty="0" err="1" smtClean="0">
                <a:cs typeface="Arial" pitchFamily="34" charset="0"/>
              </a:rPr>
              <a:t>Gasparyan</a:t>
            </a:r>
            <a:r>
              <a:rPr lang="en-US" dirty="0" smtClean="0">
                <a:cs typeface="Arial" pitchFamily="34" charset="0"/>
              </a:rPr>
              <a:t>, Thomas Meyer</a:t>
            </a:r>
            <a:endParaRPr lang="en-US" dirty="0">
              <a:cs typeface="Arial" pitchFamily="34" charset="0"/>
            </a:endParaRPr>
          </a:p>
        </p:txBody>
      </p:sp>
      <p:pic>
        <p:nvPicPr>
          <p:cNvPr id="23" name="Picture 22" descr="C:\Users\Chrispy\Pictures\photo effect 2.jpg"/>
          <p:cNvPicPr/>
          <p:nvPr/>
        </p:nvPicPr>
        <p:blipFill>
          <a:blip r:embed="rId6">
            <a:extLst>
              <a:ext uri="{28A0092B-C50C-407E-A947-70E740481C1C}">
                <a14:useLocalDpi xmlns:a14="http://schemas.microsoft.com/office/drawing/2010/main" val="0"/>
              </a:ext>
            </a:extLst>
          </a:blip>
          <a:srcRect/>
          <a:stretch>
            <a:fillRect/>
          </a:stretch>
        </p:blipFill>
        <p:spPr bwMode="auto">
          <a:xfrm>
            <a:off x="23678122" y="9839632"/>
            <a:ext cx="11173590" cy="4157112"/>
          </a:xfrm>
          <a:prstGeom prst="rect">
            <a:avLst/>
          </a:prstGeom>
          <a:solidFill>
            <a:schemeClr val="bg1"/>
          </a:solidFill>
          <a:ln>
            <a:solidFill>
              <a:schemeClr val="tx1"/>
            </a:solidFill>
          </a:ln>
        </p:spPr>
      </p:pic>
      <p:sp>
        <p:nvSpPr>
          <p:cNvPr id="7" name="Rectangle 6"/>
          <p:cNvSpPr/>
          <p:nvPr/>
        </p:nvSpPr>
        <p:spPr>
          <a:xfrm>
            <a:off x="11275029" y="7773065"/>
            <a:ext cx="15408248" cy="1631216"/>
          </a:xfrm>
          <a:prstGeom prst="rect">
            <a:avLst/>
          </a:prstGeom>
          <a:noFill/>
        </p:spPr>
        <p:txBody>
          <a:bodyPr wrap="square" lIns="91440" tIns="45720" rIns="91440" bIns="45720">
            <a:spAutoFit/>
          </a:bodyPr>
          <a:lstStyle/>
          <a:p>
            <a:pPr algn="ctr"/>
            <a:r>
              <a:rPr lang="en-US" sz="10000" b="1" dirty="0" smtClean="0">
                <a:ln w="10541" cmpd="sng">
                  <a:solidFill>
                    <a:schemeClr val="accent1">
                      <a:shade val="88000"/>
                      <a:satMod val="110000"/>
                    </a:schemeClr>
                  </a:solidFill>
                  <a:prstDash val="solid"/>
                </a:ln>
              </a:rPr>
              <a:t>The Photoelectric </a:t>
            </a:r>
            <a:r>
              <a:rPr lang="en-US" sz="10000" b="1" dirty="0">
                <a:ln w="10541" cmpd="sng">
                  <a:solidFill>
                    <a:schemeClr val="accent1">
                      <a:shade val="88000"/>
                      <a:satMod val="110000"/>
                    </a:schemeClr>
                  </a:solidFill>
                  <a:prstDash val="solid"/>
                </a:ln>
              </a:rPr>
              <a:t>E</a:t>
            </a:r>
            <a:r>
              <a:rPr lang="en-US" sz="10000" b="1" dirty="0" smtClean="0">
                <a:ln w="10541" cmpd="sng">
                  <a:solidFill>
                    <a:schemeClr val="accent1">
                      <a:shade val="88000"/>
                      <a:satMod val="110000"/>
                    </a:schemeClr>
                  </a:solidFill>
                  <a:prstDash val="solid"/>
                </a:ln>
              </a:rPr>
              <a:t>ffect</a:t>
            </a:r>
            <a:endParaRPr lang="en-US" sz="10000" b="1" dirty="0">
              <a:ln w="10541" cmpd="sng">
                <a:solidFill>
                  <a:schemeClr val="accent1">
                    <a:shade val="88000"/>
                    <a:satMod val="110000"/>
                  </a:schemeClr>
                </a:solidFill>
                <a:prstDash val="solid"/>
              </a:ln>
            </a:endParaRPr>
          </a:p>
        </p:txBody>
      </p:sp>
      <p:sp>
        <p:nvSpPr>
          <p:cNvPr id="29" name="Rectangle 28"/>
          <p:cNvSpPr/>
          <p:nvPr/>
        </p:nvSpPr>
        <p:spPr>
          <a:xfrm>
            <a:off x="34426143" y="7773065"/>
            <a:ext cx="16725281" cy="1631216"/>
          </a:xfrm>
          <a:prstGeom prst="rect">
            <a:avLst/>
          </a:prstGeom>
          <a:noFill/>
        </p:spPr>
        <p:txBody>
          <a:bodyPr wrap="square" lIns="91440" tIns="45720" rIns="91440" bIns="45720">
            <a:spAutoFit/>
          </a:bodyPr>
          <a:lstStyle/>
          <a:p>
            <a:pPr algn="ctr"/>
            <a:r>
              <a:rPr lang="en-US" sz="10000" b="1" dirty="0" smtClean="0">
                <a:ln w="10541" cmpd="sng">
                  <a:solidFill>
                    <a:schemeClr val="accent1">
                      <a:shade val="88000"/>
                      <a:satMod val="110000"/>
                    </a:schemeClr>
                  </a:solidFill>
                  <a:prstDash val="solid"/>
                </a:ln>
              </a:rPr>
              <a:t>The Balmer Series</a:t>
            </a:r>
            <a:endParaRPr lang="en-US" sz="10000" b="1" dirty="0">
              <a:ln w="10541" cmpd="sng">
                <a:solidFill>
                  <a:schemeClr val="accent1">
                    <a:shade val="88000"/>
                    <a:satMod val="110000"/>
                  </a:schemeClr>
                </a:solidFill>
                <a:prstDash val="solid"/>
              </a:ln>
            </a:endParaRPr>
          </a:p>
        </p:txBody>
      </p:sp>
      <p:sp>
        <p:nvSpPr>
          <p:cNvPr id="30" name="Subtitle 2"/>
          <p:cNvSpPr txBox="1">
            <a:spLocks/>
          </p:cNvSpPr>
          <p:nvPr/>
        </p:nvSpPr>
        <p:spPr>
          <a:xfrm>
            <a:off x="35798760" y="22814892"/>
            <a:ext cx="14927054" cy="10242804"/>
          </a:xfrm>
          <a:prstGeom prst="rect">
            <a:avLst/>
          </a:prstGeom>
        </p:spPr>
        <p:style>
          <a:lnRef idx="2">
            <a:schemeClr val="accent6"/>
          </a:lnRef>
          <a:fillRef idx="1">
            <a:schemeClr val="lt1"/>
          </a:fillRef>
          <a:effectRef idx="0">
            <a:schemeClr val="accent6"/>
          </a:effectRef>
          <a:fontRef idx="minor">
            <a:schemeClr val="dk1"/>
          </a:fontRef>
        </p:style>
        <p:txBody>
          <a:bodyPr vert="horz" wrap="square" lIns="512064" tIns="256032" rIns="512064" bIns="256032"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n-US" sz="4800" b="1" dirty="0">
                <a:solidFill>
                  <a:schemeClr val="tx1"/>
                </a:solidFill>
              </a:rPr>
              <a:t>Experiment and Results</a:t>
            </a:r>
            <a:r>
              <a:rPr lang="en-US" sz="4000" b="1" dirty="0" smtClean="0">
                <a:solidFill>
                  <a:schemeClr val="tx1"/>
                </a:solidFill>
              </a:rPr>
              <a:t>.: </a:t>
            </a:r>
            <a:r>
              <a:rPr lang="en-US" sz="4000" dirty="0">
                <a:solidFill>
                  <a:schemeClr val="tx1"/>
                </a:solidFill>
              </a:rPr>
              <a:t>We used a standard optical  spectroscope (see Fig. </a:t>
            </a:r>
            <a:r>
              <a:rPr lang="en-US" sz="4000" dirty="0" smtClean="0">
                <a:solidFill>
                  <a:schemeClr val="tx1"/>
                </a:solidFill>
              </a:rPr>
              <a:t>5), </a:t>
            </a:r>
            <a:r>
              <a:rPr lang="en-US" sz="4000" dirty="0">
                <a:solidFill>
                  <a:schemeClr val="tx1"/>
                </a:solidFill>
              </a:rPr>
              <a:t>in which light from a hydrogen lamp is passed through a 300 lines/mm grating. The wavelengths of the characteristic lines of hydrogen (see. </a:t>
            </a:r>
            <a:r>
              <a:rPr lang="en-US" sz="4000" dirty="0" smtClean="0">
                <a:solidFill>
                  <a:schemeClr val="tx1"/>
                </a:solidFill>
              </a:rPr>
              <a:t>Fig. </a:t>
            </a:r>
            <a:r>
              <a:rPr lang="en-US" sz="4000" dirty="0">
                <a:solidFill>
                  <a:schemeClr val="tx1"/>
                </a:solidFill>
              </a:rPr>
              <a:t>6</a:t>
            </a:r>
            <a:r>
              <a:rPr lang="en-US" sz="4000" dirty="0" smtClean="0">
                <a:solidFill>
                  <a:schemeClr val="tx1"/>
                </a:solidFill>
              </a:rPr>
              <a:t>) </a:t>
            </a:r>
            <a:r>
              <a:rPr lang="en-US" sz="4000" dirty="0">
                <a:solidFill>
                  <a:schemeClr val="tx1"/>
                </a:solidFill>
              </a:rPr>
              <a:t>are measured by determining the angle of diffraction for each line with a telescope. The relationship between wavelength  λ and  the angle θ is given by d </a:t>
            </a:r>
            <a:r>
              <a:rPr lang="en-US" sz="4000" dirty="0" err="1">
                <a:solidFill>
                  <a:schemeClr val="tx1"/>
                </a:solidFill>
              </a:rPr>
              <a:t>sinθ</a:t>
            </a:r>
            <a:r>
              <a:rPr lang="en-US" sz="4000" dirty="0">
                <a:solidFill>
                  <a:schemeClr val="tx1"/>
                </a:solidFill>
              </a:rPr>
              <a:t> = </a:t>
            </a:r>
            <a:r>
              <a:rPr lang="en-US" sz="4000" dirty="0" err="1">
                <a:solidFill>
                  <a:schemeClr val="tx1"/>
                </a:solidFill>
              </a:rPr>
              <a:t>mλ</a:t>
            </a:r>
            <a:r>
              <a:rPr lang="en-US" sz="4000" dirty="0">
                <a:solidFill>
                  <a:schemeClr val="tx1"/>
                </a:solidFill>
              </a:rPr>
              <a:t>, where d is the spacing between the lines of the grating and  m = 1, 2, 3 ... </a:t>
            </a:r>
            <a:r>
              <a:rPr lang="en-US" sz="4000" dirty="0" smtClean="0">
                <a:solidFill>
                  <a:schemeClr val="tx1"/>
                </a:solidFill>
              </a:rPr>
              <a:t>We obtain</a:t>
            </a:r>
          </a:p>
          <a:p>
            <a:pPr algn="just"/>
            <a:r>
              <a:rPr lang="en-US" sz="4000" dirty="0" smtClean="0">
                <a:solidFill>
                  <a:schemeClr val="tx1"/>
                </a:solidFill>
              </a:rPr>
              <a:t>λ</a:t>
            </a:r>
            <a:r>
              <a:rPr lang="en-US" sz="4000" baseline="-25000" dirty="0" smtClean="0">
                <a:solidFill>
                  <a:schemeClr val="tx1"/>
                </a:solidFill>
              </a:rPr>
              <a:t>1</a:t>
            </a:r>
            <a:r>
              <a:rPr lang="en-US" sz="4000" dirty="0" smtClean="0">
                <a:solidFill>
                  <a:schemeClr val="tx1"/>
                </a:solidFill>
              </a:rPr>
              <a:t> = 647 nm (red); λ</a:t>
            </a:r>
            <a:r>
              <a:rPr lang="en-US" sz="4000" baseline="-25000" dirty="0" smtClean="0">
                <a:solidFill>
                  <a:schemeClr val="tx1"/>
                </a:solidFill>
              </a:rPr>
              <a:t>2</a:t>
            </a:r>
            <a:r>
              <a:rPr lang="en-US" sz="4000" dirty="0" smtClean="0">
                <a:solidFill>
                  <a:schemeClr val="tx1"/>
                </a:solidFill>
              </a:rPr>
              <a:t> = 475.5 nm (green); λ</a:t>
            </a:r>
            <a:r>
              <a:rPr lang="en-US" sz="4000" baseline="-25000" dirty="0" smtClean="0">
                <a:solidFill>
                  <a:schemeClr val="tx1"/>
                </a:solidFill>
              </a:rPr>
              <a:t>3</a:t>
            </a:r>
            <a:r>
              <a:rPr lang="en-US" sz="4000" dirty="0" smtClean="0">
                <a:solidFill>
                  <a:schemeClr val="tx1"/>
                </a:solidFill>
              </a:rPr>
              <a:t> = 424 nm (blue)</a:t>
            </a:r>
          </a:p>
          <a:p>
            <a:pPr algn="just"/>
            <a:r>
              <a:rPr lang="en-US" sz="4000" dirty="0" smtClean="0">
                <a:solidFill>
                  <a:schemeClr val="tx1"/>
                </a:solidFill>
              </a:rPr>
              <a:t>where the subscript of λ refers to the value of n in the Balmer formula (Eq. 1). These results yield an average value of  R</a:t>
            </a:r>
            <a:r>
              <a:rPr lang="en-US" sz="4000" baseline="-25000" dirty="0" smtClean="0">
                <a:solidFill>
                  <a:schemeClr val="tx1"/>
                </a:solidFill>
              </a:rPr>
              <a:t>H</a:t>
            </a:r>
            <a:r>
              <a:rPr lang="en-US" sz="4000" dirty="0" smtClean="0">
                <a:solidFill>
                  <a:schemeClr val="tx1"/>
                </a:solidFill>
              </a:rPr>
              <a:t>  = 1.124 ∙ 10</a:t>
            </a:r>
            <a:r>
              <a:rPr lang="en-US" sz="4000" baseline="30000" dirty="0" smtClean="0">
                <a:solidFill>
                  <a:schemeClr val="tx1"/>
                </a:solidFill>
              </a:rPr>
              <a:t>7</a:t>
            </a:r>
            <a:r>
              <a:rPr lang="en-US" sz="4000" dirty="0" smtClean="0">
                <a:solidFill>
                  <a:schemeClr val="tx1"/>
                </a:solidFill>
              </a:rPr>
              <a:t> m</a:t>
            </a:r>
            <a:r>
              <a:rPr lang="en-US" sz="4000" baseline="30000" dirty="0" smtClean="0">
                <a:solidFill>
                  <a:schemeClr val="tx1"/>
                </a:solidFill>
              </a:rPr>
              <a:t>-1</a:t>
            </a:r>
            <a:r>
              <a:rPr lang="en-US" sz="4000" dirty="0" smtClean="0">
                <a:solidFill>
                  <a:schemeClr val="tx1"/>
                </a:solidFill>
              </a:rPr>
              <a:t>. Substituting the values for m, k, e, and c into Eq. 2 we determine the value of h = 6.57 </a:t>
            </a:r>
            <a:r>
              <a:rPr lang="en-US" sz="4000" dirty="0">
                <a:solidFill>
                  <a:schemeClr val="tx1"/>
                </a:solidFill>
              </a:rPr>
              <a:t>∙ 10</a:t>
            </a:r>
            <a:r>
              <a:rPr lang="en-US" sz="4000" baseline="30000" dirty="0">
                <a:solidFill>
                  <a:schemeClr val="tx1"/>
                </a:solidFill>
              </a:rPr>
              <a:t>-34</a:t>
            </a:r>
            <a:r>
              <a:rPr lang="en-US" sz="4000" dirty="0">
                <a:solidFill>
                  <a:schemeClr val="tx1"/>
                </a:solidFill>
              </a:rPr>
              <a:t>  J </a:t>
            </a:r>
            <a:r>
              <a:rPr lang="en-US" sz="4000" dirty="0" smtClean="0">
                <a:solidFill>
                  <a:schemeClr val="tx1"/>
                </a:solidFill>
              </a:rPr>
              <a:t>sec, in good agreement with measurements of h obtained using the photoelectric effect and the accepted value of  h.</a:t>
            </a:r>
            <a:endParaRPr lang="en-US" sz="4000" dirty="0">
              <a:solidFill>
                <a:schemeClr val="tx1"/>
              </a:solidFill>
            </a:endParaRPr>
          </a:p>
        </p:txBody>
      </p:sp>
      <p:sp>
        <p:nvSpPr>
          <p:cNvPr id="31" name="Subtitle 2"/>
          <p:cNvSpPr txBox="1">
            <a:spLocks/>
          </p:cNvSpPr>
          <p:nvPr/>
        </p:nvSpPr>
        <p:spPr>
          <a:xfrm>
            <a:off x="35798760" y="33325028"/>
            <a:ext cx="14927054" cy="4949047"/>
          </a:xfrm>
          <a:prstGeom prst="rect">
            <a:avLst/>
          </a:prstGeom>
        </p:spPr>
        <p:style>
          <a:lnRef idx="2">
            <a:schemeClr val="accent6"/>
          </a:lnRef>
          <a:fillRef idx="1">
            <a:schemeClr val="lt1"/>
          </a:fillRef>
          <a:effectRef idx="0">
            <a:schemeClr val="accent6"/>
          </a:effectRef>
          <a:fontRef idx="minor">
            <a:schemeClr val="dk1"/>
          </a:fontRef>
        </p:style>
        <p:txBody>
          <a:bodyPr vert="horz" wrap="square" lIns="512064" tIns="256032" rIns="512064" bIns="256032"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n-US" sz="4800" b="1" dirty="0" smtClean="0">
                <a:solidFill>
                  <a:schemeClr val="tx1"/>
                </a:solidFill>
              </a:rPr>
              <a:t>Conclusions</a:t>
            </a:r>
            <a:r>
              <a:rPr lang="en-US" sz="4800" b="1" dirty="0">
                <a:solidFill>
                  <a:schemeClr val="tx1"/>
                </a:solidFill>
              </a:rPr>
              <a:t>:</a:t>
            </a:r>
            <a:r>
              <a:rPr lang="en-US" sz="4800" b="1" dirty="0" smtClean="0">
                <a:solidFill>
                  <a:schemeClr val="tx1"/>
                </a:solidFill>
              </a:rPr>
              <a:t> </a:t>
            </a:r>
            <a:r>
              <a:rPr lang="en-US" sz="4000" dirty="0">
                <a:solidFill>
                  <a:schemeClr val="tx1"/>
                </a:solidFill>
              </a:rPr>
              <a:t>We have measured Planck's constant in four separate experiments. We use the photoelectric effect to determine h in three different experiments, each with different equipment, </a:t>
            </a:r>
            <a:r>
              <a:rPr lang="en-US" sz="4000" dirty="0" smtClean="0">
                <a:solidFill>
                  <a:schemeClr val="tx1"/>
                </a:solidFill>
              </a:rPr>
              <a:t>and, using </a:t>
            </a:r>
            <a:r>
              <a:rPr lang="en-US" sz="4000" dirty="0">
                <a:solidFill>
                  <a:schemeClr val="tx1"/>
                </a:solidFill>
              </a:rPr>
              <a:t>a totally different method, we also measure h in a spectroscopic experiment. All experiment are in good </a:t>
            </a:r>
            <a:r>
              <a:rPr lang="en-US" sz="4000" dirty="0" smtClean="0">
                <a:solidFill>
                  <a:schemeClr val="tx1"/>
                </a:solidFill>
              </a:rPr>
              <a:t>agreement with </a:t>
            </a:r>
            <a:r>
              <a:rPr lang="en-US" sz="4000" dirty="0">
                <a:solidFill>
                  <a:schemeClr val="tx1"/>
                </a:solidFill>
              </a:rPr>
              <a:t>the accepted value </a:t>
            </a:r>
            <a:r>
              <a:rPr lang="en-US" sz="4000" dirty="0" smtClean="0">
                <a:solidFill>
                  <a:schemeClr val="tx1"/>
                </a:solidFill>
              </a:rPr>
              <a:t>of h </a:t>
            </a:r>
            <a:r>
              <a:rPr lang="en-US" sz="4000" dirty="0">
                <a:solidFill>
                  <a:schemeClr val="tx1"/>
                </a:solidFill>
              </a:rPr>
              <a:t>= 6.626 ∙ 10</a:t>
            </a:r>
            <a:r>
              <a:rPr lang="en-US" sz="4000" baseline="30000" dirty="0">
                <a:solidFill>
                  <a:schemeClr val="tx1"/>
                </a:solidFill>
              </a:rPr>
              <a:t>-34</a:t>
            </a:r>
            <a:r>
              <a:rPr lang="en-US" sz="4000" dirty="0">
                <a:solidFill>
                  <a:schemeClr val="tx1"/>
                </a:solidFill>
              </a:rPr>
              <a:t>  J sec</a:t>
            </a:r>
            <a:r>
              <a:rPr lang="en-US" sz="4000" dirty="0" smtClean="0">
                <a:solidFill>
                  <a:schemeClr val="tx1"/>
                </a:solidFill>
              </a:rPr>
              <a:t>.</a:t>
            </a:r>
            <a:r>
              <a:rPr lang="en-US" sz="4000" dirty="0">
                <a:solidFill>
                  <a:schemeClr val="tx1"/>
                </a:solidFill>
              </a:rPr>
              <a:t> </a:t>
            </a:r>
          </a:p>
        </p:txBody>
      </p:sp>
      <p:pic>
        <p:nvPicPr>
          <p:cNvPr id="33" name="Picture 32" descr="spectrometer.JPG"/>
          <p:cNvPicPr>
            <a:picLocks noChangeAspect="1"/>
          </p:cNvPicPr>
          <p:nvPr/>
        </p:nvPicPr>
        <p:blipFill>
          <a:blip r:embed="rId7"/>
          <a:stretch>
            <a:fillRect/>
          </a:stretch>
        </p:blipFill>
        <p:spPr>
          <a:xfrm>
            <a:off x="15351630" y="33414222"/>
            <a:ext cx="6934259" cy="4770658"/>
          </a:xfrm>
          <a:prstGeom prst="rect">
            <a:avLst/>
          </a:prstGeom>
          <a:ln>
            <a:noFill/>
          </a:ln>
          <a:effectLst>
            <a:softEdge rad="112500"/>
          </a:effectLst>
        </p:spPr>
      </p:pic>
      <p:pic>
        <p:nvPicPr>
          <p:cNvPr id="6" name="Picture 4" descr="C:\Users\Chrispy\Desktop\Balmer_series.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88320" y="33529390"/>
            <a:ext cx="8953193" cy="471910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Users\vgasparyan\Desktop\heexperimentbywilliamsendor2.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348241" y="9839631"/>
            <a:ext cx="8469630" cy="562436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vgasparyan\Desktop\dope 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348241" y="16695055"/>
            <a:ext cx="8287931" cy="5681332"/>
          </a:xfrm>
          <a:prstGeom prst="rect">
            <a:avLst/>
          </a:prstGeom>
          <a:noFill/>
          <a:extLst>
            <a:ext uri="{909E8E84-426E-40DD-AFC4-6F175D3DCCD1}">
              <a14:hiddenFill xmlns:a14="http://schemas.microsoft.com/office/drawing/2010/main">
                <a:solidFill>
                  <a:srgbClr val="FFFFFF"/>
                </a:solidFill>
              </a14:hiddenFill>
            </a:ext>
          </a:extLst>
        </p:spPr>
      </p:pic>
      <p:sp>
        <p:nvSpPr>
          <p:cNvPr id="24" name="Subtitle 2"/>
          <p:cNvSpPr txBox="1">
            <a:spLocks/>
          </p:cNvSpPr>
          <p:nvPr/>
        </p:nvSpPr>
        <p:spPr>
          <a:xfrm>
            <a:off x="701767" y="9724070"/>
            <a:ext cx="12329236" cy="25139190"/>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vert="horz" wrap="square" lIns="512064" tIns="256032" rIns="512064" bIns="256032"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n-US" sz="4800" b="1" dirty="0" smtClean="0">
                <a:solidFill>
                  <a:schemeClr val="tx1"/>
                </a:solidFill>
              </a:rPr>
              <a:t>Theory: </a:t>
            </a:r>
            <a:r>
              <a:rPr lang="en-US" sz="4000" dirty="0" smtClean="0">
                <a:solidFill>
                  <a:schemeClr val="tx1"/>
                </a:solidFill>
              </a:rPr>
              <a:t>Hertz</a:t>
            </a:r>
            <a:r>
              <a:rPr lang="en-US" sz="4000" dirty="0">
                <a:solidFill>
                  <a:schemeClr val="tx1"/>
                </a:solidFill>
              </a:rPr>
              <a:t> </a:t>
            </a:r>
            <a:r>
              <a:rPr lang="en-US" sz="4000" dirty="0" smtClean="0">
                <a:solidFill>
                  <a:schemeClr val="tx1"/>
                </a:solidFill>
              </a:rPr>
              <a:t>discovered in 1887 that </a:t>
            </a:r>
            <a:r>
              <a:rPr lang="en-US" sz="4000" dirty="0">
                <a:solidFill>
                  <a:schemeClr val="tx1"/>
                </a:solidFill>
              </a:rPr>
              <a:t>electrons are emitted </a:t>
            </a:r>
            <a:r>
              <a:rPr lang="en-US" sz="4000" dirty="0" smtClean="0">
                <a:solidFill>
                  <a:schemeClr val="tx1"/>
                </a:solidFill>
              </a:rPr>
              <a:t>when light is incident on a metal surface.   This </a:t>
            </a:r>
            <a:r>
              <a:rPr lang="en-US" sz="4000" dirty="0">
                <a:solidFill>
                  <a:schemeClr val="tx1"/>
                </a:solidFill>
              </a:rPr>
              <a:t>is known as the photoelectric </a:t>
            </a:r>
            <a:r>
              <a:rPr lang="en-US" sz="4000" dirty="0" smtClean="0">
                <a:solidFill>
                  <a:schemeClr val="tx1"/>
                </a:solidFill>
              </a:rPr>
              <a:t>effect </a:t>
            </a:r>
            <a:r>
              <a:rPr lang="en-US" sz="4000" baseline="30000" dirty="0" smtClean="0">
                <a:solidFill>
                  <a:schemeClr val="tx1"/>
                </a:solidFill>
              </a:rPr>
              <a:t>1)</a:t>
            </a:r>
            <a:r>
              <a:rPr lang="en-US" sz="4000" dirty="0" smtClean="0">
                <a:solidFill>
                  <a:schemeClr val="tx1"/>
                </a:solidFill>
              </a:rPr>
              <a:t>.  </a:t>
            </a:r>
            <a:endParaRPr lang="en-US" sz="4000" dirty="0">
              <a:solidFill>
                <a:schemeClr val="tx1"/>
              </a:solidFill>
            </a:endParaRPr>
          </a:p>
          <a:p>
            <a:pPr algn="just"/>
            <a:r>
              <a:rPr lang="en-US" sz="4000" dirty="0" smtClean="0">
                <a:solidFill>
                  <a:schemeClr val="tx1"/>
                </a:solidFill>
              </a:rPr>
              <a:t>In 1905 Albert </a:t>
            </a:r>
            <a:r>
              <a:rPr lang="en-US" sz="4000" dirty="0">
                <a:solidFill>
                  <a:schemeClr val="tx1"/>
                </a:solidFill>
              </a:rPr>
              <a:t>Einstein applied Planck's </a:t>
            </a:r>
            <a:r>
              <a:rPr lang="en-US" sz="4000" dirty="0" smtClean="0">
                <a:solidFill>
                  <a:schemeClr val="tx1"/>
                </a:solidFill>
              </a:rPr>
              <a:t>theory of the quantization of light and </a:t>
            </a:r>
            <a:r>
              <a:rPr lang="en-US" sz="4000" dirty="0">
                <a:solidFill>
                  <a:schemeClr val="tx1"/>
                </a:solidFill>
              </a:rPr>
              <a:t>explained the photoelectric effect in terms of the quantum model using:</a:t>
            </a:r>
          </a:p>
          <a:p>
            <a:r>
              <a:rPr lang="en-US" sz="4000" i="1" dirty="0" smtClean="0">
                <a:solidFill>
                  <a:schemeClr val="tx1"/>
                </a:solidFill>
              </a:rPr>
              <a:t>E ≡ </a:t>
            </a:r>
            <a:r>
              <a:rPr lang="en-US" sz="4000" i="1" dirty="0">
                <a:solidFill>
                  <a:schemeClr val="tx1"/>
                </a:solidFill>
              </a:rPr>
              <a:t>h</a:t>
            </a:r>
            <a:r>
              <a:rPr lang="el-GR" sz="4000" dirty="0">
                <a:solidFill>
                  <a:schemeClr val="tx1"/>
                </a:solidFill>
              </a:rPr>
              <a:t> </a:t>
            </a:r>
            <a:r>
              <a:rPr lang="en-US" sz="4000" dirty="0" smtClean="0">
                <a:solidFill>
                  <a:schemeClr val="tx1"/>
                </a:solidFill>
              </a:rPr>
              <a:t>f </a:t>
            </a:r>
            <a:r>
              <a:rPr lang="en-US" sz="4000" i="1" dirty="0" smtClean="0">
                <a:solidFill>
                  <a:schemeClr val="tx1"/>
                </a:solidFill>
              </a:rPr>
              <a:t>=  </a:t>
            </a:r>
            <a:r>
              <a:rPr lang="en-US" sz="4000" i="1" dirty="0" err="1">
                <a:solidFill>
                  <a:schemeClr val="tx1"/>
                </a:solidFill>
              </a:rPr>
              <a:t>KE</a:t>
            </a:r>
            <a:r>
              <a:rPr lang="en-US" sz="4000" i="1" baseline="-25000" dirty="0" err="1">
                <a:solidFill>
                  <a:schemeClr val="tx1"/>
                </a:solidFill>
              </a:rPr>
              <a:t>max</a:t>
            </a:r>
            <a:r>
              <a:rPr lang="en-US" sz="4000" i="1" dirty="0">
                <a:solidFill>
                  <a:schemeClr val="tx1"/>
                </a:solidFill>
              </a:rPr>
              <a:t> </a:t>
            </a:r>
            <a:r>
              <a:rPr lang="en-US" sz="4000" i="1" dirty="0" smtClean="0">
                <a:solidFill>
                  <a:schemeClr val="tx1"/>
                </a:solidFill>
              </a:rPr>
              <a:t>+ </a:t>
            </a:r>
            <a:r>
              <a:rPr lang="el-GR" sz="4000" i="1" dirty="0" smtClean="0">
                <a:solidFill>
                  <a:schemeClr val="tx1"/>
                </a:solidFill>
              </a:rPr>
              <a:t>Φ</a:t>
            </a:r>
            <a:r>
              <a:rPr lang="en-US" sz="4000" i="1" dirty="0" smtClean="0">
                <a:solidFill>
                  <a:schemeClr val="tx1"/>
                </a:solidFill>
              </a:rPr>
              <a:t> .</a:t>
            </a:r>
          </a:p>
          <a:p>
            <a:pPr algn="just"/>
            <a:r>
              <a:rPr lang="en-US" sz="4000" dirty="0" smtClean="0">
                <a:solidFill>
                  <a:schemeClr val="tx1"/>
                </a:solidFill>
              </a:rPr>
              <a:t>E </a:t>
            </a:r>
            <a:r>
              <a:rPr lang="en-US" sz="4000" dirty="0">
                <a:solidFill>
                  <a:schemeClr val="tx1"/>
                </a:solidFill>
              </a:rPr>
              <a:t>is the energy supplied by the quantum of light  or a </a:t>
            </a:r>
            <a:r>
              <a:rPr lang="en-US" sz="4000" dirty="0" smtClean="0">
                <a:solidFill>
                  <a:schemeClr val="tx1"/>
                </a:solidFill>
              </a:rPr>
              <a:t>photon, </a:t>
            </a:r>
            <a:r>
              <a:rPr lang="en-US" sz="4000" dirty="0" err="1" smtClean="0">
                <a:solidFill>
                  <a:schemeClr val="tx1"/>
                </a:solidFill>
              </a:rPr>
              <a:t>KE</a:t>
            </a:r>
            <a:r>
              <a:rPr lang="en-US" sz="4000" baseline="-25000" dirty="0" err="1" smtClean="0">
                <a:solidFill>
                  <a:schemeClr val="tx1"/>
                </a:solidFill>
              </a:rPr>
              <a:t>max</a:t>
            </a:r>
            <a:r>
              <a:rPr lang="en-US" sz="4000" dirty="0">
                <a:solidFill>
                  <a:schemeClr val="tx1"/>
                </a:solidFill>
              </a:rPr>
              <a:t> is the maximum kinetic energy of the emitted photoelectrons, </a:t>
            </a:r>
            <a:r>
              <a:rPr lang="en-US" sz="4000" dirty="0" smtClean="0">
                <a:solidFill>
                  <a:schemeClr val="tx1"/>
                </a:solidFill>
              </a:rPr>
              <a:t>and</a:t>
            </a:r>
            <a:r>
              <a:rPr lang="el-GR" sz="4000" i="1" dirty="0" smtClean="0">
                <a:solidFill>
                  <a:schemeClr val="tx1"/>
                </a:solidFill>
              </a:rPr>
              <a:t> </a:t>
            </a:r>
            <a:r>
              <a:rPr lang="el-GR" sz="4000" i="1" dirty="0">
                <a:solidFill>
                  <a:schemeClr val="tx1"/>
                </a:solidFill>
              </a:rPr>
              <a:t>Φ</a:t>
            </a:r>
            <a:r>
              <a:rPr lang="en-US" sz="4000" i="1" dirty="0">
                <a:solidFill>
                  <a:schemeClr val="tx1"/>
                </a:solidFill>
              </a:rPr>
              <a:t> </a:t>
            </a:r>
            <a:r>
              <a:rPr lang="en-US" sz="4000" dirty="0">
                <a:solidFill>
                  <a:schemeClr val="tx1"/>
                </a:solidFill>
              </a:rPr>
              <a:t> is the energy needed to remove them from the surface of the material (the work function</a:t>
            </a:r>
            <a:r>
              <a:rPr lang="en-US" sz="4000" dirty="0" smtClean="0">
                <a:solidFill>
                  <a:schemeClr val="tx1"/>
                </a:solidFill>
              </a:rPr>
              <a:t>).</a:t>
            </a:r>
          </a:p>
          <a:p>
            <a:pPr algn="just"/>
            <a:r>
              <a:rPr lang="en-US" sz="4000" dirty="0" smtClean="0">
                <a:solidFill>
                  <a:schemeClr val="tx1"/>
                </a:solidFill>
              </a:rPr>
              <a:t>Electrons can be emitted from the surface of a material, in this case a metal, when they are bombarded by photons with an energy greater than the work function </a:t>
            </a:r>
            <a:r>
              <a:rPr lang="el-GR" sz="4000" i="1" dirty="0">
                <a:solidFill>
                  <a:schemeClr val="tx1"/>
                </a:solidFill>
              </a:rPr>
              <a:t> </a:t>
            </a:r>
            <a:r>
              <a:rPr lang="el-GR" sz="4000" dirty="0" smtClean="0">
                <a:solidFill>
                  <a:schemeClr val="tx1"/>
                </a:solidFill>
              </a:rPr>
              <a:t>Φ</a:t>
            </a:r>
            <a:r>
              <a:rPr lang="en-US" sz="4000" i="1" dirty="0" smtClean="0">
                <a:solidFill>
                  <a:schemeClr val="tx1"/>
                </a:solidFill>
              </a:rPr>
              <a:t> </a:t>
            </a:r>
            <a:r>
              <a:rPr lang="en-US" sz="4000" dirty="0" smtClean="0">
                <a:solidFill>
                  <a:schemeClr val="tx1"/>
                </a:solidFill>
              </a:rPr>
              <a:t>of the metal.  In the h/e experiment, photons with energy </a:t>
            </a:r>
            <a:r>
              <a:rPr lang="en-US" sz="4000" dirty="0" err="1" smtClean="0">
                <a:solidFill>
                  <a:schemeClr val="tx1"/>
                </a:solidFill>
              </a:rPr>
              <a:t>hf</a:t>
            </a:r>
            <a:r>
              <a:rPr lang="en-US" sz="4000" dirty="0" smtClean="0">
                <a:solidFill>
                  <a:schemeClr val="tx1"/>
                </a:solidFill>
              </a:rPr>
              <a:t> are incident on the cathode of a vacuum tube.</a:t>
            </a:r>
          </a:p>
          <a:p>
            <a:pPr algn="just"/>
            <a:r>
              <a:rPr lang="en-US" sz="4000" dirty="0">
                <a:solidFill>
                  <a:schemeClr val="tx1"/>
                </a:solidFill>
              </a:rPr>
              <a:t>The electrons in the cathode use a minimum </a:t>
            </a:r>
            <a:r>
              <a:rPr lang="el-GR" sz="4000" i="1" dirty="0">
                <a:solidFill>
                  <a:schemeClr val="tx1"/>
                </a:solidFill>
              </a:rPr>
              <a:t> Φ</a:t>
            </a:r>
            <a:r>
              <a:rPr lang="en-US" sz="4000" dirty="0">
                <a:solidFill>
                  <a:schemeClr val="tx1"/>
                </a:solidFill>
              </a:rPr>
              <a:t>  of their energy to escape, leaving the surface with a maximum energy of </a:t>
            </a:r>
            <a:r>
              <a:rPr lang="en-US" sz="4000" dirty="0" err="1" smtClean="0">
                <a:solidFill>
                  <a:schemeClr val="tx1"/>
                </a:solidFill>
              </a:rPr>
              <a:t>KE</a:t>
            </a:r>
            <a:r>
              <a:rPr lang="en-US" sz="4000" baseline="-25000" dirty="0" err="1" smtClean="0">
                <a:solidFill>
                  <a:schemeClr val="tx1"/>
                </a:solidFill>
              </a:rPr>
              <a:t>max</a:t>
            </a:r>
            <a:r>
              <a:rPr lang="en-US" sz="4000" baseline="-25000" dirty="0" smtClean="0">
                <a:solidFill>
                  <a:schemeClr val="tx1"/>
                </a:solidFill>
              </a:rPr>
              <a:t>.</a:t>
            </a:r>
            <a:r>
              <a:rPr lang="en-US" sz="4000" dirty="0">
                <a:solidFill>
                  <a:schemeClr val="tx1"/>
                </a:solidFill>
              </a:rPr>
              <a:t> </a:t>
            </a:r>
            <a:r>
              <a:rPr lang="en-US" sz="4000" dirty="0" smtClean="0">
                <a:solidFill>
                  <a:schemeClr val="tx1"/>
                </a:solidFill>
              </a:rPr>
              <a:t>By </a:t>
            </a:r>
            <a:r>
              <a:rPr lang="en-US" sz="4000" dirty="0">
                <a:solidFill>
                  <a:schemeClr val="tx1"/>
                </a:solidFill>
              </a:rPr>
              <a:t>applying a reverse potential V between the anode and cathode, the photoelectric current can be stopped. </a:t>
            </a:r>
            <a:r>
              <a:rPr lang="en-US" sz="4000" dirty="0" err="1">
                <a:solidFill>
                  <a:schemeClr val="tx1"/>
                </a:solidFill>
              </a:rPr>
              <a:t>KE</a:t>
            </a:r>
            <a:r>
              <a:rPr lang="en-US" sz="4000" baseline="-25000" dirty="0" err="1">
                <a:solidFill>
                  <a:schemeClr val="tx1"/>
                </a:solidFill>
              </a:rPr>
              <a:t>max</a:t>
            </a:r>
            <a:r>
              <a:rPr lang="en-US" sz="4000" dirty="0">
                <a:solidFill>
                  <a:schemeClr val="tx1"/>
                </a:solidFill>
              </a:rPr>
              <a:t> can then be determined by measuring the minimum reverse potential needed to bring the photoelectric current to zero. </a:t>
            </a:r>
          </a:p>
          <a:p>
            <a:r>
              <a:rPr lang="en-US" sz="4000" dirty="0" smtClean="0">
                <a:solidFill>
                  <a:schemeClr val="tx1"/>
                </a:solidFill>
              </a:rPr>
              <a:t>Thus</a:t>
            </a:r>
            <a:r>
              <a:rPr lang="en-US" sz="4000" dirty="0">
                <a:solidFill>
                  <a:schemeClr val="tx1"/>
                </a:solidFill>
              </a:rPr>
              <a:t>, Einstein</a:t>
            </a:r>
            <a:r>
              <a:rPr lang="en-US" sz="4000" b="1" dirty="0">
                <a:solidFill>
                  <a:schemeClr val="tx1"/>
                </a:solidFill>
              </a:rPr>
              <a:t>'</a:t>
            </a:r>
            <a:r>
              <a:rPr lang="en-US" sz="4000" dirty="0">
                <a:solidFill>
                  <a:schemeClr val="tx1"/>
                </a:solidFill>
              </a:rPr>
              <a:t>s </a:t>
            </a:r>
            <a:r>
              <a:rPr lang="en-US" sz="4000" dirty="0" smtClean="0">
                <a:solidFill>
                  <a:schemeClr val="tx1"/>
                </a:solidFill>
              </a:rPr>
              <a:t>relationship becomes </a:t>
            </a:r>
            <a:r>
              <a:rPr lang="en-US" sz="4000" i="1" dirty="0" err="1" smtClean="0">
                <a:solidFill>
                  <a:schemeClr val="tx1"/>
                </a:solidFill>
              </a:rPr>
              <a:t>h</a:t>
            </a:r>
            <a:r>
              <a:rPr lang="en-US" sz="4000" dirty="0" err="1" smtClean="0">
                <a:solidFill>
                  <a:schemeClr val="tx1"/>
                </a:solidFill>
              </a:rPr>
              <a:t>f</a:t>
            </a:r>
            <a:r>
              <a:rPr lang="en-US" sz="4000" dirty="0" smtClean="0">
                <a:solidFill>
                  <a:schemeClr val="tx1"/>
                </a:solidFill>
              </a:rPr>
              <a:t> = </a:t>
            </a:r>
            <a:r>
              <a:rPr lang="en-US" sz="4000" dirty="0" err="1" smtClean="0">
                <a:solidFill>
                  <a:schemeClr val="tx1"/>
                </a:solidFill>
              </a:rPr>
              <a:t>Ve</a:t>
            </a:r>
            <a:r>
              <a:rPr lang="en-US" sz="4000" dirty="0" smtClean="0">
                <a:solidFill>
                  <a:schemeClr val="tx1"/>
                </a:solidFill>
              </a:rPr>
              <a:t> + </a:t>
            </a:r>
            <a:r>
              <a:rPr lang="el-GR" sz="4000" i="1" dirty="0" smtClean="0">
                <a:solidFill>
                  <a:schemeClr val="tx1"/>
                </a:solidFill>
              </a:rPr>
              <a:t>Φ</a:t>
            </a:r>
            <a:r>
              <a:rPr lang="en-US" sz="4000" i="1" dirty="0" smtClean="0">
                <a:solidFill>
                  <a:schemeClr val="tx1"/>
                </a:solidFill>
              </a:rPr>
              <a:t>, or </a:t>
            </a:r>
          </a:p>
          <a:p>
            <a:r>
              <a:rPr lang="en-US" sz="4000" dirty="0" smtClean="0">
                <a:solidFill>
                  <a:schemeClr val="tx1"/>
                </a:solidFill>
              </a:rPr>
              <a:t>V </a:t>
            </a:r>
            <a:r>
              <a:rPr lang="en-US" sz="4000" dirty="0">
                <a:solidFill>
                  <a:schemeClr val="tx1"/>
                </a:solidFill>
              </a:rPr>
              <a:t>= (</a:t>
            </a:r>
            <a:r>
              <a:rPr lang="en-US" sz="4000" i="1" dirty="0">
                <a:solidFill>
                  <a:schemeClr val="tx1"/>
                </a:solidFill>
              </a:rPr>
              <a:t>h/</a:t>
            </a:r>
            <a:r>
              <a:rPr lang="en-US" sz="4000" dirty="0">
                <a:solidFill>
                  <a:schemeClr val="tx1"/>
                </a:solidFill>
              </a:rPr>
              <a:t>e) </a:t>
            </a:r>
            <a:r>
              <a:rPr lang="en-US" sz="4000" dirty="0" smtClean="0">
                <a:solidFill>
                  <a:schemeClr val="tx1"/>
                </a:solidFill>
              </a:rPr>
              <a:t>f</a:t>
            </a:r>
            <a:r>
              <a:rPr lang="en-US" sz="4000" dirty="0">
                <a:solidFill>
                  <a:schemeClr val="tx1"/>
                </a:solidFill>
              </a:rPr>
              <a:t> - (</a:t>
            </a:r>
            <a:r>
              <a:rPr lang="el-GR" sz="4000" i="1" dirty="0">
                <a:solidFill>
                  <a:schemeClr val="tx1"/>
                </a:solidFill>
              </a:rPr>
              <a:t>Φ </a:t>
            </a:r>
            <a:r>
              <a:rPr lang="en-US" sz="4000" dirty="0">
                <a:solidFill>
                  <a:schemeClr val="tx1"/>
                </a:solidFill>
              </a:rPr>
              <a:t>/e</a:t>
            </a:r>
            <a:r>
              <a:rPr lang="en-US" sz="4000" dirty="0" smtClean="0">
                <a:solidFill>
                  <a:schemeClr val="tx1"/>
                </a:solidFill>
              </a:rPr>
              <a:t>)             Eq. 1</a:t>
            </a:r>
          </a:p>
          <a:p>
            <a:pPr algn="just"/>
            <a:r>
              <a:rPr lang="en-US" sz="4000" dirty="0" smtClean="0">
                <a:solidFill>
                  <a:schemeClr val="tx1"/>
                </a:solidFill>
              </a:rPr>
              <a:t>A </a:t>
            </a:r>
            <a:r>
              <a:rPr lang="en-US" sz="4000" dirty="0">
                <a:solidFill>
                  <a:schemeClr val="tx1"/>
                </a:solidFill>
              </a:rPr>
              <a:t>plot of V versus f for different frequencies of light will yield a linear plot with a slope (</a:t>
            </a:r>
            <a:r>
              <a:rPr lang="en-US" sz="4000" i="1" dirty="0">
                <a:solidFill>
                  <a:schemeClr val="tx1"/>
                </a:solidFill>
              </a:rPr>
              <a:t>h</a:t>
            </a:r>
            <a:r>
              <a:rPr lang="en-US" sz="4000" dirty="0">
                <a:solidFill>
                  <a:schemeClr val="tx1"/>
                </a:solidFill>
              </a:rPr>
              <a:t>/e) and a V intercept of (-</a:t>
            </a:r>
            <a:r>
              <a:rPr lang="el-GR" sz="4000" i="1" dirty="0">
                <a:solidFill>
                  <a:schemeClr val="tx1"/>
                </a:solidFill>
              </a:rPr>
              <a:t> Φ </a:t>
            </a:r>
            <a:r>
              <a:rPr lang="en-US" sz="4000" dirty="0">
                <a:solidFill>
                  <a:schemeClr val="tx1"/>
                </a:solidFill>
              </a:rPr>
              <a:t>/e</a:t>
            </a:r>
            <a:r>
              <a:rPr lang="en-US" sz="4000" dirty="0" smtClean="0">
                <a:solidFill>
                  <a:schemeClr val="tx1"/>
                </a:solidFill>
              </a:rPr>
              <a:t>).</a:t>
            </a:r>
            <a:r>
              <a:rPr lang="en-US" sz="4000" dirty="0">
                <a:solidFill>
                  <a:schemeClr val="tx1"/>
                </a:solidFill>
              </a:rPr>
              <a:t> </a:t>
            </a:r>
            <a:r>
              <a:rPr lang="en-US" sz="4000" dirty="0" smtClean="0">
                <a:solidFill>
                  <a:schemeClr val="tx1"/>
                </a:solidFill>
              </a:rPr>
              <a:t>Since </a:t>
            </a:r>
            <a:r>
              <a:rPr lang="en-US" sz="4000" dirty="0">
                <a:solidFill>
                  <a:schemeClr val="tx1"/>
                </a:solidFill>
              </a:rPr>
              <a:t>intensity of the light does not affect the kinetic energy of the photoelectrons, the stopping potential remains constant for different intensities of light and because the stopping potential depends only on the frequency, it is </a:t>
            </a:r>
            <a:r>
              <a:rPr lang="en-US" sz="4000" dirty="0" smtClean="0">
                <a:solidFill>
                  <a:schemeClr val="tx1"/>
                </a:solidFill>
              </a:rPr>
              <a:t>confirmed </a:t>
            </a:r>
            <a:r>
              <a:rPr lang="en-US" sz="4000" dirty="0">
                <a:solidFill>
                  <a:schemeClr val="tx1"/>
                </a:solidFill>
              </a:rPr>
              <a:t>that </a:t>
            </a:r>
            <a:r>
              <a:rPr lang="en-US" sz="4000" dirty="0" smtClean="0">
                <a:solidFill>
                  <a:schemeClr val="tx1"/>
                </a:solidFill>
              </a:rPr>
              <a:t>the photon</a:t>
            </a:r>
            <a:r>
              <a:rPr lang="en-US" sz="4000" dirty="0">
                <a:solidFill>
                  <a:schemeClr val="tx1"/>
                </a:solidFill>
              </a:rPr>
              <a:t> </a:t>
            </a:r>
            <a:r>
              <a:rPr lang="en-US" sz="4000" dirty="0" smtClean="0">
                <a:solidFill>
                  <a:schemeClr val="tx1"/>
                </a:solidFill>
              </a:rPr>
              <a:t>energy equals hf.</a:t>
            </a:r>
          </a:p>
        </p:txBody>
      </p:sp>
      <p:sp>
        <p:nvSpPr>
          <p:cNvPr id="36" name="Subtitle 2"/>
          <p:cNvSpPr txBox="1">
            <a:spLocks/>
          </p:cNvSpPr>
          <p:nvPr/>
        </p:nvSpPr>
        <p:spPr>
          <a:xfrm>
            <a:off x="13332329" y="23762022"/>
            <a:ext cx="21917899" cy="9504140"/>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vert="horz" wrap="square" lIns="512064" tIns="256032" rIns="512064" bIns="256032" rtlCol="0">
            <a:sp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r>
              <a:rPr lang="en-US" sz="4800" b="1" dirty="0" smtClean="0">
                <a:solidFill>
                  <a:schemeClr val="tx1"/>
                </a:solidFill>
              </a:rPr>
              <a:t>Experimental Methods and Results:</a:t>
            </a:r>
            <a:r>
              <a:rPr lang="en-US" sz="4000" b="1" dirty="0" smtClean="0">
                <a:solidFill>
                  <a:schemeClr val="tx1"/>
                </a:solidFill>
              </a:rPr>
              <a:t> </a:t>
            </a:r>
            <a:r>
              <a:rPr lang="en-US" sz="4000" dirty="0" smtClean="0">
                <a:solidFill>
                  <a:schemeClr val="tx1"/>
                </a:solidFill>
              </a:rPr>
              <a:t>In the design of photoelectric effect experiments we need a source of light of various wavelengths.  In two of these experiments performed, we utilized color filters to eradiate a metallic surface with monochromatic light (Fig. 1).   We should point out that the two filter experiments differ only in the equipment used.  Alternatively, in a third experiment, we use light emitting diodes (LED’s) to provide a source of monochromatic photons (Fig. 2).  In all three experiments we apply an electric potential between the anode and cathode, as shown in Fig. 3. The resulting electric field between the anode and cathode opposes the energy of the emitted photoelectrons. The voltage required to stop the current flow is proportional to the energy of the photoelectrons.</a:t>
            </a:r>
          </a:p>
          <a:p>
            <a:pPr algn="just"/>
            <a:r>
              <a:rPr lang="en-US" sz="4000" dirty="0" smtClean="0">
                <a:solidFill>
                  <a:schemeClr val="tx1"/>
                </a:solidFill>
              </a:rPr>
              <a:t>In Fig. 4 we have plotted the stopping potential for various sources of light vs. the frequency of the incident light.  We fitted the data to Eq. 1.  In the case of the two filter experiments we arbitrarily set </a:t>
            </a:r>
            <a:r>
              <a:rPr lang="el-GR" sz="4000" dirty="0" smtClean="0">
                <a:solidFill>
                  <a:schemeClr val="tx1"/>
                </a:solidFill>
              </a:rPr>
              <a:t>Φ</a:t>
            </a:r>
            <a:r>
              <a:rPr lang="en-US" sz="4000" dirty="0" smtClean="0">
                <a:solidFill>
                  <a:schemeClr val="tx1"/>
                </a:solidFill>
              </a:rPr>
              <a:t> to zero, which allows for a more optically pleasing comparison of the three curves.  Using the value of e = 1.602 x 10</a:t>
            </a:r>
            <a:r>
              <a:rPr lang="en-US" sz="4000" baseline="30000" dirty="0">
                <a:solidFill>
                  <a:schemeClr val="tx1"/>
                </a:solidFill>
              </a:rPr>
              <a:t>-</a:t>
            </a:r>
            <a:r>
              <a:rPr lang="en-US" sz="4000" baseline="30000" dirty="0" smtClean="0">
                <a:solidFill>
                  <a:schemeClr val="tx1"/>
                </a:solidFill>
              </a:rPr>
              <a:t>19 </a:t>
            </a:r>
            <a:r>
              <a:rPr lang="en-US" sz="4000" dirty="0" smtClean="0">
                <a:solidFill>
                  <a:schemeClr val="tx1"/>
                </a:solidFill>
              </a:rPr>
              <a:t>C, we obtain the three values of h from the slopes of the three lines.</a:t>
            </a:r>
          </a:p>
          <a:p>
            <a:pPr algn="just"/>
            <a:r>
              <a:rPr lang="en-US" sz="4000" dirty="0" smtClean="0">
                <a:solidFill>
                  <a:schemeClr val="tx1"/>
                </a:solidFill>
              </a:rPr>
              <a:t>h</a:t>
            </a:r>
            <a:r>
              <a:rPr lang="en-US" sz="4000" baseline="-25000" dirty="0" smtClean="0">
                <a:solidFill>
                  <a:schemeClr val="tx1"/>
                </a:solidFill>
              </a:rPr>
              <a:t>filter1</a:t>
            </a:r>
            <a:r>
              <a:rPr lang="en-US" sz="4000" dirty="0" smtClean="0">
                <a:solidFill>
                  <a:schemeClr val="tx1"/>
                </a:solidFill>
              </a:rPr>
              <a:t> = 6.49 x 10</a:t>
            </a:r>
            <a:r>
              <a:rPr lang="en-US" sz="4000" baseline="30000" dirty="0" smtClean="0">
                <a:solidFill>
                  <a:schemeClr val="tx1"/>
                </a:solidFill>
              </a:rPr>
              <a:t>-34</a:t>
            </a:r>
            <a:r>
              <a:rPr lang="en-US" sz="4000" dirty="0" smtClean="0">
                <a:solidFill>
                  <a:schemeClr val="tx1"/>
                </a:solidFill>
              </a:rPr>
              <a:t> </a:t>
            </a:r>
            <a:r>
              <a:rPr lang="en-US" sz="4000" dirty="0" err="1" smtClean="0">
                <a:solidFill>
                  <a:schemeClr val="tx1"/>
                </a:solidFill>
              </a:rPr>
              <a:t>Jsec</a:t>
            </a:r>
            <a:r>
              <a:rPr lang="en-US" sz="4000" dirty="0" smtClean="0">
                <a:solidFill>
                  <a:schemeClr val="tx1"/>
                </a:solidFill>
              </a:rPr>
              <a:t>;      h</a:t>
            </a:r>
            <a:r>
              <a:rPr lang="en-US" sz="4000" baseline="-25000" dirty="0" smtClean="0">
                <a:solidFill>
                  <a:schemeClr val="tx1"/>
                </a:solidFill>
              </a:rPr>
              <a:t>filter2</a:t>
            </a:r>
            <a:r>
              <a:rPr lang="en-US" sz="4000" dirty="0" smtClean="0">
                <a:solidFill>
                  <a:schemeClr val="tx1"/>
                </a:solidFill>
              </a:rPr>
              <a:t> = 6.98 x 10</a:t>
            </a:r>
            <a:r>
              <a:rPr lang="en-US" sz="4000" baseline="30000" dirty="0" smtClean="0">
                <a:solidFill>
                  <a:schemeClr val="tx1"/>
                </a:solidFill>
              </a:rPr>
              <a:t>-34</a:t>
            </a:r>
            <a:r>
              <a:rPr lang="en-US" sz="4000" dirty="0" smtClean="0">
                <a:solidFill>
                  <a:schemeClr val="tx1"/>
                </a:solidFill>
              </a:rPr>
              <a:t> </a:t>
            </a:r>
            <a:r>
              <a:rPr lang="en-US" sz="4000" dirty="0" err="1" smtClean="0">
                <a:solidFill>
                  <a:schemeClr val="tx1"/>
                </a:solidFill>
              </a:rPr>
              <a:t>Jsec</a:t>
            </a:r>
            <a:r>
              <a:rPr lang="en-US" sz="4000" dirty="0" smtClean="0">
                <a:solidFill>
                  <a:schemeClr val="tx1"/>
                </a:solidFill>
              </a:rPr>
              <a:t>;      </a:t>
            </a:r>
            <a:r>
              <a:rPr lang="en-US" sz="4000" dirty="0" err="1" smtClean="0">
                <a:solidFill>
                  <a:schemeClr val="tx1"/>
                </a:solidFill>
              </a:rPr>
              <a:t>h</a:t>
            </a:r>
            <a:r>
              <a:rPr lang="en-US" sz="4000" baseline="-25000" dirty="0" err="1" smtClean="0">
                <a:solidFill>
                  <a:schemeClr val="tx1"/>
                </a:solidFill>
              </a:rPr>
              <a:t>LED</a:t>
            </a:r>
            <a:r>
              <a:rPr lang="en-US" sz="4000" dirty="0" smtClean="0">
                <a:solidFill>
                  <a:schemeClr val="tx1"/>
                </a:solidFill>
              </a:rPr>
              <a:t> = 6.52 x 10</a:t>
            </a:r>
            <a:r>
              <a:rPr lang="en-US" sz="4000" baseline="30000" dirty="0" smtClean="0">
                <a:solidFill>
                  <a:schemeClr val="tx1"/>
                </a:solidFill>
              </a:rPr>
              <a:t>-34</a:t>
            </a:r>
            <a:r>
              <a:rPr lang="en-US" sz="4000" dirty="0" smtClean="0">
                <a:solidFill>
                  <a:schemeClr val="tx1"/>
                </a:solidFill>
              </a:rPr>
              <a:t> </a:t>
            </a:r>
            <a:r>
              <a:rPr lang="en-US" sz="4000" dirty="0" err="1" smtClean="0">
                <a:solidFill>
                  <a:schemeClr val="tx1"/>
                </a:solidFill>
              </a:rPr>
              <a:t>Jsec</a:t>
            </a:r>
            <a:endParaRPr lang="en-US" sz="4000" dirty="0">
              <a:solidFill>
                <a:schemeClr val="tx1"/>
              </a:solidFill>
            </a:endParaRPr>
          </a:p>
        </p:txBody>
      </p:sp>
      <p:sp>
        <p:nvSpPr>
          <p:cNvPr id="8" name="TextBox 7"/>
          <p:cNvSpPr txBox="1"/>
          <p:nvPr/>
        </p:nvSpPr>
        <p:spPr>
          <a:xfrm>
            <a:off x="24079549" y="9839632"/>
            <a:ext cx="1252266" cy="646331"/>
          </a:xfrm>
          <a:prstGeom prst="rect">
            <a:avLst/>
          </a:prstGeom>
          <a:noFill/>
        </p:spPr>
        <p:txBody>
          <a:bodyPr wrap="none" rtlCol="0">
            <a:spAutoFit/>
          </a:bodyPr>
          <a:lstStyle/>
          <a:p>
            <a:r>
              <a:rPr lang="en-US" sz="3600" dirty="0" smtClean="0"/>
              <a:t>Fig. </a:t>
            </a:r>
            <a:r>
              <a:rPr lang="en-US" sz="3600" dirty="0"/>
              <a:t>3</a:t>
            </a:r>
          </a:p>
        </p:txBody>
      </p:sp>
      <p:sp>
        <p:nvSpPr>
          <p:cNvPr id="3" name="TextBox 2"/>
          <p:cNvSpPr txBox="1"/>
          <p:nvPr/>
        </p:nvSpPr>
        <p:spPr>
          <a:xfrm>
            <a:off x="14158989" y="33529390"/>
            <a:ext cx="1135247" cy="584775"/>
          </a:xfrm>
          <a:prstGeom prst="rect">
            <a:avLst/>
          </a:prstGeom>
          <a:solidFill>
            <a:schemeClr val="bg1"/>
          </a:solidFill>
        </p:spPr>
        <p:txBody>
          <a:bodyPr wrap="none" rtlCol="0">
            <a:spAutoFit/>
          </a:bodyPr>
          <a:lstStyle/>
          <a:p>
            <a:r>
              <a:rPr lang="en-US" sz="3200" dirty="0" smtClean="0"/>
              <a:t>Fig. 5</a:t>
            </a:r>
            <a:endParaRPr lang="en-US" sz="3200" dirty="0"/>
          </a:p>
        </p:txBody>
      </p:sp>
      <p:sp>
        <p:nvSpPr>
          <p:cNvPr id="9" name="TextBox 8"/>
          <p:cNvSpPr txBox="1"/>
          <p:nvPr/>
        </p:nvSpPr>
        <p:spPr>
          <a:xfrm>
            <a:off x="23456692" y="37307716"/>
            <a:ext cx="1135247" cy="584775"/>
          </a:xfrm>
          <a:prstGeom prst="rect">
            <a:avLst/>
          </a:prstGeom>
          <a:solidFill>
            <a:schemeClr val="bg1"/>
          </a:solidFill>
        </p:spPr>
        <p:txBody>
          <a:bodyPr wrap="none" rtlCol="0">
            <a:spAutoFit/>
          </a:bodyPr>
          <a:lstStyle/>
          <a:p>
            <a:r>
              <a:rPr lang="en-US" sz="3200" dirty="0" smtClean="0"/>
              <a:t>Fig. 6</a:t>
            </a:r>
            <a:endParaRPr lang="en-US" sz="3200" dirty="0"/>
          </a:p>
        </p:txBody>
      </p:sp>
      <p:sp>
        <p:nvSpPr>
          <p:cNvPr id="10" name="TextBox 9"/>
          <p:cNvSpPr txBox="1"/>
          <p:nvPr/>
        </p:nvSpPr>
        <p:spPr>
          <a:xfrm>
            <a:off x="14348241" y="15786591"/>
            <a:ext cx="4470519" cy="584775"/>
          </a:xfrm>
          <a:prstGeom prst="rect">
            <a:avLst/>
          </a:prstGeom>
          <a:solidFill>
            <a:schemeClr val="bg1"/>
          </a:solidFill>
          <a:ln>
            <a:solidFill>
              <a:schemeClr val="bg1"/>
            </a:solidFill>
          </a:ln>
        </p:spPr>
        <p:txBody>
          <a:bodyPr wrap="none" rtlCol="0">
            <a:spAutoFit/>
          </a:bodyPr>
          <a:lstStyle/>
          <a:p>
            <a:r>
              <a:rPr lang="en-US" sz="3200" dirty="0" smtClean="0"/>
              <a:t>Fig. 1    Filter Experiment</a:t>
            </a:r>
            <a:endParaRPr lang="en-US" sz="3200" dirty="0"/>
          </a:p>
        </p:txBody>
      </p:sp>
      <p:sp>
        <p:nvSpPr>
          <p:cNvPr id="12" name="TextBox 11"/>
          <p:cNvSpPr txBox="1"/>
          <p:nvPr/>
        </p:nvSpPr>
        <p:spPr>
          <a:xfrm>
            <a:off x="14348241" y="22716129"/>
            <a:ext cx="4175567" cy="584775"/>
          </a:xfrm>
          <a:prstGeom prst="rect">
            <a:avLst/>
          </a:prstGeom>
          <a:solidFill>
            <a:schemeClr val="bg1"/>
          </a:solidFill>
        </p:spPr>
        <p:txBody>
          <a:bodyPr wrap="none" rtlCol="0">
            <a:spAutoFit/>
          </a:bodyPr>
          <a:lstStyle/>
          <a:p>
            <a:r>
              <a:rPr lang="en-US" sz="3200" dirty="0" smtClean="0"/>
              <a:t>Fig. 2   LED experiment</a:t>
            </a:r>
            <a:endParaRPr lang="en-US" sz="3200" dirty="0"/>
          </a:p>
        </p:txBody>
      </p:sp>
      <p:sp>
        <p:nvSpPr>
          <p:cNvPr id="13" name="TextBox 12"/>
          <p:cNvSpPr txBox="1"/>
          <p:nvPr/>
        </p:nvSpPr>
        <p:spPr>
          <a:xfrm>
            <a:off x="618200" y="35692465"/>
            <a:ext cx="13730041" cy="1938992"/>
          </a:xfrm>
          <a:prstGeom prst="rect">
            <a:avLst/>
          </a:prstGeom>
          <a:noFill/>
        </p:spPr>
        <p:txBody>
          <a:bodyPr wrap="none" rtlCol="0">
            <a:spAutoFit/>
          </a:bodyPr>
          <a:lstStyle/>
          <a:p>
            <a:r>
              <a:rPr lang="en-US" sz="4000" dirty="0" smtClean="0"/>
              <a:t>References: </a:t>
            </a:r>
          </a:p>
          <a:p>
            <a:r>
              <a:rPr lang="en-US" sz="4000" dirty="0" smtClean="0"/>
              <a:t>1) Anderson, </a:t>
            </a:r>
            <a:r>
              <a:rPr lang="en-US" sz="4000" i="1" dirty="0" smtClean="0"/>
              <a:t>Introduction to Modern Physics</a:t>
            </a:r>
            <a:r>
              <a:rPr lang="en-US" sz="4000" dirty="0" smtClean="0"/>
              <a:t>, Saunders (1982)</a:t>
            </a:r>
          </a:p>
          <a:p>
            <a:r>
              <a:rPr lang="en-US" sz="4000" dirty="0" smtClean="0"/>
              <a:t>2) Hecht, </a:t>
            </a:r>
            <a:r>
              <a:rPr lang="en-US" sz="4000" i="1" dirty="0" smtClean="0"/>
              <a:t>Physics: Algebra/Trig</a:t>
            </a:r>
            <a:r>
              <a:rPr lang="en-US" sz="4000" dirty="0" smtClean="0"/>
              <a:t>, Brooks/Cole (1998)</a:t>
            </a:r>
            <a:endParaRPr lang="en-US" sz="4000" dirty="0"/>
          </a:p>
        </p:txBody>
      </p:sp>
      <p:graphicFrame>
        <p:nvGraphicFramePr>
          <p:cNvPr id="38" name="Chart 37" title="dghdghd"/>
          <p:cNvGraphicFramePr>
            <a:graphicFrameLocks/>
          </p:cNvGraphicFramePr>
          <p:nvPr>
            <p:extLst>
              <p:ext uri="{D42A27DB-BD31-4B8C-83A1-F6EECF244321}">
                <p14:modId xmlns:p14="http://schemas.microsoft.com/office/powerpoint/2010/main" val="1459682412"/>
              </p:ext>
            </p:extLst>
          </p:nvPr>
        </p:nvGraphicFramePr>
        <p:xfrm>
          <a:off x="23594176" y="14315090"/>
          <a:ext cx="11341481" cy="9009624"/>
        </p:xfrm>
        <a:graphic>
          <a:graphicData uri="http://schemas.openxmlformats.org/drawingml/2006/chart">
            <c:chart xmlns:c="http://schemas.openxmlformats.org/drawingml/2006/chart" xmlns:r="http://schemas.openxmlformats.org/officeDocument/2006/relationships" r:id="rId11"/>
          </a:graphicData>
        </a:graphic>
      </p:graphicFrame>
      <p:sp>
        <p:nvSpPr>
          <p:cNvPr id="14" name="TextBox 13"/>
          <p:cNvSpPr txBox="1"/>
          <p:nvPr/>
        </p:nvSpPr>
        <p:spPr>
          <a:xfrm>
            <a:off x="32918400" y="22293665"/>
            <a:ext cx="1252266" cy="646331"/>
          </a:xfrm>
          <a:prstGeom prst="rect">
            <a:avLst/>
          </a:prstGeom>
          <a:noFill/>
        </p:spPr>
        <p:txBody>
          <a:bodyPr wrap="none" rtlCol="0">
            <a:spAutoFit/>
          </a:bodyPr>
          <a:lstStyle/>
          <a:p>
            <a:r>
              <a:rPr lang="en-US" sz="3600" dirty="0" smtClean="0"/>
              <a:t>Fig. 4</a:t>
            </a:r>
            <a:endParaRPr lang="en-US" sz="3600" dirty="0"/>
          </a:p>
        </p:txBody>
      </p:sp>
    </p:spTree>
    <p:extLst>
      <p:ext uri="{BB962C8B-B14F-4D97-AF65-F5344CB8AC3E}">
        <p14:creationId xmlns:p14="http://schemas.microsoft.com/office/powerpoint/2010/main" val="25512905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emplate>
  <TotalTime>2141</TotalTime>
  <Words>974</Words>
  <Application>Microsoft Office PowerPoint</Application>
  <PresentationFormat>Custom</PresentationFormat>
  <Paragraphs>42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Angles</vt:lpstr>
      <vt:lpstr>Four Measurements of Planck’s constant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of Light</dc:title>
  <dc:creator>harmeet mann</dc:creator>
  <cp:lastModifiedBy>Windows User</cp:lastModifiedBy>
  <cp:revision>157</cp:revision>
  <cp:lastPrinted>2012-08-07T17:00:57Z</cp:lastPrinted>
  <dcterms:created xsi:type="dcterms:W3CDTF">2011-08-02T18:48:19Z</dcterms:created>
  <dcterms:modified xsi:type="dcterms:W3CDTF">2012-08-07T20:28:31Z</dcterms:modified>
</cp:coreProperties>
</file>