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8404800"/>
  <p:notesSz cx="6985000" cy="9283700"/>
  <p:defaultTextStyle>
    <a:defPPr>
      <a:defRPr lang="en-US"/>
    </a:defPPr>
    <a:lvl1pPr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1pPr>
    <a:lvl2pPr marL="573088" indent="-115888"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2pPr>
    <a:lvl3pPr marL="1147763" indent="-233363"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3pPr>
    <a:lvl4pPr marL="1722438" indent="-350838"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4pPr>
    <a:lvl5pPr marL="2297113" indent="-468313"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0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srgbClr val="FF0000"/>
    </p:penClr>
  </p:showPr>
  <p:clrMru>
    <a:srgbClr val="00315A"/>
    <a:srgbClr val="001896"/>
    <a:srgbClr val="B2B2B2"/>
    <a:srgbClr val="969696"/>
    <a:srgbClr val="01256E"/>
    <a:srgbClr val="00133B"/>
    <a:srgbClr val="001058"/>
    <a:srgbClr val="002D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7416" autoAdjust="0"/>
    <p:restoredTop sz="98692" autoAdjust="0"/>
  </p:normalViewPr>
  <p:slideViewPr>
    <p:cSldViewPr>
      <p:cViewPr>
        <p:scale>
          <a:sx n="20" d="100"/>
          <a:sy n="20" d="100"/>
        </p:scale>
        <p:origin x="732" y="312"/>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tmeyer\Local%20Settings\Temp\Temporary%20Directory%201%20for%20nmr.zip\Experiment%201%20test%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a:t>Plot of the Natural Log</a:t>
            </a:r>
          </a:p>
        </c:rich>
      </c:tx>
      <c:layout/>
    </c:title>
    <c:plotArea>
      <c:layout>
        <c:manualLayout>
          <c:layoutTarget val="inner"/>
          <c:xMode val="edge"/>
          <c:yMode val="edge"/>
          <c:x val="0.11783447299350744"/>
          <c:y val="0.15504761904761921"/>
          <c:w val="0.54560850946263251"/>
          <c:h val="0.7434474690663665"/>
        </c:manualLayout>
      </c:layout>
      <c:lineChart>
        <c:grouping val="standard"/>
        <c:marker val="1"/>
        <c:axId val="52228480"/>
        <c:axId val="52230400"/>
      </c:lineChart>
      <c:catAx>
        <c:axId val="52228480"/>
        <c:scaling>
          <c:orientation val="minMax"/>
        </c:scaling>
        <c:axPos val="b"/>
        <c:title>
          <c:tx>
            <c:rich>
              <a:bodyPr/>
              <a:lstStyle/>
              <a:p>
                <a:pPr>
                  <a:defRPr/>
                </a:pPr>
                <a:r>
                  <a:rPr lang="en-US" sz="1100"/>
                  <a:t>Polarization Time</a:t>
                </a:r>
              </a:p>
            </c:rich>
          </c:tx>
          <c:layout/>
        </c:title>
        <c:numFmt formatCode="General" sourceLinked="1"/>
        <c:tickLblPos val="nextTo"/>
        <c:crossAx val="52230400"/>
        <c:crosses val="autoZero"/>
        <c:auto val="1"/>
        <c:lblAlgn val="ctr"/>
        <c:lblOffset val="100"/>
      </c:catAx>
      <c:valAx>
        <c:axId val="52230400"/>
        <c:scaling>
          <c:orientation val="minMax"/>
        </c:scaling>
        <c:axPos val="l"/>
        <c:majorGridlines/>
        <c:title>
          <c:tx>
            <c:rich>
              <a:bodyPr rot="-5400000" vert="horz"/>
              <a:lstStyle/>
              <a:p>
                <a:pPr>
                  <a:defRPr/>
                </a:pPr>
                <a:r>
                  <a:rPr lang="en-US" sz="1100"/>
                  <a:t>ln⁡[Msat-M(t)]-ln(Msat)</a:t>
                </a:r>
              </a:p>
            </c:rich>
          </c:tx>
          <c:layout/>
        </c:title>
        <c:numFmt formatCode="General" sourceLinked="1"/>
        <c:tickLblPos val="nextTo"/>
        <c:crossAx val="52228480"/>
        <c:crosses val="autoZero"/>
        <c:crossBetween val="between"/>
      </c:valAx>
    </c:plotArea>
    <c:legend>
      <c:legendPos val="r"/>
      <c:layout/>
    </c:legend>
    <c:plotVisOnly val="1"/>
    <c:dispBlanksAs val="gap"/>
  </c:chart>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defTabSz="929249">
              <a:defRPr sz="1200">
                <a:latin typeface="Times New Roman" pitchFamily="92" charset="0"/>
                <a:ea typeface="ＭＳ Ｐゴシック" pitchFamily="92" charset="-128"/>
              </a:defRPr>
            </a:lvl1pPr>
          </a:lstStyle>
          <a:p>
            <a:pPr>
              <a:defRPr/>
            </a:pPr>
            <a:endParaRPr lang="en-US"/>
          </a:p>
        </p:txBody>
      </p:sp>
      <p:sp>
        <p:nvSpPr>
          <p:cNvPr id="4099"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algn="r" defTabSz="929249">
              <a:defRPr sz="1200">
                <a:latin typeface="Times New Roman" pitchFamily="92" charset="0"/>
                <a:ea typeface="ＭＳ Ｐゴシック" pitchFamily="92" charset="-128"/>
              </a:defRPr>
            </a:lvl1pPr>
          </a:lstStyle>
          <a:p>
            <a:pPr>
              <a:defRPr/>
            </a:pPr>
            <a:endParaRPr lang="en-US"/>
          </a:p>
        </p:txBody>
      </p:sp>
      <p:sp>
        <p:nvSpPr>
          <p:cNvPr id="4100" name="Rectangle 1028"/>
          <p:cNvSpPr>
            <a:spLocks noGrp="1" noChangeArrowheads="1"/>
          </p:cNvSpPr>
          <p:nvPr>
            <p:ph type="ftr" sz="quarter" idx="2"/>
          </p:nvPr>
        </p:nvSpPr>
        <p:spPr bwMode="auto">
          <a:xfrm>
            <a:off x="0" y="8820150"/>
            <a:ext cx="3027363" cy="463550"/>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defTabSz="929249">
              <a:defRPr sz="1200">
                <a:latin typeface="Times New Roman" pitchFamily="92" charset="0"/>
                <a:ea typeface="ＭＳ Ｐゴシック" pitchFamily="92" charset="-128"/>
              </a:defRPr>
            </a:lvl1pPr>
          </a:lstStyle>
          <a:p>
            <a:pPr>
              <a:defRPr/>
            </a:pPr>
            <a:endParaRPr lang="en-US"/>
          </a:p>
        </p:txBody>
      </p:sp>
      <p:sp>
        <p:nvSpPr>
          <p:cNvPr id="4101" name="Rectangle 1029"/>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algn="r" defTabSz="929249">
              <a:defRPr sz="1200">
                <a:latin typeface="Times New Roman" pitchFamily="92" charset="0"/>
                <a:ea typeface="ＭＳ Ｐゴシック" pitchFamily="92" charset="-128"/>
              </a:defRPr>
            </a:lvl1pPr>
          </a:lstStyle>
          <a:p>
            <a:pPr>
              <a:defRPr/>
            </a:pPr>
            <a:fld id="{C2316525-FC9B-4D05-8830-C90BAFDA77B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27363" cy="46355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defTabSz="914948">
              <a:defRPr sz="1200">
                <a:latin typeface="Times New Roman" pitchFamily="92" charset="0"/>
                <a:ea typeface="ＭＳ Ｐゴシック" pitchFamily="92" charset="-128"/>
              </a:defRPr>
            </a:lvl1pPr>
          </a:lstStyle>
          <a:p>
            <a:pPr>
              <a:defRPr/>
            </a:pPr>
            <a:endParaRPr lang="en-US"/>
          </a:p>
        </p:txBody>
      </p:sp>
      <p:sp>
        <p:nvSpPr>
          <p:cNvPr id="3" name="Date Placeholder 2"/>
          <p:cNvSpPr>
            <a:spLocks noGrp="1"/>
          </p:cNvSpPr>
          <p:nvPr>
            <p:ph type="dt" idx="1"/>
          </p:nvPr>
        </p:nvSpPr>
        <p:spPr bwMode="auto">
          <a:xfrm>
            <a:off x="3956050" y="0"/>
            <a:ext cx="3027363" cy="46355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lgn="r" defTabSz="914948">
              <a:defRPr sz="1200">
                <a:latin typeface="Times New Roman" pitchFamily="92" charset="0"/>
                <a:ea typeface="ＭＳ Ｐゴシック" pitchFamily="92" charset="-128"/>
              </a:defRPr>
            </a:lvl1pPr>
          </a:lstStyle>
          <a:p>
            <a:pPr>
              <a:defRPr/>
            </a:pPr>
            <a:fld id="{E2E359AB-3B3F-419A-AF29-D708E2FB0D08}" type="datetime1">
              <a:rPr lang="en-US"/>
              <a:pPr>
                <a:defRPr/>
              </a:pPr>
              <a:t>8/5/2014</a:t>
            </a:fld>
            <a:endParaRPr lang="en-US"/>
          </a:p>
        </p:txBody>
      </p:sp>
      <p:sp>
        <p:nvSpPr>
          <p:cNvPr id="4" name="Slide Image Placeholder 3"/>
          <p:cNvSpPr>
            <a:spLocks noGrp="1" noRot="1" noChangeAspect="1"/>
          </p:cNvSpPr>
          <p:nvPr>
            <p:ph type="sldImg" idx="2"/>
          </p:nvPr>
        </p:nvSpPr>
        <p:spPr bwMode="auto">
          <a:xfrm>
            <a:off x="1171575" y="696913"/>
            <a:ext cx="4641850" cy="3481387"/>
          </a:xfrm>
          <a:prstGeom prst="rect">
            <a:avLst/>
          </a:prstGeom>
          <a:noFill/>
          <a:ln w="12700">
            <a:solidFill>
              <a:srgbClr val="000000"/>
            </a:solidFill>
            <a:miter lim="800000"/>
            <a:headEnd/>
            <a:tailEnd/>
          </a:ln>
        </p:spPr>
        <p:txBody>
          <a:bodyPr vert="horz" wrap="square" lIns="91486" tIns="45743" rIns="91486" bIns="4574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698500" y="4410075"/>
            <a:ext cx="5588000" cy="4176713"/>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18563"/>
            <a:ext cx="3027363" cy="46355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defTabSz="914948">
              <a:defRPr sz="1200">
                <a:latin typeface="Times New Roman" pitchFamily="92" charset="0"/>
                <a:ea typeface="ＭＳ Ｐゴシック" pitchFamily="92" charset="-128"/>
              </a:defRPr>
            </a:lvl1pPr>
          </a:lstStyle>
          <a:p>
            <a:pPr>
              <a:defRPr/>
            </a:pPr>
            <a:endParaRPr lang="en-US"/>
          </a:p>
        </p:txBody>
      </p:sp>
      <p:sp>
        <p:nvSpPr>
          <p:cNvPr id="7" name="Slide Number Placeholder 6"/>
          <p:cNvSpPr>
            <a:spLocks noGrp="1"/>
          </p:cNvSpPr>
          <p:nvPr>
            <p:ph type="sldNum" sz="quarter" idx="5"/>
          </p:nvPr>
        </p:nvSpPr>
        <p:spPr bwMode="auto">
          <a:xfrm>
            <a:off x="3956050" y="8818563"/>
            <a:ext cx="3027363" cy="46355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lgn="r" defTabSz="914948">
              <a:defRPr sz="1200">
                <a:latin typeface="Times New Roman" pitchFamily="92" charset="0"/>
                <a:ea typeface="ＭＳ Ｐゴシック" pitchFamily="92" charset="-128"/>
              </a:defRPr>
            </a:lvl1pPr>
          </a:lstStyle>
          <a:p>
            <a:pPr>
              <a:defRPr/>
            </a:pPr>
            <a:fld id="{52D08722-2DAA-48D3-B646-51721FCD7C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ＭＳ Ｐゴシック" pitchFamily="92" charset="-128"/>
      </a:defRPr>
    </a:lvl1pPr>
    <a:lvl2pPr marL="573088"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2pPr>
    <a:lvl3pPr marL="1147763"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3pPr>
    <a:lvl4pPr marL="1722438"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4pPr>
    <a:lvl5pPr marL="2297113"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5pPr>
    <a:lvl6pPr marL="2872130" algn="l" defTabSz="574426" rtl="0" eaLnBrk="1" latinLnBrk="0" hangingPunct="1">
      <a:defRPr sz="1500" kern="1200">
        <a:solidFill>
          <a:schemeClr val="tx1"/>
        </a:solidFill>
        <a:latin typeface="+mn-lt"/>
        <a:ea typeface="+mn-ea"/>
        <a:cs typeface="+mn-cs"/>
      </a:defRPr>
    </a:lvl6pPr>
    <a:lvl7pPr marL="3446556" algn="l" defTabSz="574426" rtl="0" eaLnBrk="1" latinLnBrk="0" hangingPunct="1">
      <a:defRPr sz="1500" kern="1200">
        <a:solidFill>
          <a:schemeClr val="tx1"/>
        </a:solidFill>
        <a:latin typeface="+mn-lt"/>
        <a:ea typeface="+mn-ea"/>
        <a:cs typeface="+mn-cs"/>
      </a:defRPr>
    </a:lvl7pPr>
    <a:lvl8pPr marL="4020983" algn="l" defTabSz="574426" rtl="0" eaLnBrk="1" latinLnBrk="0" hangingPunct="1">
      <a:defRPr sz="1500" kern="1200">
        <a:solidFill>
          <a:schemeClr val="tx1"/>
        </a:solidFill>
        <a:latin typeface="+mn-lt"/>
        <a:ea typeface="+mn-ea"/>
        <a:cs typeface="+mn-cs"/>
      </a:defRPr>
    </a:lvl8pPr>
    <a:lvl9pPr marL="4595409" algn="l" defTabSz="57442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noFill/>
        </p:spPr>
      </p:sp>
      <p:sp>
        <p:nvSpPr>
          <p:cNvPr id="4099" name="Notes Placeholder 2"/>
          <p:cNvSpPr>
            <a:spLocks noGrp="1"/>
          </p:cNvSpPr>
          <p:nvPr>
            <p:ph type="body" idx="1"/>
          </p:nvPr>
        </p:nvSpPr>
        <p:spPr>
          <a:noFill/>
          <a:ln/>
        </p:spPr>
        <p:txBody>
          <a:bodyPr/>
          <a:lstStyle/>
          <a:p>
            <a:pPr eaLnBrk="1" hangingPunct="1">
              <a:spcBef>
                <a:spcPct val="0"/>
              </a:spcBef>
            </a:pPr>
            <a:endParaRPr lang="en-US" altLang="en-US" dirty="0" smtClean="0">
              <a:ea typeface="ＭＳ Ｐゴシック" pitchFamily="34" charset="-128"/>
            </a:endParaRPr>
          </a:p>
        </p:txBody>
      </p:sp>
      <p:sp>
        <p:nvSpPr>
          <p:cNvPr id="4100" name="Slide Number Placeholder 3"/>
          <p:cNvSpPr>
            <a:spLocks noGrp="1"/>
          </p:cNvSpPr>
          <p:nvPr>
            <p:ph type="sldNum" sz="quarter" idx="5"/>
          </p:nvPr>
        </p:nvSpPr>
        <p:spPr>
          <a:noFill/>
        </p:spPr>
        <p:txBody>
          <a:bodyPr/>
          <a:lstStyle/>
          <a:p>
            <a:pPr defTabSz="914400"/>
            <a:fld id="{E3C9BE98-189D-45A1-8A76-829B857AD6D9}" type="slidenum">
              <a:rPr lang="en-US" altLang="en-US" smtClean="0">
                <a:latin typeface="Times New Roman" pitchFamily="18" charset="0"/>
                <a:ea typeface="ＭＳ Ｐゴシック" pitchFamily="34" charset="-128"/>
              </a:rPr>
              <a:pPr defTabSz="914400"/>
              <a:t>1</a:t>
            </a:fld>
            <a:endParaRPr lang="en-US" alt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885" y="11930904"/>
            <a:ext cx="43524632" cy="8232401"/>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1768" y="21763505"/>
            <a:ext cx="35842864" cy="9812991"/>
          </a:xfrm>
        </p:spPr>
        <p:txBody>
          <a:bodyPr/>
          <a:lstStyle>
            <a:lvl1pPr marL="0" indent="0" algn="ctr">
              <a:buNone/>
              <a:defRPr/>
            </a:lvl1pPr>
            <a:lvl2pPr marL="574426" indent="0" algn="ctr">
              <a:buNone/>
              <a:defRPr/>
            </a:lvl2pPr>
            <a:lvl3pPr marL="1148852" indent="0" algn="ctr">
              <a:buNone/>
              <a:defRPr/>
            </a:lvl3pPr>
            <a:lvl4pPr marL="1723278" indent="0" algn="ctr">
              <a:buNone/>
              <a:defRPr/>
            </a:lvl4pPr>
            <a:lvl5pPr marL="2297704" indent="0" algn="ctr">
              <a:buNone/>
              <a:defRPr/>
            </a:lvl5pPr>
            <a:lvl6pPr marL="2872130" indent="0" algn="ctr">
              <a:buNone/>
              <a:defRPr/>
            </a:lvl6pPr>
            <a:lvl7pPr marL="3446556" indent="0" algn="ctr">
              <a:buNone/>
              <a:defRPr/>
            </a:lvl7pPr>
            <a:lvl8pPr marL="4020983" indent="0" algn="ctr">
              <a:buNone/>
              <a:defRPr/>
            </a:lvl8pPr>
            <a:lvl9pPr marL="45954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B5940-A992-4177-93C4-0A1DC69B25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72B8E-30BC-4703-837A-5A4785F76F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368" y="3414153"/>
            <a:ext cx="10880148" cy="307234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885" y="3414153"/>
            <a:ext cx="32450520" cy="307234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6CA33-449C-4F76-A22B-6109F68E25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3C47B0-1390-4EAE-91B4-2AA71F21D5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4679556"/>
            <a:ext cx="43524632" cy="7626443"/>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6278506"/>
            <a:ext cx="43524632" cy="8401050"/>
          </a:xfrm>
        </p:spPr>
        <p:txBody>
          <a:bodyPr anchor="b"/>
          <a:lstStyle>
            <a:lvl1pPr marL="0" indent="0">
              <a:buNone/>
              <a:defRPr sz="2500"/>
            </a:lvl1pPr>
            <a:lvl2pPr marL="574426" indent="0">
              <a:buNone/>
              <a:defRPr sz="2300"/>
            </a:lvl2pPr>
            <a:lvl3pPr marL="1148852" indent="0">
              <a:buNone/>
              <a:defRPr sz="2000"/>
            </a:lvl3pPr>
            <a:lvl4pPr marL="1723278" indent="0">
              <a:buNone/>
              <a:defRPr sz="1800"/>
            </a:lvl4pPr>
            <a:lvl5pPr marL="2297704" indent="0">
              <a:buNone/>
              <a:defRPr sz="1800"/>
            </a:lvl5pPr>
            <a:lvl6pPr marL="2872130" indent="0">
              <a:buNone/>
              <a:defRPr sz="1800"/>
            </a:lvl6pPr>
            <a:lvl7pPr marL="3446556" indent="0">
              <a:buNone/>
              <a:defRPr sz="1800"/>
            </a:lvl7pPr>
            <a:lvl8pPr marL="4020983" indent="0">
              <a:buNone/>
              <a:defRPr sz="1800"/>
            </a:lvl8pPr>
            <a:lvl9pPr marL="4595409" indent="0">
              <a:buNone/>
              <a:defRPr sz="18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3FB84-2A4A-4232-8406-F501A676D4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885" y="11095505"/>
            <a:ext cx="21665333" cy="2304209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00182" y="11095505"/>
            <a:ext cx="21665335" cy="2304209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F1F136-FD9B-44B3-8D9E-439597F9C9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917" y="1537447"/>
            <a:ext cx="46086568"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917" y="8597154"/>
            <a:ext cx="22625050" cy="3582801"/>
          </a:xfrm>
        </p:spPr>
        <p:txBody>
          <a:bodyPr anchor="b"/>
          <a:lstStyle>
            <a:lvl1pPr marL="0" indent="0">
              <a:buNone/>
              <a:defRPr sz="3000" b="1"/>
            </a:lvl1pPr>
            <a:lvl2pPr marL="574426" indent="0">
              <a:buNone/>
              <a:defRPr sz="2500" b="1"/>
            </a:lvl2pPr>
            <a:lvl3pPr marL="1148852" indent="0">
              <a:buNone/>
              <a:defRPr sz="2300" b="1"/>
            </a:lvl3pPr>
            <a:lvl4pPr marL="1723278" indent="0">
              <a:buNone/>
              <a:defRPr sz="2000" b="1"/>
            </a:lvl4pPr>
            <a:lvl5pPr marL="2297704" indent="0">
              <a:buNone/>
              <a:defRPr sz="2000" b="1"/>
            </a:lvl5pPr>
            <a:lvl6pPr marL="2872130" indent="0">
              <a:buNone/>
              <a:defRPr sz="2000" b="1"/>
            </a:lvl6pPr>
            <a:lvl7pPr marL="3446556" indent="0">
              <a:buNone/>
              <a:defRPr sz="2000" b="1"/>
            </a:lvl7pPr>
            <a:lvl8pPr marL="4020983" indent="0">
              <a:buNone/>
              <a:defRPr sz="2000" b="1"/>
            </a:lvl8pPr>
            <a:lvl9pPr marL="45954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2559917" y="12179954"/>
            <a:ext cx="22625050" cy="2212629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1332" y="8597154"/>
            <a:ext cx="22635153" cy="3582801"/>
          </a:xfrm>
        </p:spPr>
        <p:txBody>
          <a:bodyPr anchor="b"/>
          <a:lstStyle>
            <a:lvl1pPr marL="0" indent="0">
              <a:buNone/>
              <a:defRPr sz="3000" b="1"/>
            </a:lvl1pPr>
            <a:lvl2pPr marL="574426" indent="0">
              <a:buNone/>
              <a:defRPr sz="2500" b="1"/>
            </a:lvl2pPr>
            <a:lvl3pPr marL="1148852" indent="0">
              <a:buNone/>
              <a:defRPr sz="2300" b="1"/>
            </a:lvl3pPr>
            <a:lvl4pPr marL="1723278" indent="0">
              <a:buNone/>
              <a:defRPr sz="2000" b="1"/>
            </a:lvl4pPr>
            <a:lvl5pPr marL="2297704" indent="0">
              <a:buNone/>
              <a:defRPr sz="2000" b="1"/>
            </a:lvl5pPr>
            <a:lvl6pPr marL="2872130" indent="0">
              <a:buNone/>
              <a:defRPr sz="2000" b="1"/>
            </a:lvl6pPr>
            <a:lvl7pPr marL="3446556" indent="0">
              <a:buNone/>
              <a:defRPr sz="2000" b="1"/>
            </a:lvl7pPr>
            <a:lvl8pPr marL="4020983" indent="0">
              <a:buNone/>
              <a:defRPr sz="2000" b="1"/>
            </a:lvl8pPr>
            <a:lvl9pPr marL="45954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26011332" y="12179954"/>
            <a:ext cx="22635153" cy="2212629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D47427-59A9-4725-BCEC-D1A3C72F4A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8EEAFC-AF23-4733-A1E4-82873D7C2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4AFA71-9E04-4F6D-847A-BAA56D9DF6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917" y="1529603"/>
            <a:ext cx="16846550" cy="6506696"/>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20020685" y="1529603"/>
            <a:ext cx="28625800" cy="3277664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917" y="8036299"/>
            <a:ext cx="16846550" cy="26269950"/>
          </a:xfrm>
        </p:spPr>
        <p:txBody>
          <a:bodyPr/>
          <a:lstStyle>
            <a:lvl1pPr marL="0" indent="0">
              <a:buNone/>
              <a:defRPr sz="1800"/>
            </a:lvl1pPr>
            <a:lvl2pPr marL="574426" indent="0">
              <a:buNone/>
              <a:defRPr sz="1500"/>
            </a:lvl2pPr>
            <a:lvl3pPr marL="1148852" indent="0">
              <a:buNone/>
              <a:defRPr sz="1300"/>
            </a:lvl3pPr>
            <a:lvl4pPr marL="1723278" indent="0">
              <a:buNone/>
              <a:defRPr sz="1100"/>
            </a:lvl4pPr>
            <a:lvl5pPr marL="2297704" indent="0">
              <a:buNone/>
              <a:defRPr sz="1100"/>
            </a:lvl5pPr>
            <a:lvl6pPr marL="2872130" indent="0">
              <a:buNone/>
              <a:defRPr sz="1100"/>
            </a:lvl6pPr>
            <a:lvl7pPr marL="3446556" indent="0">
              <a:buNone/>
              <a:defRPr sz="1100"/>
            </a:lvl7pPr>
            <a:lvl8pPr marL="4020983" indent="0">
              <a:buNone/>
              <a:defRPr sz="1100"/>
            </a:lvl8pPr>
            <a:lvl9pPr marL="4595409"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3AF811-10F9-4441-AF62-985342D978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619" y="26883753"/>
            <a:ext cx="30723032" cy="317294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10037619" y="3431802"/>
            <a:ext cx="30723032" cy="23042096"/>
          </a:xfrm>
        </p:spPr>
        <p:txBody>
          <a:bodyPr/>
          <a:lstStyle>
            <a:lvl1pPr marL="0" indent="0">
              <a:buNone/>
              <a:defRPr sz="4000"/>
            </a:lvl1pPr>
            <a:lvl2pPr marL="574426" indent="0">
              <a:buNone/>
              <a:defRPr sz="3500"/>
            </a:lvl2pPr>
            <a:lvl3pPr marL="1148852" indent="0">
              <a:buNone/>
              <a:defRPr sz="3000"/>
            </a:lvl3pPr>
            <a:lvl4pPr marL="1723278" indent="0">
              <a:buNone/>
              <a:defRPr sz="2500"/>
            </a:lvl4pPr>
            <a:lvl5pPr marL="2297704" indent="0">
              <a:buNone/>
              <a:defRPr sz="2500"/>
            </a:lvl5pPr>
            <a:lvl6pPr marL="2872130" indent="0">
              <a:buNone/>
              <a:defRPr sz="2500"/>
            </a:lvl6pPr>
            <a:lvl7pPr marL="3446556" indent="0">
              <a:buNone/>
              <a:defRPr sz="2500"/>
            </a:lvl7pPr>
            <a:lvl8pPr marL="4020983" indent="0">
              <a:buNone/>
              <a:defRPr sz="2500"/>
            </a:lvl8pPr>
            <a:lvl9pPr marL="4595409" indent="0">
              <a:buNone/>
              <a:defRPr sz="2500"/>
            </a:lvl9pPr>
          </a:lstStyle>
          <a:p>
            <a:pPr lvl="0"/>
            <a:endParaRPr lang="en-US" noProof="0" smtClean="0"/>
          </a:p>
        </p:txBody>
      </p:sp>
      <p:sp>
        <p:nvSpPr>
          <p:cNvPr id="4" name="Text Placeholder 3"/>
          <p:cNvSpPr>
            <a:spLocks noGrp="1"/>
          </p:cNvSpPr>
          <p:nvPr>
            <p:ph type="body" sz="half" idx="2"/>
          </p:nvPr>
        </p:nvSpPr>
        <p:spPr>
          <a:xfrm>
            <a:off x="10037619" y="30056698"/>
            <a:ext cx="30723032" cy="4508406"/>
          </a:xfrm>
        </p:spPr>
        <p:txBody>
          <a:bodyPr/>
          <a:lstStyle>
            <a:lvl1pPr marL="0" indent="0">
              <a:buNone/>
              <a:defRPr sz="1800"/>
            </a:lvl1pPr>
            <a:lvl2pPr marL="574426" indent="0">
              <a:buNone/>
              <a:defRPr sz="1500"/>
            </a:lvl2pPr>
            <a:lvl3pPr marL="1148852" indent="0">
              <a:buNone/>
              <a:defRPr sz="1300"/>
            </a:lvl3pPr>
            <a:lvl4pPr marL="1723278" indent="0">
              <a:buNone/>
              <a:defRPr sz="1100"/>
            </a:lvl4pPr>
            <a:lvl5pPr marL="2297704" indent="0">
              <a:buNone/>
              <a:defRPr sz="1100"/>
            </a:lvl5pPr>
            <a:lvl6pPr marL="2872130" indent="0">
              <a:buNone/>
              <a:defRPr sz="1100"/>
            </a:lvl6pPr>
            <a:lvl7pPr marL="3446556" indent="0">
              <a:buNone/>
              <a:defRPr sz="1100"/>
            </a:lvl7pPr>
            <a:lvl8pPr marL="4020983" indent="0">
              <a:buNone/>
              <a:defRPr sz="1100"/>
            </a:lvl8pPr>
            <a:lvl9pPr marL="4595409"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3B0582-6C4E-4A42-B2BC-0E865D3FFA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B0F0">
                <a:alpha val="57999"/>
              </a:srgb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3414713"/>
            <a:ext cx="43526075" cy="6400800"/>
          </a:xfrm>
          <a:prstGeom prst="rect">
            <a:avLst/>
          </a:prstGeom>
          <a:noFill/>
          <a:ln w="9525">
            <a:noFill/>
            <a:miter lim="800000"/>
            <a:headEnd/>
            <a:tailEnd/>
          </a:ln>
        </p:spPr>
        <p:txBody>
          <a:bodyPr vert="horz" wrap="square" lIns="511926" tIns="255966" rIns="511926" bIns="25596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40163" y="11095038"/>
            <a:ext cx="43526075" cy="23042562"/>
          </a:xfrm>
          <a:prstGeom prst="rect">
            <a:avLst/>
          </a:prstGeom>
          <a:noFill/>
          <a:ln w="9525">
            <a:noFill/>
            <a:miter lim="800000"/>
            <a:headEnd/>
            <a:tailEnd/>
          </a:ln>
        </p:spPr>
        <p:txBody>
          <a:bodyPr vert="horz" wrap="square" lIns="511926" tIns="255966" rIns="511926" bIns="2559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40163" y="34990088"/>
            <a:ext cx="10668000" cy="2562225"/>
          </a:xfrm>
          <a:prstGeom prst="rect">
            <a:avLst/>
          </a:prstGeom>
          <a:noFill/>
          <a:ln w="9525">
            <a:noFill/>
            <a:miter lim="800000"/>
            <a:headEnd/>
            <a:tailEnd/>
          </a:ln>
          <a:effectLst/>
        </p:spPr>
        <p:txBody>
          <a:bodyPr vert="horz" wrap="square" lIns="511926" tIns="255966" rIns="511926" bIns="255966" numCol="1" anchor="t" anchorCtr="0" compatLnSpc="1">
            <a:prstTxWarp prst="textNoShape">
              <a:avLst/>
            </a:prstTxWarp>
          </a:bodyPr>
          <a:lstStyle>
            <a:lvl1pPr>
              <a:defRPr sz="7800">
                <a:latin typeface="Times New Roman" pitchFamily="92" charset="0"/>
                <a:ea typeface="ＭＳ Ｐゴシック" pitchFamily="92" charset="-128"/>
              </a:defRPr>
            </a:lvl1pPr>
          </a:lstStyle>
          <a:p>
            <a:pPr>
              <a:defRPr/>
            </a:pPr>
            <a:endParaRPr lang="en-US"/>
          </a:p>
        </p:txBody>
      </p:sp>
      <p:sp>
        <p:nvSpPr>
          <p:cNvPr id="1029" name="Rectangle 5"/>
          <p:cNvSpPr>
            <a:spLocks noGrp="1" noChangeArrowheads="1"/>
          </p:cNvSpPr>
          <p:nvPr>
            <p:ph type="ftr" sz="quarter" idx="3"/>
          </p:nvPr>
        </p:nvSpPr>
        <p:spPr bwMode="auto">
          <a:xfrm>
            <a:off x="17495838" y="34990088"/>
            <a:ext cx="16214725" cy="2562225"/>
          </a:xfrm>
          <a:prstGeom prst="rect">
            <a:avLst/>
          </a:prstGeom>
          <a:noFill/>
          <a:ln w="9525">
            <a:noFill/>
            <a:miter lim="800000"/>
            <a:headEnd/>
            <a:tailEnd/>
          </a:ln>
          <a:effectLst/>
        </p:spPr>
        <p:txBody>
          <a:bodyPr vert="horz" wrap="square" lIns="511926" tIns="255966" rIns="511926" bIns="255966" numCol="1" anchor="t" anchorCtr="0" compatLnSpc="1">
            <a:prstTxWarp prst="textNoShape">
              <a:avLst/>
            </a:prstTxWarp>
          </a:bodyPr>
          <a:lstStyle>
            <a:lvl1pPr algn="ctr">
              <a:defRPr sz="7800">
                <a:latin typeface="Times New Roman" pitchFamily="92" charset="0"/>
                <a:ea typeface="ＭＳ Ｐゴシック" pitchFamily="92" charset="-128"/>
              </a:defRPr>
            </a:lvl1pPr>
          </a:lstStyle>
          <a:p>
            <a:pPr>
              <a:defRPr/>
            </a:pPr>
            <a:endParaRPr lang="en-US"/>
          </a:p>
        </p:txBody>
      </p:sp>
      <p:sp>
        <p:nvSpPr>
          <p:cNvPr id="1030" name="Rectangle 6"/>
          <p:cNvSpPr>
            <a:spLocks noGrp="1" noChangeArrowheads="1"/>
          </p:cNvSpPr>
          <p:nvPr>
            <p:ph type="sldNum" sz="quarter" idx="4"/>
          </p:nvPr>
        </p:nvSpPr>
        <p:spPr bwMode="auto">
          <a:xfrm>
            <a:off x="36698238" y="34990088"/>
            <a:ext cx="10668000" cy="2562225"/>
          </a:xfrm>
          <a:prstGeom prst="rect">
            <a:avLst/>
          </a:prstGeom>
          <a:noFill/>
          <a:ln w="9525">
            <a:noFill/>
            <a:miter lim="800000"/>
            <a:headEnd/>
            <a:tailEnd/>
          </a:ln>
          <a:effectLst/>
        </p:spPr>
        <p:txBody>
          <a:bodyPr vert="horz" wrap="square" lIns="511926" tIns="255966" rIns="511926" bIns="255966" numCol="1" anchor="t" anchorCtr="0" compatLnSpc="1">
            <a:prstTxWarp prst="textNoShape">
              <a:avLst/>
            </a:prstTxWarp>
          </a:bodyPr>
          <a:lstStyle>
            <a:lvl1pPr algn="r">
              <a:defRPr sz="7800">
                <a:latin typeface="Times New Roman" pitchFamily="92" charset="0"/>
                <a:ea typeface="ＭＳ Ｐゴシック" pitchFamily="92" charset="-128"/>
              </a:defRPr>
            </a:lvl1pPr>
          </a:lstStyle>
          <a:p>
            <a:pPr>
              <a:defRPr/>
            </a:pPr>
            <a:fld id="{61755A8D-08A7-4DA2-93E5-C370FCB649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19688" rtl="0" eaLnBrk="0" fontAlgn="base" hangingPunct="0">
        <a:spcBef>
          <a:spcPct val="0"/>
        </a:spcBef>
        <a:spcAft>
          <a:spcPct val="0"/>
        </a:spcAft>
        <a:defRPr sz="24600">
          <a:solidFill>
            <a:schemeClr val="tx2"/>
          </a:solidFill>
          <a:latin typeface="+mj-lt"/>
          <a:ea typeface="ＭＳ Ｐゴシック" pitchFamily="92" charset="-128"/>
          <a:cs typeface="ＭＳ Ｐゴシック" pitchFamily="92" charset="-128"/>
        </a:defRPr>
      </a:lvl1pPr>
      <a:lvl2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2pPr>
      <a:lvl3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3pPr>
      <a:lvl4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4pPr>
      <a:lvl5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5pPr>
      <a:lvl6pPr marL="574426" algn="ctr" defTabSz="5119972" rtl="0" fontAlgn="base">
        <a:spcBef>
          <a:spcPct val="0"/>
        </a:spcBef>
        <a:spcAft>
          <a:spcPct val="0"/>
        </a:spcAft>
        <a:defRPr sz="24600">
          <a:solidFill>
            <a:schemeClr val="tx2"/>
          </a:solidFill>
          <a:latin typeface="Times New Roman" pitchFamily="92" charset="0"/>
        </a:defRPr>
      </a:lvl6pPr>
      <a:lvl7pPr marL="1148852" algn="ctr" defTabSz="5119972" rtl="0" fontAlgn="base">
        <a:spcBef>
          <a:spcPct val="0"/>
        </a:spcBef>
        <a:spcAft>
          <a:spcPct val="0"/>
        </a:spcAft>
        <a:defRPr sz="24600">
          <a:solidFill>
            <a:schemeClr val="tx2"/>
          </a:solidFill>
          <a:latin typeface="Times New Roman" pitchFamily="92" charset="0"/>
        </a:defRPr>
      </a:lvl7pPr>
      <a:lvl8pPr marL="1723278" algn="ctr" defTabSz="5119972" rtl="0" fontAlgn="base">
        <a:spcBef>
          <a:spcPct val="0"/>
        </a:spcBef>
        <a:spcAft>
          <a:spcPct val="0"/>
        </a:spcAft>
        <a:defRPr sz="24600">
          <a:solidFill>
            <a:schemeClr val="tx2"/>
          </a:solidFill>
          <a:latin typeface="Times New Roman" pitchFamily="92" charset="0"/>
        </a:defRPr>
      </a:lvl8pPr>
      <a:lvl9pPr marL="2297704" algn="ctr" defTabSz="5119972" rtl="0" fontAlgn="base">
        <a:spcBef>
          <a:spcPct val="0"/>
        </a:spcBef>
        <a:spcAft>
          <a:spcPct val="0"/>
        </a:spcAft>
        <a:defRPr sz="24600">
          <a:solidFill>
            <a:schemeClr val="tx2"/>
          </a:solidFill>
          <a:latin typeface="Times New Roman" pitchFamily="92" charset="0"/>
        </a:defRPr>
      </a:lvl9pPr>
    </p:titleStyle>
    <p:bodyStyle>
      <a:lvl1pPr marL="1919288" indent="-1919288" algn="l" defTabSz="5119688" rtl="0" eaLnBrk="0" fontAlgn="base" hangingPunct="0">
        <a:spcBef>
          <a:spcPct val="20000"/>
        </a:spcBef>
        <a:spcAft>
          <a:spcPct val="0"/>
        </a:spcAft>
        <a:buChar char="•"/>
        <a:defRPr sz="18000">
          <a:solidFill>
            <a:schemeClr val="tx1"/>
          </a:solidFill>
          <a:latin typeface="+mn-lt"/>
          <a:ea typeface="ＭＳ Ｐゴシック" pitchFamily="92" charset="-128"/>
          <a:cs typeface="ＭＳ Ｐゴシック" pitchFamily="92" charset="-128"/>
        </a:defRPr>
      </a:lvl1pPr>
      <a:lvl2pPr marL="4159250" indent="-1598613" algn="l" defTabSz="5119688" rtl="0" eaLnBrk="0" fontAlgn="base" hangingPunct="0">
        <a:spcBef>
          <a:spcPct val="20000"/>
        </a:spcBef>
        <a:spcAft>
          <a:spcPct val="0"/>
        </a:spcAft>
        <a:buChar char="–"/>
        <a:defRPr sz="15700">
          <a:solidFill>
            <a:schemeClr val="tx1"/>
          </a:solidFill>
          <a:latin typeface="+mn-lt"/>
          <a:ea typeface="ＭＳ Ｐゴシック" pitchFamily="92" charset="-128"/>
        </a:defRPr>
      </a:lvl2pPr>
      <a:lvl3pPr marL="6399213" indent="-1279525" algn="l" defTabSz="5119688" rtl="0" eaLnBrk="0" fontAlgn="base" hangingPunct="0">
        <a:spcBef>
          <a:spcPct val="20000"/>
        </a:spcBef>
        <a:spcAft>
          <a:spcPct val="0"/>
        </a:spcAft>
        <a:buChar char="•"/>
        <a:defRPr sz="13400">
          <a:solidFill>
            <a:schemeClr val="tx1"/>
          </a:solidFill>
          <a:latin typeface="+mn-lt"/>
          <a:ea typeface="ＭＳ Ｐゴシック" pitchFamily="92" charset="-128"/>
        </a:defRPr>
      </a:lvl3pPr>
      <a:lvl4pPr marL="8961438" indent="-1279525" algn="l" defTabSz="5119688" rtl="0" eaLnBrk="0" fontAlgn="base" hangingPunct="0">
        <a:spcBef>
          <a:spcPct val="20000"/>
        </a:spcBef>
        <a:spcAft>
          <a:spcPct val="0"/>
        </a:spcAft>
        <a:buChar char="–"/>
        <a:defRPr sz="11200">
          <a:solidFill>
            <a:schemeClr val="tx1"/>
          </a:solidFill>
          <a:latin typeface="+mn-lt"/>
          <a:ea typeface="ＭＳ Ｐゴシック" pitchFamily="92" charset="-128"/>
        </a:defRPr>
      </a:lvl4pPr>
      <a:lvl5pPr marL="11518900" indent="-1277938" algn="l" defTabSz="5119688" rtl="0" eaLnBrk="0" fontAlgn="base" hangingPunct="0">
        <a:spcBef>
          <a:spcPct val="20000"/>
        </a:spcBef>
        <a:spcAft>
          <a:spcPct val="0"/>
        </a:spcAft>
        <a:buChar char="»"/>
        <a:defRPr sz="11200">
          <a:solidFill>
            <a:schemeClr val="tx1"/>
          </a:solidFill>
          <a:latin typeface="+mn-lt"/>
          <a:ea typeface="ＭＳ Ｐゴシック" pitchFamily="92" charset="-128"/>
        </a:defRPr>
      </a:lvl5pPr>
      <a:lvl6pPr marL="12094860" indent="-1278498" algn="l" defTabSz="5119972" rtl="0" fontAlgn="base">
        <a:spcBef>
          <a:spcPct val="20000"/>
        </a:spcBef>
        <a:spcAft>
          <a:spcPct val="0"/>
        </a:spcAft>
        <a:buChar char="»"/>
        <a:defRPr sz="11200">
          <a:solidFill>
            <a:schemeClr val="tx1"/>
          </a:solidFill>
          <a:latin typeface="+mn-lt"/>
          <a:ea typeface="ＭＳ Ｐゴシック" pitchFamily="92" charset="-128"/>
        </a:defRPr>
      </a:lvl6pPr>
      <a:lvl7pPr marL="12669286" indent="-1278498" algn="l" defTabSz="5119972" rtl="0" fontAlgn="base">
        <a:spcBef>
          <a:spcPct val="20000"/>
        </a:spcBef>
        <a:spcAft>
          <a:spcPct val="0"/>
        </a:spcAft>
        <a:buChar char="»"/>
        <a:defRPr sz="11200">
          <a:solidFill>
            <a:schemeClr val="tx1"/>
          </a:solidFill>
          <a:latin typeface="+mn-lt"/>
          <a:ea typeface="ＭＳ Ｐゴシック" pitchFamily="92" charset="-128"/>
        </a:defRPr>
      </a:lvl7pPr>
      <a:lvl8pPr marL="13243712" indent="-1278498" algn="l" defTabSz="5119972" rtl="0" fontAlgn="base">
        <a:spcBef>
          <a:spcPct val="20000"/>
        </a:spcBef>
        <a:spcAft>
          <a:spcPct val="0"/>
        </a:spcAft>
        <a:buChar char="»"/>
        <a:defRPr sz="11200">
          <a:solidFill>
            <a:schemeClr val="tx1"/>
          </a:solidFill>
          <a:latin typeface="+mn-lt"/>
          <a:ea typeface="ＭＳ Ｐゴシック" pitchFamily="92" charset="-128"/>
        </a:defRPr>
      </a:lvl8pPr>
      <a:lvl9pPr marL="13818138" indent="-1278498" algn="l" defTabSz="5119972" rtl="0" fontAlgn="base">
        <a:spcBef>
          <a:spcPct val="20000"/>
        </a:spcBef>
        <a:spcAft>
          <a:spcPct val="0"/>
        </a:spcAft>
        <a:buChar char="»"/>
        <a:defRPr sz="11200">
          <a:solidFill>
            <a:schemeClr val="tx1"/>
          </a:solidFill>
          <a:latin typeface="+mn-lt"/>
          <a:ea typeface="ＭＳ Ｐゴシック" pitchFamily="92" charset="-128"/>
        </a:defRPr>
      </a:lvl9pPr>
    </p:bodyStyle>
    <p:otherStyle>
      <a:defPPr>
        <a:defRPr lang="en-US"/>
      </a:defPPr>
      <a:lvl1pPr marL="0" algn="l" defTabSz="574426" rtl="0" eaLnBrk="1" latinLnBrk="0" hangingPunct="1">
        <a:defRPr sz="2300" kern="1200">
          <a:solidFill>
            <a:schemeClr val="tx1"/>
          </a:solidFill>
          <a:latin typeface="+mn-lt"/>
          <a:ea typeface="+mn-ea"/>
          <a:cs typeface="+mn-cs"/>
        </a:defRPr>
      </a:lvl1pPr>
      <a:lvl2pPr marL="574426" algn="l" defTabSz="574426" rtl="0" eaLnBrk="1" latinLnBrk="0" hangingPunct="1">
        <a:defRPr sz="2300" kern="1200">
          <a:solidFill>
            <a:schemeClr val="tx1"/>
          </a:solidFill>
          <a:latin typeface="+mn-lt"/>
          <a:ea typeface="+mn-ea"/>
          <a:cs typeface="+mn-cs"/>
        </a:defRPr>
      </a:lvl2pPr>
      <a:lvl3pPr marL="1148852" algn="l" defTabSz="574426" rtl="0" eaLnBrk="1" latinLnBrk="0" hangingPunct="1">
        <a:defRPr sz="2300" kern="1200">
          <a:solidFill>
            <a:schemeClr val="tx1"/>
          </a:solidFill>
          <a:latin typeface="+mn-lt"/>
          <a:ea typeface="+mn-ea"/>
          <a:cs typeface="+mn-cs"/>
        </a:defRPr>
      </a:lvl3pPr>
      <a:lvl4pPr marL="1723278" algn="l" defTabSz="574426" rtl="0" eaLnBrk="1" latinLnBrk="0" hangingPunct="1">
        <a:defRPr sz="2300" kern="1200">
          <a:solidFill>
            <a:schemeClr val="tx1"/>
          </a:solidFill>
          <a:latin typeface="+mn-lt"/>
          <a:ea typeface="+mn-ea"/>
          <a:cs typeface="+mn-cs"/>
        </a:defRPr>
      </a:lvl4pPr>
      <a:lvl5pPr marL="2297704" algn="l" defTabSz="574426" rtl="0" eaLnBrk="1" latinLnBrk="0" hangingPunct="1">
        <a:defRPr sz="2300" kern="1200">
          <a:solidFill>
            <a:schemeClr val="tx1"/>
          </a:solidFill>
          <a:latin typeface="+mn-lt"/>
          <a:ea typeface="+mn-ea"/>
          <a:cs typeface="+mn-cs"/>
        </a:defRPr>
      </a:lvl5pPr>
      <a:lvl6pPr marL="2872130" algn="l" defTabSz="574426" rtl="0" eaLnBrk="1" latinLnBrk="0" hangingPunct="1">
        <a:defRPr sz="2300" kern="1200">
          <a:solidFill>
            <a:schemeClr val="tx1"/>
          </a:solidFill>
          <a:latin typeface="+mn-lt"/>
          <a:ea typeface="+mn-ea"/>
          <a:cs typeface="+mn-cs"/>
        </a:defRPr>
      </a:lvl6pPr>
      <a:lvl7pPr marL="3446556" algn="l" defTabSz="574426" rtl="0" eaLnBrk="1" latinLnBrk="0" hangingPunct="1">
        <a:defRPr sz="2300" kern="1200">
          <a:solidFill>
            <a:schemeClr val="tx1"/>
          </a:solidFill>
          <a:latin typeface="+mn-lt"/>
          <a:ea typeface="+mn-ea"/>
          <a:cs typeface="+mn-cs"/>
        </a:defRPr>
      </a:lvl7pPr>
      <a:lvl8pPr marL="4020983" algn="l" defTabSz="574426" rtl="0" eaLnBrk="1" latinLnBrk="0" hangingPunct="1">
        <a:defRPr sz="2300" kern="1200">
          <a:solidFill>
            <a:schemeClr val="tx1"/>
          </a:solidFill>
          <a:latin typeface="+mn-lt"/>
          <a:ea typeface="+mn-ea"/>
          <a:cs typeface="+mn-cs"/>
        </a:defRPr>
      </a:lvl8pPr>
      <a:lvl9pPr marL="4595409" algn="l" defTabSz="57442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oleObject" Target="../embeddings/oleObject3.bin"/><Relationship Id="rId12" Type="http://schemas.openxmlformats.org/officeDocument/2006/relationships/image" Target="../media/image6.jpeg"/><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chart" Target="../charts/chart1.xml"/><Relationship Id="rId5" Type="http://schemas.openxmlformats.org/officeDocument/2006/relationships/oleObject" Target="../embeddings/oleObject2.bin"/><Relationship Id="rId15" Type="http://schemas.openxmlformats.org/officeDocument/2006/relationships/image" Target="../media/image9.png"/><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70C0"/>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5" name="Rectangle 14"/>
          <p:cNvSpPr/>
          <p:nvPr/>
        </p:nvSpPr>
        <p:spPr>
          <a:xfrm>
            <a:off x="34899600" y="4724400"/>
            <a:ext cx="15913100" cy="13134975"/>
          </a:xfrm>
          <a:prstGeom prst="rect">
            <a:avLst/>
          </a:prstGeom>
          <a:solidFill>
            <a:schemeClr val="bg1"/>
          </a:soli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7907000" y="22555200"/>
            <a:ext cx="16383000" cy="15240000"/>
          </a:xfrm>
          <a:prstGeom prst="rect">
            <a:avLst/>
          </a:prstGeom>
          <a:solidFill>
            <a:schemeClr val="bg1"/>
          </a:soli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53" name="Group 55"/>
          <p:cNvGrpSpPr>
            <a:grpSpLocks/>
          </p:cNvGrpSpPr>
          <p:nvPr/>
        </p:nvGrpSpPr>
        <p:grpSpPr bwMode="auto">
          <a:xfrm>
            <a:off x="381000" y="-76200"/>
            <a:ext cx="70573900" cy="44015025"/>
            <a:chOff x="-364681" y="-1085560"/>
            <a:chExt cx="70712656" cy="44377852"/>
          </a:xfrm>
        </p:grpSpPr>
        <p:sp>
          <p:nvSpPr>
            <p:cNvPr id="2114" name="Rectangle 29"/>
            <p:cNvSpPr>
              <a:spLocks noChangeArrowheads="1"/>
            </p:cNvSpPr>
            <p:nvPr/>
          </p:nvSpPr>
          <p:spPr bwMode="auto">
            <a:xfrm>
              <a:off x="34221785" y="26188428"/>
              <a:ext cx="15957113" cy="8604751"/>
            </a:xfrm>
            <a:prstGeom prst="rect">
              <a:avLst/>
            </a:prstGeom>
            <a:solidFill>
              <a:schemeClr val="bg1"/>
            </a:solidFill>
            <a:ln w="76200">
              <a:solidFill>
                <a:srgbClr val="00B050"/>
              </a:solidFill>
              <a:miter lim="800000"/>
              <a:headEnd/>
              <a:tailEnd/>
            </a:ln>
          </p:spPr>
          <p:txBody>
            <a:bodyPr wrap="none" lIns="114885" tIns="57443" rIns="114885" bIns="57443" anchor="ctr"/>
            <a:lstStyle/>
            <a:p>
              <a:pPr algn="ctr"/>
              <a:endParaRPr lang="en-US" altLang="en-US" sz="4000" dirty="0"/>
            </a:p>
          </p:txBody>
        </p:sp>
        <p:grpSp>
          <p:nvGrpSpPr>
            <p:cNvPr id="2115" name="Group 61"/>
            <p:cNvGrpSpPr>
              <a:grpSpLocks/>
            </p:cNvGrpSpPr>
            <p:nvPr/>
          </p:nvGrpSpPr>
          <p:grpSpPr bwMode="auto">
            <a:xfrm>
              <a:off x="-230783" y="3754613"/>
              <a:ext cx="16880853" cy="23739894"/>
              <a:chOff x="721437" y="-6699422"/>
              <a:chExt cx="12474203" cy="30117538"/>
            </a:xfrm>
          </p:grpSpPr>
          <p:sp>
            <p:nvSpPr>
              <p:cNvPr id="2141" name="Rectangle 28"/>
              <p:cNvSpPr>
                <a:spLocks noChangeArrowheads="1"/>
              </p:cNvSpPr>
              <p:nvPr/>
            </p:nvSpPr>
            <p:spPr bwMode="auto">
              <a:xfrm>
                <a:off x="721437" y="-6699347"/>
                <a:ext cx="12474203" cy="30117463"/>
              </a:xfrm>
              <a:prstGeom prst="rect">
                <a:avLst/>
              </a:prstGeom>
              <a:solidFill>
                <a:schemeClr val="bg1"/>
              </a:solidFill>
              <a:ln w="76200">
                <a:solidFill>
                  <a:srgbClr val="00B050"/>
                </a:solidFill>
                <a:miter lim="800000"/>
                <a:headEnd/>
                <a:tailEnd/>
              </a:ln>
            </p:spPr>
            <p:txBody>
              <a:bodyPr wrap="none" anchor="ctr"/>
              <a:lstStyle/>
              <a:p>
                <a:endParaRPr lang="en-US" altLang="en-US"/>
              </a:p>
              <a:p>
                <a:endParaRPr lang="en-US" altLang="en-US"/>
              </a:p>
              <a:p>
                <a:endParaRPr lang="en-US" altLang="en-US"/>
              </a:p>
              <a:p>
                <a:endParaRPr lang="en-US" altLang="en-US"/>
              </a:p>
              <a:p>
                <a:endParaRPr lang="en-US" altLang="en-US"/>
              </a:p>
              <a:p>
                <a:endParaRPr lang="en-US" altLang="en-US"/>
              </a:p>
            </p:txBody>
          </p:sp>
          <p:sp>
            <p:nvSpPr>
              <p:cNvPr id="2142" name="Text Box 23"/>
              <p:cNvSpPr txBox="1">
                <a:spLocks noChangeArrowheads="1"/>
              </p:cNvSpPr>
              <p:nvPr/>
            </p:nvSpPr>
            <p:spPr bwMode="auto">
              <a:xfrm>
                <a:off x="1017426" y="-6699422"/>
                <a:ext cx="11543229" cy="1692817"/>
              </a:xfrm>
              <a:prstGeom prst="rect">
                <a:avLst/>
              </a:prstGeom>
              <a:noFill/>
              <a:ln w="9525">
                <a:noFill/>
                <a:miter lim="800000"/>
                <a:headEnd/>
                <a:tailEnd/>
              </a:ln>
            </p:spPr>
            <p:txBody>
              <a:bodyPr>
                <a:spAutoFit/>
              </a:bodyPr>
              <a:lstStyle/>
              <a:p>
                <a:pPr algn="ctr">
                  <a:spcBef>
                    <a:spcPct val="50000"/>
                  </a:spcBef>
                </a:pPr>
                <a:r>
                  <a:rPr lang="en-US" altLang="en-US" sz="8000" dirty="0">
                    <a:solidFill>
                      <a:srgbClr val="00315A"/>
                    </a:solidFill>
                  </a:rPr>
                  <a:t>Introduction</a:t>
                </a:r>
                <a:endParaRPr lang="en-US" altLang="en-US" sz="2800" dirty="0">
                  <a:solidFill>
                    <a:srgbClr val="00315A"/>
                  </a:solidFill>
                </a:endParaRPr>
              </a:p>
            </p:txBody>
          </p:sp>
        </p:grpSp>
        <p:sp>
          <p:nvSpPr>
            <p:cNvPr id="2116" name="Text Box 30"/>
            <p:cNvSpPr txBox="1">
              <a:spLocks noChangeArrowheads="1"/>
            </p:cNvSpPr>
            <p:nvPr/>
          </p:nvSpPr>
          <p:spPr bwMode="auto">
            <a:xfrm>
              <a:off x="26185091" y="8095129"/>
              <a:ext cx="13286509" cy="731561"/>
            </a:xfrm>
            <a:prstGeom prst="rect">
              <a:avLst/>
            </a:prstGeom>
            <a:noFill/>
            <a:ln w="9525">
              <a:noFill/>
              <a:miter lim="800000"/>
              <a:headEnd/>
              <a:tailEnd/>
            </a:ln>
          </p:spPr>
          <p:txBody>
            <a:bodyPr lIns="114885" tIns="57443" rIns="114885" bIns="57443">
              <a:spAutoFit/>
            </a:bodyPr>
            <a:lstStyle/>
            <a:p>
              <a:pPr>
                <a:spcBef>
                  <a:spcPct val="50000"/>
                </a:spcBef>
              </a:pPr>
              <a:r>
                <a:rPr lang="en-US" altLang="en-US" sz="4000"/>
                <a:t> </a:t>
              </a:r>
              <a:endParaRPr lang="en-US" altLang="en-US" sz="3900"/>
            </a:p>
          </p:txBody>
        </p:sp>
        <p:sp>
          <p:nvSpPr>
            <p:cNvPr id="15376" name="Text Box 49"/>
            <p:cNvSpPr txBox="1">
              <a:spLocks noChangeArrowheads="1"/>
            </p:cNvSpPr>
            <p:nvPr/>
          </p:nvSpPr>
          <p:spPr bwMode="auto">
            <a:xfrm rot="10800000" flipV="1">
              <a:off x="-364681" y="-717425"/>
              <a:ext cx="14501694" cy="2018340"/>
            </a:xfrm>
            <a:prstGeom prst="rect">
              <a:avLst/>
            </a:prstGeom>
            <a:noFill/>
            <a:ln w="9525">
              <a:noFill/>
              <a:miter lim="800000"/>
              <a:headEnd/>
              <a:tailEnd/>
            </a:ln>
          </p:spPr>
          <p:txBody>
            <a:bodyPr lIns="114885" tIns="57443" rIns="114885" bIns="57443">
              <a:spAutoFit/>
            </a:bodyPr>
            <a:lstStyle/>
            <a:p>
              <a:pPr>
                <a:spcBef>
                  <a:spcPct val="50000"/>
                </a:spcBef>
                <a:defRPr/>
              </a:pPr>
              <a:r>
                <a:rPr lang="en-US" sz="3500" b="1" dirty="0">
                  <a:solidFill>
                    <a:srgbClr val="080808"/>
                  </a:solidFill>
                  <a:latin typeface="+mn-lt"/>
                  <a:ea typeface="ＭＳ Ｐゴシック" pitchFamily="92" charset="-128"/>
                </a:rPr>
                <a:t>Physics Group: </a:t>
              </a:r>
              <a:r>
                <a:rPr lang="en-US" sz="3500" dirty="0">
                  <a:solidFill>
                    <a:srgbClr val="080808"/>
                  </a:solidFill>
                  <a:latin typeface="+mn-lt"/>
                  <a:ea typeface="ＭＳ Ｐゴシック" pitchFamily="92" charset="-128"/>
                </a:rPr>
                <a:t>Kian </a:t>
              </a:r>
              <a:r>
                <a:rPr lang="en-US" sz="3500" dirty="0" err="1">
                  <a:solidFill>
                    <a:srgbClr val="080808"/>
                  </a:solidFill>
                  <a:latin typeface="+mn-lt"/>
                  <a:ea typeface="ＭＳ Ｐゴシック" pitchFamily="92" charset="-128"/>
                </a:rPr>
                <a:t>Talaei</a:t>
              </a:r>
              <a:r>
                <a:rPr lang="en-US" sz="3500" dirty="0">
                  <a:solidFill>
                    <a:srgbClr val="080808"/>
                  </a:solidFill>
                  <a:latin typeface="+mn-lt"/>
                  <a:ea typeface="ＭＳ Ｐゴシック" pitchFamily="92" charset="-128"/>
                </a:rPr>
                <a:t>, Chandler </a:t>
              </a:r>
              <a:r>
                <a:rPr lang="en-US" sz="3500" dirty="0" err="1">
                  <a:solidFill>
                    <a:srgbClr val="080808"/>
                  </a:solidFill>
                  <a:latin typeface="+mn-lt"/>
                  <a:ea typeface="ＭＳ Ｐゴシック" pitchFamily="92" charset="-128"/>
                </a:rPr>
                <a:t>Bartz</a:t>
              </a:r>
              <a:r>
                <a:rPr lang="en-US" sz="3500" dirty="0">
                  <a:solidFill>
                    <a:srgbClr val="080808"/>
                  </a:solidFill>
                  <a:latin typeface="+mn-lt"/>
                  <a:ea typeface="ＭＳ Ｐゴシック" pitchFamily="92" charset="-128"/>
                </a:rPr>
                <a:t>, </a:t>
              </a:r>
              <a:r>
                <a:rPr lang="en-US" sz="3500" dirty="0" err="1">
                  <a:solidFill>
                    <a:srgbClr val="080808"/>
                  </a:solidFill>
                  <a:latin typeface="+mn-lt"/>
                  <a:ea typeface="ＭＳ Ｐゴシック" pitchFamily="92" charset="-128"/>
                </a:rPr>
                <a:t>Padraic</a:t>
              </a:r>
              <a:r>
                <a:rPr lang="en-US" sz="3500" dirty="0">
                  <a:solidFill>
                    <a:srgbClr val="080808"/>
                  </a:solidFill>
                  <a:latin typeface="+mn-lt"/>
                  <a:ea typeface="ＭＳ Ｐゴシック" pitchFamily="92" charset="-128"/>
                </a:rPr>
                <a:t> Castillo, Tyler Ferris, Andrew Ramirez, Josh Lofty, Jerod Moore, Michael Medrano</a:t>
              </a:r>
            </a:p>
            <a:p>
              <a:pPr>
                <a:spcBef>
                  <a:spcPct val="50000"/>
                </a:spcBef>
                <a:defRPr/>
              </a:pPr>
              <a:r>
                <a:rPr lang="en-US" sz="3500" b="1" dirty="0">
                  <a:solidFill>
                    <a:srgbClr val="080808"/>
                  </a:solidFill>
                  <a:ea typeface="ＭＳ Ｐゴシック" pitchFamily="92" charset="-128"/>
                </a:rPr>
                <a:t>Faculty Advisors:</a:t>
              </a:r>
              <a:r>
                <a:rPr lang="en-US" sz="3500" dirty="0">
                  <a:solidFill>
                    <a:srgbClr val="080808"/>
                  </a:solidFill>
                  <a:ea typeface="ＭＳ Ｐゴシック" pitchFamily="92" charset="-128"/>
                </a:rPr>
                <a:t> Vladimir </a:t>
              </a:r>
              <a:r>
                <a:rPr lang="en-US" sz="3500" dirty="0" err="1">
                  <a:solidFill>
                    <a:srgbClr val="080808"/>
                  </a:solidFill>
                  <a:ea typeface="ＭＳ Ｐゴシック" pitchFamily="92" charset="-128"/>
                </a:rPr>
                <a:t>Gasparyan</a:t>
              </a:r>
              <a:r>
                <a:rPr lang="en-US" sz="3500" dirty="0">
                  <a:solidFill>
                    <a:srgbClr val="080808"/>
                  </a:solidFill>
                  <a:ea typeface="ＭＳ Ｐゴシック" pitchFamily="92" charset="-128"/>
                </a:rPr>
                <a:t>, Thomas Meyer</a:t>
              </a:r>
            </a:p>
          </p:txBody>
        </p:sp>
        <p:grpSp>
          <p:nvGrpSpPr>
            <p:cNvPr id="2118" name="Group 56"/>
            <p:cNvGrpSpPr>
              <a:grpSpLocks/>
            </p:cNvGrpSpPr>
            <p:nvPr/>
          </p:nvGrpSpPr>
          <p:grpSpPr bwMode="auto">
            <a:xfrm>
              <a:off x="17195648" y="3754613"/>
              <a:ext cx="16415091" cy="17521890"/>
              <a:chOff x="13431086" y="-5503445"/>
              <a:chExt cx="12434186" cy="18548809"/>
            </a:xfrm>
          </p:grpSpPr>
          <p:sp>
            <p:nvSpPr>
              <p:cNvPr id="2139" name="Rectangle 35"/>
              <p:cNvSpPr>
                <a:spLocks noChangeArrowheads="1"/>
              </p:cNvSpPr>
              <p:nvPr/>
            </p:nvSpPr>
            <p:spPr bwMode="auto">
              <a:xfrm>
                <a:off x="13431086" y="-5503445"/>
                <a:ext cx="12434186" cy="18548809"/>
              </a:xfrm>
              <a:prstGeom prst="rect">
                <a:avLst/>
              </a:prstGeom>
              <a:solidFill>
                <a:schemeClr val="bg1"/>
              </a:solidFill>
              <a:ln w="76200">
                <a:solidFill>
                  <a:srgbClr val="00B050"/>
                </a:solidFill>
                <a:miter lim="800000"/>
                <a:headEnd/>
                <a:tailEnd/>
              </a:ln>
            </p:spPr>
            <p:txBody>
              <a:bodyPr wrap="none" anchor="ctr"/>
              <a:lstStyle/>
              <a:p>
                <a:endParaRPr lang="en-US" altLang="en-US"/>
              </a:p>
            </p:txBody>
          </p:sp>
          <p:sp>
            <p:nvSpPr>
              <p:cNvPr id="2140" name="Text Box 98"/>
              <p:cNvSpPr txBox="1">
                <a:spLocks noChangeArrowheads="1"/>
              </p:cNvSpPr>
              <p:nvPr/>
            </p:nvSpPr>
            <p:spPr bwMode="auto">
              <a:xfrm>
                <a:off x="13616375" y="-5340783"/>
                <a:ext cx="12072395" cy="1412565"/>
              </a:xfrm>
              <a:prstGeom prst="rect">
                <a:avLst/>
              </a:prstGeom>
              <a:noFill/>
              <a:ln w="9525">
                <a:noFill/>
                <a:miter lim="800000"/>
                <a:headEnd/>
                <a:tailEnd/>
              </a:ln>
            </p:spPr>
            <p:txBody>
              <a:bodyPr>
                <a:spAutoFit/>
              </a:bodyPr>
              <a:lstStyle/>
              <a:p>
                <a:pPr algn="ctr">
                  <a:spcBef>
                    <a:spcPct val="50000"/>
                  </a:spcBef>
                </a:pPr>
                <a:r>
                  <a:rPr lang="en-US" altLang="en-US" sz="8000" dirty="0">
                    <a:solidFill>
                      <a:srgbClr val="00315A"/>
                    </a:solidFill>
                  </a:rPr>
                  <a:t>Experimental Apparatus</a:t>
                </a:r>
              </a:p>
            </p:txBody>
          </p:sp>
        </p:grpSp>
        <p:sp>
          <p:nvSpPr>
            <p:cNvPr id="2119" name="Rectangle 111"/>
            <p:cNvSpPr>
              <a:spLocks noChangeArrowheads="1"/>
            </p:cNvSpPr>
            <p:nvPr/>
          </p:nvSpPr>
          <p:spPr bwMode="auto">
            <a:xfrm>
              <a:off x="34222459" y="23431776"/>
              <a:ext cx="232078" cy="577673"/>
            </a:xfrm>
            <a:prstGeom prst="rect">
              <a:avLst/>
            </a:prstGeom>
            <a:noFill/>
            <a:ln w="9525">
              <a:noFill/>
              <a:miter lim="800000"/>
              <a:headEnd/>
              <a:tailEnd/>
            </a:ln>
          </p:spPr>
          <p:txBody>
            <a:bodyPr wrap="none" lIns="114885" tIns="57443" rIns="114885" bIns="57443" anchor="ctr">
              <a:spAutoFit/>
            </a:bodyPr>
            <a:lstStyle/>
            <a:p>
              <a:endParaRPr lang="en-US" altLang="en-US"/>
            </a:p>
          </p:txBody>
        </p:sp>
        <p:sp>
          <p:nvSpPr>
            <p:cNvPr id="2120" name="Rectangle 114"/>
            <p:cNvSpPr>
              <a:spLocks noChangeArrowheads="1"/>
            </p:cNvSpPr>
            <p:nvPr/>
          </p:nvSpPr>
          <p:spPr bwMode="auto">
            <a:xfrm>
              <a:off x="37919891" y="23525905"/>
              <a:ext cx="232078" cy="577673"/>
            </a:xfrm>
            <a:prstGeom prst="rect">
              <a:avLst/>
            </a:prstGeom>
            <a:noFill/>
            <a:ln w="9525">
              <a:noFill/>
              <a:miter lim="800000"/>
              <a:headEnd/>
              <a:tailEnd/>
            </a:ln>
          </p:spPr>
          <p:txBody>
            <a:bodyPr wrap="none" lIns="114885" tIns="57443" rIns="114885" bIns="57443" anchor="ctr">
              <a:spAutoFit/>
            </a:bodyPr>
            <a:lstStyle/>
            <a:p>
              <a:endParaRPr lang="en-US" altLang="en-US"/>
            </a:p>
          </p:txBody>
        </p:sp>
        <p:sp>
          <p:nvSpPr>
            <p:cNvPr id="2121" name="Rectangle 116"/>
            <p:cNvSpPr>
              <a:spLocks noChangeArrowheads="1"/>
            </p:cNvSpPr>
            <p:nvPr/>
          </p:nvSpPr>
          <p:spPr bwMode="auto">
            <a:xfrm>
              <a:off x="0" y="-288836"/>
              <a:ext cx="232078" cy="577673"/>
            </a:xfrm>
            <a:prstGeom prst="rect">
              <a:avLst/>
            </a:prstGeom>
            <a:noFill/>
            <a:ln w="9525">
              <a:noFill/>
              <a:miter lim="800000"/>
              <a:headEnd/>
              <a:tailEnd/>
            </a:ln>
          </p:spPr>
          <p:txBody>
            <a:bodyPr wrap="none" lIns="114885" tIns="57443" rIns="114885" bIns="57443" anchor="ctr">
              <a:spAutoFit/>
            </a:bodyPr>
            <a:lstStyle/>
            <a:p>
              <a:endParaRPr lang="en-US" altLang="en-US"/>
            </a:p>
          </p:txBody>
        </p:sp>
        <p:sp>
          <p:nvSpPr>
            <p:cNvPr id="2122" name="Rectangle 118"/>
            <p:cNvSpPr>
              <a:spLocks noChangeArrowheads="1"/>
            </p:cNvSpPr>
            <p:nvPr/>
          </p:nvSpPr>
          <p:spPr bwMode="auto">
            <a:xfrm>
              <a:off x="0" y="-288836"/>
              <a:ext cx="232078" cy="577673"/>
            </a:xfrm>
            <a:prstGeom prst="rect">
              <a:avLst/>
            </a:prstGeom>
            <a:noFill/>
            <a:ln w="9525">
              <a:noFill/>
              <a:miter lim="800000"/>
              <a:headEnd/>
              <a:tailEnd/>
            </a:ln>
          </p:spPr>
          <p:txBody>
            <a:bodyPr wrap="none" lIns="114885" tIns="57443" rIns="114885" bIns="57443" anchor="ctr">
              <a:spAutoFit/>
            </a:bodyPr>
            <a:lstStyle/>
            <a:p>
              <a:endParaRPr lang="en-US" altLang="en-US"/>
            </a:p>
          </p:txBody>
        </p:sp>
        <p:sp>
          <p:nvSpPr>
            <p:cNvPr id="2123" name="Rectangle 120"/>
            <p:cNvSpPr>
              <a:spLocks noChangeArrowheads="1"/>
            </p:cNvSpPr>
            <p:nvPr/>
          </p:nvSpPr>
          <p:spPr bwMode="auto">
            <a:xfrm>
              <a:off x="38138100" y="24749588"/>
              <a:ext cx="232078" cy="577673"/>
            </a:xfrm>
            <a:prstGeom prst="rect">
              <a:avLst/>
            </a:prstGeom>
            <a:noFill/>
            <a:ln w="9525">
              <a:noFill/>
              <a:miter lim="800000"/>
              <a:headEnd/>
              <a:tailEnd/>
            </a:ln>
          </p:spPr>
          <p:txBody>
            <a:bodyPr wrap="none" lIns="114885" tIns="57443" rIns="114885" bIns="57443" anchor="ctr">
              <a:spAutoFit/>
            </a:bodyPr>
            <a:lstStyle/>
            <a:p>
              <a:endParaRPr lang="en-US" altLang="en-US"/>
            </a:p>
          </p:txBody>
        </p:sp>
        <p:sp>
          <p:nvSpPr>
            <p:cNvPr id="2124" name="Text Box 68"/>
            <p:cNvSpPr txBox="1">
              <a:spLocks noChangeArrowheads="1"/>
            </p:cNvSpPr>
            <p:nvPr/>
          </p:nvSpPr>
          <p:spPr bwMode="auto">
            <a:xfrm>
              <a:off x="54442955" y="16892447"/>
              <a:ext cx="15905020" cy="1334362"/>
            </a:xfrm>
            <a:prstGeom prst="rect">
              <a:avLst/>
            </a:prstGeom>
            <a:noFill/>
            <a:ln w="9525">
              <a:noFill/>
              <a:miter lim="800000"/>
              <a:headEnd/>
              <a:tailEnd/>
            </a:ln>
          </p:spPr>
          <p:txBody>
            <a:bodyPr>
              <a:spAutoFit/>
            </a:bodyPr>
            <a:lstStyle/>
            <a:p>
              <a:pPr algn="ctr">
                <a:spcBef>
                  <a:spcPct val="50000"/>
                </a:spcBef>
              </a:pPr>
              <a:endParaRPr lang="en-US" altLang="en-US" sz="8000">
                <a:solidFill>
                  <a:srgbClr val="00315A"/>
                </a:solidFill>
              </a:endParaRPr>
            </a:p>
          </p:txBody>
        </p:sp>
        <p:sp>
          <p:nvSpPr>
            <p:cNvPr id="2125" name="Text Box 68"/>
            <p:cNvSpPr txBox="1">
              <a:spLocks noChangeArrowheads="1"/>
            </p:cNvSpPr>
            <p:nvPr/>
          </p:nvSpPr>
          <p:spPr bwMode="auto">
            <a:xfrm>
              <a:off x="18558799" y="41957930"/>
              <a:ext cx="16405100" cy="1334362"/>
            </a:xfrm>
            <a:prstGeom prst="rect">
              <a:avLst/>
            </a:prstGeom>
            <a:noFill/>
            <a:ln w="9525">
              <a:noFill/>
              <a:miter lim="800000"/>
              <a:headEnd/>
              <a:tailEnd/>
            </a:ln>
          </p:spPr>
          <p:txBody>
            <a:bodyPr>
              <a:spAutoFit/>
            </a:bodyPr>
            <a:lstStyle/>
            <a:p>
              <a:pPr algn="ctr">
                <a:spcBef>
                  <a:spcPct val="50000"/>
                </a:spcBef>
              </a:pPr>
              <a:endParaRPr lang="en-US" altLang="en-US" sz="8000">
                <a:solidFill>
                  <a:srgbClr val="00315A"/>
                </a:solidFill>
              </a:endParaRPr>
            </a:p>
          </p:txBody>
        </p:sp>
        <p:sp>
          <p:nvSpPr>
            <p:cNvPr id="2126" name="Text Box 68"/>
            <p:cNvSpPr txBox="1">
              <a:spLocks noChangeArrowheads="1"/>
            </p:cNvSpPr>
            <p:nvPr/>
          </p:nvSpPr>
          <p:spPr bwMode="auto">
            <a:xfrm>
              <a:off x="36206882" y="26111600"/>
              <a:ext cx="11400378" cy="1234094"/>
            </a:xfrm>
            <a:prstGeom prst="rect">
              <a:avLst/>
            </a:prstGeom>
            <a:noFill/>
            <a:ln w="9525">
              <a:noFill/>
              <a:miter lim="800000"/>
              <a:headEnd/>
              <a:tailEnd/>
            </a:ln>
          </p:spPr>
          <p:txBody>
            <a:bodyPr wrap="square" lIns="114885" tIns="57443" rIns="114885" bIns="57443">
              <a:spAutoFit/>
            </a:bodyPr>
            <a:lstStyle/>
            <a:p>
              <a:pPr algn="ctr">
                <a:spcBef>
                  <a:spcPct val="50000"/>
                </a:spcBef>
              </a:pPr>
              <a:r>
                <a:rPr lang="en-US" altLang="en-US" sz="7200" dirty="0" smtClean="0">
                  <a:solidFill>
                    <a:srgbClr val="00315A"/>
                  </a:solidFill>
                </a:rPr>
                <a:t>Data and Results</a:t>
              </a:r>
              <a:endParaRPr lang="en-US" altLang="en-US" sz="7200" dirty="0">
                <a:solidFill>
                  <a:srgbClr val="00315A"/>
                </a:solidFill>
              </a:endParaRPr>
            </a:p>
          </p:txBody>
        </p:sp>
        <p:sp>
          <p:nvSpPr>
            <p:cNvPr id="2127" name="Rectangle 67"/>
            <p:cNvSpPr>
              <a:spLocks noChangeArrowheads="1"/>
            </p:cNvSpPr>
            <p:nvPr/>
          </p:nvSpPr>
          <p:spPr bwMode="auto">
            <a:xfrm>
              <a:off x="34221786" y="35100492"/>
              <a:ext cx="15957112" cy="1997532"/>
            </a:xfrm>
            <a:prstGeom prst="rect">
              <a:avLst/>
            </a:prstGeom>
            <a:solidFill>
              <a:schemeClr val="bg1"/>
            </a:solidFill>
            <a:ln w="76200">
              <a:solidFill>
                <a:srgbClr val="00B050"/>
              </a:solidFill>
              <a:miter lim="800000"/>
              <a:headEnd/>
              <a:tailEnd/>
            </a:ln>
          </p:spPr>
          <p:txBody>
            <a:bodyPr wrap="none" lIns="114885" tIns="57443" rIns="114885" bIns="57443" anchor="ctr"/>
            <a:lstStyle/>
            <a:p>
              <a:pPr marL="430213" indent="-430213"/>
              <a:endParaRPr lang="en-US" altLang="en-US" dirty="0">
                <a:solidFill>
                  <a:srgbClr val="000000"/>
                </a:solidFill>
              </a:endParaRPr>
            </a:p>
            <a:p>
              <a:pPr marL="430213" indent="-430213"/>
              <a:endParaRPr lang="en-US" altLang="en-US" dirty="0">
                <a:solidFill>
                  <a:srgbClr val="000000"/>
                </a:solidFill>
              </a:endParaRPr>
            </a:p>
            <a:p>
              <a:pPr marL="430213" indent="-430213"/>
              <a:endParaRPr lang="en-US" altLang="en-US" dirty="0">
                <a:solidFill>
                  <a:srgbClr val="000000"/>
                </a:solidFill>
              </a:endParaRPr>
            </a:p>
          </p:txBody>
        </p:sp>
        <p:graphicFrame>
          <p:nvGraphicFramePr>
            <p:cNvPr id="2128" name="Object 2"/>
            <p:cNvGraphicFramePr>
              <a:graphicFrameLocks noChangeAspect="1"/>
            </p:cNvGraphicFramePr>
            <p:nvPr/>
          </p:nvGraphicFramePr>
          <p:xfrm>
            <a:off x="25538546" y="19092583"/>
            <a:ext cx="129309" cy="219635"/>
          </p:xfrm>
          <a:graphic>
            <a:graphicData uri="http://schemas.openxmlformats.org/presentationml/2006/ole">
              <p:oleObj spid="_x0000_s2128" name="Equation" r:id="rId4" imgW="101600" imgH="177800" progId="Equation.3">
                <p:embed/>
              </p:oleObj>
            </a:graphicData>
          </a:graphic>
        </p:graphicFrame>
        <p:graphicFrame>
          <p:nvGraphicFramePr>
            <p:cNvPr id="2129" name="Object 3"/>
            <p:cNvGraphicFramePr>
              <a:graphicFrameLocks noChangeAspect="1"/>
            </p:cNvGraphicFramePr>
            <p:nvPr/>
          </p:nvGraphicFramePr>
          <p:xfrm>
            <a:off x="25538546" y="19092583"/>
            <a:ext cx="129309" cy="219635"/>
          </p:xfrm>
          <a:graphic>
            <a:graphicData uri="http://schemas.openxmlformats.org/presentationml/2006/ole">
              <p:oleObj spid="_x0000_s2129" name="Equation" r:id="rId5" imgW="101600" imgH="177800" progId="Equation.3">
                <p:embed/>
              </p:oleObj>
            </a:graphicData>
          </a:graphic>
        </p:graphicFrame>
        <p:sp>
          <p:nvSpPr>
            <p:cNvPr id="2130" name="TextBox 45"/>
            <p:cNvSpPr txBox="1">
              <a:spLocks noChangeArrowheads="1"/>
            </p:cNvSpPr>
            <p:nvPr/>
          </p:nvSpPr>
          <p:spPr bwMode="auto">
            <a:xfrm>
              <a:off x="36195478" y="38654283"/>
              <a:ext cx="15212458" cy="675537"/>
            </a:xfrm>
            <a:prstGeom prst="rect">
              <a:avLst/>
            </a:prstGeom>
            <a:noFill/>
            <a:ln w="9525">
              <a:noFill/>
              <a:miter lim="800000"/>
              <a:headEnd/>
              <a:tailEnd/>
            </a:ln>
          </p:spPr>
          <p:txBody>
            <a:bodyPr lIns="114885" tIns="57443" rIns="114885" bIns="57443">
              <a:spAutoFit/>
            </a:bodyPr>
            <a:lstStyle/>
            <a:p>
              <a:pPr algn="just"/>
              <a:endParaRPr lang="en-US" altLang="en-US" sz="3600"/>
            </a:p>
          </p:txBody>
        </p:sp>
        <p:pic>
          <p:nvPicPr>
            <p:cNvPr id="2131" name="Picture 104" descr="DSC01380.JPG"/>
            <p:cNvPicPr>
              <a:picLocks noChangeAspect="1"/>
            </p:cNvPicPr>
            <p:nvPr/>
          </p:nvPicPr>
          <p:blipFill>
            <a:blip r:embed="rId6"/>
            <a:srcRect/>
            <a:stretch>
              <a:fillRect/>
            </a:stretch>
          </p:blipFill>
          <p:spPr bwMode="auto">
            <a:xfrm>
              <a:off x="40395826" y="-1085560"/>
              <a:ext cx="5796706" cy="2343314"/>
            </a:xfrm>
            <a:prstGeom prst="rect">
              <a:avLst/>
            </a:prstGeom>
            <a:noFill/>
            <a:ln w="38100">
              <a:solidFill>
                <a:schemeClr val="tx1"/>
              </a:solidFill>
              <a:miter lim="800000"/>
              <a:headEnd/>
              <a:tailEnd/>
            </a:ln>
          </p:spPr>
        </p:pic>
        <p:graphicFrame>
          <p:nvGraphicFramePr>
            <p:cNvPr id="2132" name="Object 5"/>
            <p:cNvGraphicFramePr>
              <a:graphicFrameLocks noChangeAspect="1"/>
            </p:cNvGraphicFramePr>
            <p:nvPr/>
          </p:nvGraphicFramePr>
          <p:xfrm>
            <a:off x="25530464" y="19069050"/>
            <a:ext cx="145473" cy="266700"/>
          </p:xfrm>
          <a:graphic>
            <a:graphicData uri="http://schemas.openxmlformats.org/presentationml/2006/ole">
              <p:oleObj spid="_x0000_s2132" name="Equation" r:id="rId7" imgW="114151" imgH="215619" progId="Equation.3">
                <p:embed/>
              </p:oleObj>
            </a:graphicData>
          </a:graphic>
        </p:graphicFrame>
        <p:pic>
          <p:nvPicPr>
            <p:cNvPr id="2133" name="Picture 85" descr="C:\Users\Thomas meyer\Desktop\RevsLogos2.jpg"/>
            <p:cNvPicPr>
              <a:picLocks noChangeAspect="1" noChangeArrowheads="1"/>
            </p:cNvPicPr>
            <p:nvPr/>
          </p:nvPicPr>
          <p:blipFill>
            <a:blip r:embed="rId8"/>
            <a:srcRect/>
            <a:stretch>
              <a:fillRect/>
            </a:stretch>
          </p:blipFill>
          <p:spPr bwMode="auto">
            <a:xfrm>
              <a:off x="46192531" y="-1066749"/>
              <a:ext cx="4245265" cy="2343314"/>
            </a:xfrm>
            <a:prstGeom prst="rect">
              <a:avLst/>
            </a:prstGeom>
            <a:noFill/>
            <a:ln w="9525">
              <a:noFill/>
              <a:miter lim="800000"/>
              <a:headEnd/>
              <a:tailEnd/>
            </a:ln>
          </p:spPr>
        </p:pic>
        <p:sp>
          <p:nvSpPr>
            <p:cNvPr id="10" name="Rectangle 86"/>
            <p:cNvSpPr>
              <a:spLocks noChangeArrowheads="1"/>
            </p:cNvSpPr>
            <p:nvPr/>
          </p:nvSpPr>
          <p:spPr bwMode="auto">
            <a:xfrm>
              <a:off x="14345706" y="-873719"/>
              <a:ext cx="23309703" cy="2102972"/>
            </a:xfrm>
            <a:prstGeom prst="rect">
              <a:avLst/>
            </a:prstGeom>
            <a:noFill/>
            <a:ln>
              <a:noFill/>
            </a:ln>
            <a:extLst/>
          </p:spPr>
          <p:txBody>
            <a:bodyPr lIns="114885" tIns="57443" rIns="114885" bIns="57443"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en-US" sz="8800" b="1" cap="all" dirty="0" err="1" smtClean="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Millikan’t</a:t>
              </a:r>
              <a:r>
                <a:rPr lang="en-US" sz="8800" b="1" cap="all" dirty="0" smtClean="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 but we can</a:t>
              </a:r>
              <a:r>
                <a:rPr lang="en-US" sz="8800" b="1" cap="all" dirty="0" smtClean="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 </a:t>
              </a:r>
            </a:p>
            <a:p>
              <a:pPr algn="ctr" eaLnBrk="0" hangingPunct="0">
                <a:defRPr/>
              </a:pPr>
              <a:r>
                <a:rPr lang="en-US" sz="4000" b="1" cap="all" dirty="0" smtClean="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AKA- Millikan oil Drop experiment</a:t>
              </a:r>
              <a:endParaRPr lang="en-US" sz="4000" b="1" cap="all" dirty="0" smtClean="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endParaRPr>
            </a:p>
          </p:txBody>
        </p:sp>
        <p:sp>
          <p:nvSpPr>
            <p:cNvPr id="2135" name="Rectangle 89"/>
            <p:cNvSpPr>
              <a:spLocks noChangeArrowheads="1"/>
            </p:cNvSpPr>
            <p:nvPr/>
          </p:nvSpPr>
          <p:spPr bwMode="auto">
            <a:xfrm>
              <a:off x="1" y="820823"/>
              <a:ext cx="275295" cy="346840"/>
            </a:xfrm>
            <a:prstGeom prst="rect">
              <a:avLst/>
            </a:prstGeom>
            <a:noFill/>
            <a:ln w="9525">
              <a:noFill/>
              <a:miter lim="800000"/>
              <a:headEnd/>
              <a:tailEnd/>
            </a:ln>
          </p:spPr>
          <p:txBody>
            <a:bodyPr wrap="none" lIns="114885" tIns="57443" rIns="114885" bIns="57443" anchor="ctr">
              <a:spAutoFit/>
            </a:bodyPr>
            <a:lstStyle/>
            <a:p>
              <a:pPr eaLnBrk="0" hangingPunct="0"/>
              <a:r>
                <a:rPr lang="en-US" altLang="en-US" sz="1500">
                  <a:solidFill>
                    <a:srgbClr val="000000"/>
                  </a:solidFill>
                  <a:latin typeface="Calibri" pitchFamily="34" charset="0"/>
                  <a:cs typeface="Times New Roman" pitchFamily="18" charset="0"/>
                </a:rPr>
                <a:t> </a:t>
              </a:r>
              <a:endParaRPr lang="en-US" altLang="en-US">
                <a:cs typeface="Times New Roman" pitchFamily="18" charset="0"/>
              </a:endParaRPr>
            </a:p>
          </p:txBody>
        </p:sp>
        <p:sp>
          <p:nvSpPr>
            <p:cNvPr id="2136" name="Rectangle 118"/>
            <p:cNvSpPr>
              <a:spLocks noChangeArrowheads="1"/>
            </p:cNvSpPr>
            <p:nvPr/>
          </p:nvSpPr>
          <p:spPr bwMode="auto">
            <a:xfrm>
              <a:off x="0" y="-288836"/>
              <a:ext cx="232078" cy="577673"/>
            </a:xfrm>
            <a:prstGeom prst="rect">
              <a:avLst/>
            </a:prstGeom>
            <a:noFill/>
            <a:ln w="9525">
              <a:noFill/>
              <a:miter lim="800000"/>
              <a:headEnd/>
              <a:tailEnd/>
            </a:ln>
          </p:spPr>
          <p:txBody>
            <a:bodyPr wrap="none" lIns="114885" tIns="57443" rIns="114885" bIns="57443" anchor="ctr">
              <a:spAutoFit/>
            </a:bodyPr>
            <a:lstStyle/>
            <a:p>
              <a:endParaRPr lang="en-US" altLang="en-US"/>
            </a:p>
          </p:txBody>
        </p:sp>
        <p:graphicFrame>
          <p:nvGraphicFramePr>
            <p:cNvPr id="2137" name="Object 60"/>
            <p:cNvGraphicFramePr>
              <a:graphicFrameLocks noChangeAspect="1"/>
            </p:cNvGraphicFramePr>
            <p:nvPr/>
          </p:nvGraphicFramePr>
          <p:xfrm>
            <a:off x="25530464" y="19069050"/>
            <a:ext cx="145473" cy="266700"/>
          </p:xfrm>
          <a:graphic>
            <a:graphicData uri="http://schemas.openxmlformats.org/presentationml/2006/ole">
              <p:oleObj spid="_x0000_s2137" name="Equation" r:id="rId9" imgW="114151" imgH="215619" progId="Equation.3">
                <p:embed/>
              </p:oleObj>
            </a:graphicData>
          </a:graphic>
        </p:graphicFrame>
        <p:graphicFrame>
          <p:nvGraphicFramePr>
            <p:cNvPr id="2138" name="Object 61"/>
            <p:cNvGraphicFramePr>
              <a:graphicFrameLocks noChangeAspect="1"/>
            </p:cNvGraphicFramePr>
            <p:nvPr/>
          </p:nvGraphicFramePr>
          <p:xfrm>
            <a:off x="25530464" y="19069050"/>
            <a:ext cx="145473" cy="266700"/>
          </p:xfrm>
          <a:graphic>
            <a:graphicData uri="http://schemas.openxmlformats.org/presentationml/2006/ole">
              <p:oleObj spid="_x0000_s2138" name="Equation" r:id="rId10" imgW="114151" imgH="215619" progId="Equation.3">
                <p:embed/>
              </p:oleObj>
            </a:graphicData>
          </a:graphic>
        </p:graphicFrame>
      </p:grpSp>
      <p:sp>
        <p:nvSpPr>
          <p:cNvPr id="2056" name="Content Placeholder 2"/>
          <p:cNvSpPr txBox="1">
            <a:spLocks/>
          </p:cNvSpPr>
          <p:nvPr/>
        </p:nvSpPr>
        <p:spPr bwMode="auto">
          <a:xfrm>
            <a:off x="685800" y="25527000"/>
            <a:ext cx="15803563" cy="12096750"/>
          </a:xfrm>
          <a:prstGeom prst="rect">
            <a:avLst/>
          </a:prstGeom>
          <a:noFill/>
          <a:ln w="9525">
            <a:noFill/>
            <a:miter lim="800000"/>
            <a:headEnd/>
            <a:tailEnd/>
          </a:ln>
        </p:spPr>
        <p:txBody>
          <a:bodyPr/>
          <a:lstStyle/>
          <a:p>
            <a:r>
              <a:rPr lang="en-US" altLang="en-US" sz="3600" dirty="0"/>
              <a:t>	</a:t>
            </a:r>
          </a:p>
          <a:p>
            <a:r>
              <a:rPr lang="en-US" altLang="en-US" sz="3600" dirty="0"/>
              <a:t>		</a:t>
            </a:r>
          </a:p>
        </p:txBody>
      </p:sp>
      <p:sp>
        <p:nvSpPr>
          <p:cNvPr id="2057" name="Title 1"/>
          <p:cNvSpPr txBox="1">
            <a:spLocks/>
          </p:cNvSpPr>
          <p:nvPr/>
        </p:nvSpPr>
        <p:spPr bwMode="auto">
          <a:xfrm>
            <a:off x="35128200" y="4724400"/>
            <a:ext cx="15454313" cy="1441450"/>
          </a:xfrm>
          <a:prstGeom prst="rect">
            <a:avLst/>
          </a:prstGeom>
          <a:noFill/>
          <a:ln w="9525">
            <a:noFill/>
            <a:miter lim="800000"/>
            <a:headEnd/>
            <a:tailEnd/>
          </a:ln>
        </p:spPr>
        <p:txBody>
          <a:bodyPr/>
          <a:lstStyle/>
          <a:p>
            <a:pPr algn="ctr" defTabSz="5119688" eaLnBrk="0" hangingPunct="0"/>
            <a:r>
              <a:rPr lang="en-US" altLang="en-US" sz="8000" dirty="0" smtClean="0">
                <a:solidFill>
                  <a:srgbClr val="00315A"/>
                </a:solidFill>
              </a:rPr>
              <a:t>Techniques to </a:t>
            </a:r>
            <a:r>
              <a:rPr lang="en-US" altLang="en-US" sz="8000" dirty="0" smtClean="0">
                <a:solidFill>
                  <a:srgbClr val="00315A"/>
                </a:solidFill>
              </a:rPr>
              <a:t>Optimize </a:t>
            </a:r>
            <a:r>
              <a:rPr lang="en-US" altLang="en-US" sz="8000" dirty="0" smtClean="0">
                <a:solidFill>
                  <a:srgbClr val="00315A"/>
                </a:solidFill>
              </a:rPr>
              <a:t>A</a:t>
            </a:r>
            <a:r>
              <a:rPr lang="en-US" altLang="en-US" sz="8000" dirty="0" smtClean="0">
                <a:solidFill>
                  <a:srgbClr val="00315A"/>
                </a:solidFill>
              </a:rPr>
              <a:t>ccuracy</a:t>
            </a:r>
            <a:endParaRPr lang="en-US" altLang="en-US" sz="8000" dirty="0">
              <a:solidFill>
                <a:srgbClr val="00315A"/>
              </a:solidFill>
            </a:endParaRPr>
          </a:p>
        </p:txBody>
      </p:sp>
      <p:sp>
        <p:nvSpPr>
          <p:cNvPr id="2059" name="TextBox 4"/>
          <p:cNvSpPr txBox="1">
            <a:spLocks noChangeArrowheads="1"/>
          </p:cNvSpPr>
          <p:nvPr/>
        </p:nvSpPr>
        <p:spPr bwMode="auto">
          <a:xfrm>
            <a:off x="17526000" y="10287000"/>
            <a:ext cx="15774988" cy="646113"/>
          </a:xfrm>
          <a:prstGeom prst="rect">
            <a:avLst/>
          </a:prstGeom>
          <a:noFill/>
          <a:ln w="9525">
            <a:noFill/>
            <a:miter lim="800000"/>
            <a:headEnd/>
            <a:tailEnd/>
          </a:ln>
        </p:spPr>
        <p:txBody>
          <a:bodyPr>
            <a:spAutoFit/>
          </a:bodyPr>
          <a:lstStyle/>
          <a:p>
            <a:pPr algn="just"/>
            <a:endParaRPr lang="en-US" altLang="en-US" sz="3600"/>
          </a:p>
        </p:txBody>
      </p:sp>
      <p:sp>
        <p:nvSpPr>
          <p:cNvPr id="2060" name="Content Placeholder 4"/>
          <p:cNvSpPr txBox="1">
            <a:spLocks/>
          </p:cNvSpPr>
          <p:nvPr/>
        </p:nvSpPr>
        <p:spPr bwMode="auto">
          <a:xfrm>
            <a:off x="52501800" y="17983200"/>
            <a:ext cx="14700250" cy="3251200"/>
          </a:xfrm>
          <a:prstGeom prst="rect">
            <a:avLst/>
          </a:prstGeom>
          <a:noFill/>
          <a:ln w="9525">
            <a:noFill/>
            <a:miter lim="800000"/>
            <a:headEnd/>
            <a:tailEnd/>
          </a:ln>
        </p:spPr>
        <p:txBody>
          <a:bodyPr/>
          <a:lstStyle/>
          <a:p>
            <a:pPr marL="742950" indent="-742950">
              <a:buFont typeface="+mj-lt"/>
              <a:buAutoNum type="arabicPeriod"/>
            </a:pPr>
            <a:endParaRPr lang="en-US" altLang="en-US" sz="3600" dirty="0">
              <a:solidFill>
                <a:srgbClr val="000000"/>
              </a:solidFill>
            </a:endParaRPr>
          </a:p>
        </p:txBody>
      </p:sp>
      <p:sp>
        <p:nvSpPr>
          <p:cNvPr id="2062" name="TextBox 15"/>
          <p:cNvSpPr txBox="1">
            <a:spLocks noChangeArrowheads="1"/>
          </p:cNvSpPr>
          <p:nvPr/>
        </p:nvSpPr>
        <p:spPr bwMode="auto">
          <a:xfrm>
            <a:off x="12344400" y="12573000"/>
            <a:ext cx="2727325" cy="554038"/>
          </a:xfrm>
          <a:prstGeom prst="rect">
            <a:avLst/>
          </a:prstGeom>
          <a:noFill/>
          <a:ln w="9525">
            <a:noFill/>
            <a:miter lim="800000"/>
            <a:headEnd/>
            <a:tailEnd/>
          </a:ln>
        </p:spPr>
        <p:txBody>
          <a:bodyPr>
            <a:spAutoFit/>
          </a:bodyPr>
          <a:lstStyle/>
          <a:p>
            <a:endParaRPr lang="en-US" altLang="en-US"/>
          </a:p>
        </p:txBody>
      </p:sp>
      <p:sp>
        <p:nvSpPr>
          <p:cNvPr id="5" name="Rectangle 4"/>
          <p:cNvSpPr/>
          <p:nvPr/>
        </p:nvSpPr>
        <p:spPr>
          <a:xfrm>
            <a:off x="4267200" y="2590800"/>
            <a:ext cx="42900600" cy="178752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6000" b="1" dirty="0" smtClean="0">
                <a:solidFill>
                  <a:schemeClr val="tx1"/>
                </a:solidFill>
              </a:rPr>
              <a:t>Objective: </a:t>
            </a:r>
            <a:r>
              <a:rPr lang="en-US" sz="4800" dirty="0" smtClean="0">
                <a:solidFill>
                  <a:schemeClr val="tx1"/>
                </a:solidFill>
              </a:rPr>
              <a:t>In this </a:t>
            </a:r>
            <a:r>
              <a:rPr lang="en-US" sz="4800" dirty="0" smtClean="0">
                <a:solidFill>
                  <a:schemeClr val="tx1"/>
                </a:solidFill>
              </a:rPr>
              <a:t>experiment, </a:t>
            </a:r>
            <a:r>
              <a:rPr lang="en-US" sz="4800" dirty="0" smtClean="0">
                <a:solidFill>
                  <a:schemeClr val="tx1"/>
                </a:solidFill>
              </a:rPr>
              <a:t>we have tried to improve  the techniques to measure the speed of electrically charged oil drops in the Earth’s gravitational field and in an 				     electric field. Results on the value for the electron’s charge are presented. </a:t>
            </a:r>
            <a:endParaRPr lang="en-US" sz="7200" b="1" dirty="0">
              <a:solidFill>
                <a:schemeClr val="tx1"/>
              </a:solidFill>
            </a:endParaRPr>
          </a:p>
        </p:txBody>
      </p:sp>
      <p:sp>
        <p:nvSpPr>
          <p:cNvPr id="2064" name="TextBox 11"/>
          <p:cNvSpPr txBox="1">
            <a:spLocks noChangeArrowheads="1"/>
          </p:cNvSpPr>
          <p:nvPr/>
        </p:nvSpPr>
        <p:spPr bwMode="auto">
          <a:xfrm>
            <a:off x="36576000" y="8001000"/>
            <a:ext cx="7994650" cy="554038"/>
          </a:xfrm>
          <a:prstGeom prst="rect">
            <a:avLst/>
          </a:prstGeom>
          <a:noFill/>
          <a:ln w="9525">
            <a:noFill/>
            <a:miter lim="800000"/>
            <a:headEnd/>
            <a:tailEnd/>
          </a:ln>
        </p:spPr>
        <p:txBody>
          <a:bodyPr>
            <a:spAutoFit/>
          </a:bodyPr>
          <a:lstStyle/>
          <a:p>
            <a:r>
              <a:rPr lang="en-US" altLang="en-US"/>
              <a:t>.</a:t>
            </a:r>
          </a:p>
        </p:txBody>
      </p:sp>
      <p:sp>
        <p:nvSpPr>
          <p:cNvPr id="9" name="Rectangle 8"/>
          <p:cNvSpPr/>
          <p:nvPr/>
        </p:nvSpPr>
        <p:spPr>
          <a:xfrm>
            <a:off x="12031663" y="21905913"/>
            <a:ext cx="1760537" cy="58578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aphicFrame>
        <p:nvGraphicFramePr>
          <p:cNvPr id="84" name="Chart 83"/>
          <p:cNvGraphicFramePr/>
          <p:nvPr/>
        </p:nvGraphicFramePr>
        <p:xfrm>
          <a:off x="21564600" y="29108400"/>
          <a:ext cx="6705600" cy="3962400"/>
        </p:xfrm>
        <a:graphic>
          <a:graphicData uri="http://schemas.openxmlformats.org/drawingml/2006/chart">
            <c:chart xmlns:c="http://schemas.openxmlformats.org/drawingml/2006/chart" xmlns:r="http://schemas.openxmlformats.org/officeDocument/2006/relationships" r:id="rId11"/>
          </a:graphicData>
        </a:graphic>
      </p:graphicFrame>
      <p:sp>
        <p:nvSpPr>
          <p:cNvPr id="2068" name="TextBox 86"/>
          <p:cNvSpPr txBox="1">
            <a:spLocks noChangeArrowheads="1"/>
          </p:cNvSpPr>
          <p:nvPr/>
        </p:nvSpPr>
        <p:spPr bwMode="auto">
          <a:xfrm>
            <a:off x="28422600" y="8458200"/>
            <a:ext cx="914400" cy="708025"/>
          </a:xfrm>
          <a:prstGeom prst="rect">
            <a:avLst/>
          </a:prstGeom>
          <a:noFill/>
          <a:ln w="9525">
            <a:noFill/>
            <a:miter lim="800000"/>
            <a:headEnd/>
            <a:tailEnd/>
          </a:ln>
        </p:spPr>
        <p:txBody>
          <a:bodyPr>
            <a:spAutoFit/>
          </a:bodyPr>
          <a:lstStyle/>
          <a:p>
            <a:r>
              <a:rPr lang="en-US" altLang="en-US" sz="4000" b="1">
                <a:solidFill>
                  <a:srgbClr val="FFFF00"/>
                </a:solidFill>
              </a:rPr>
              <a:t>1.</a:t>
            </a:r>
            <a:r>
              <a:rPr lang="en-US" altLang="en-US">
                <a:solidFill>
                  <a:srgbClr val="FFFF00"/>
                </a:solidFill>
              </a:rPr>
              <a:t> </a:t>
            </a:r>
          </a:p>
        </p:txBody>
      </p:sp>
      <p:sp>
        <p:nvSpPr>
          <p:cNvPr id="2069" name="TextBox 87"/>
          <p:cNvSpPr txBox="1">
            <a:spLocks noChangeArrowheads="1"/>
          </p:cNvSpPr>
          <p:nvPr/>
        </p:nvSpPr>
        <p:spPr bwMode="auto">
          <a:xfrm>
            <a:off x="27889200" y="12877800"/>
            <a:ext cx="990600" cy="708025"/>
          </a:xfrm>
          <a:prstGeom prst="rect">
            <a:avLst/>
          </a:prstGeom>
          <a:noFill/>
          <a:ln w="9525">
            <a:noFill/>
            <a:miter lim="800000"/>
            <a:headEnd/>
            <a:tailEnd/>
          </a:ln>
        </p:spPr>
        <p:txBody>
          <a:bodyPr>
            <a:spAutoFit/>
          </a:bodyPr>
          <a:lstStyle/>
          <a:p>
            <a:r>
              <a:rPr lang="en-US" altLang="en-US" sz="4000" b="1">
                <a:solidFill>
                  <a:srgbClr val="FFFF00"/>
                </a:solidFill>
              </a:rPr>
              <a:t>2.</a:t>
            </a:r>
          </a:p>
        </p:txBody>
      </p:sp>
      <p:sp>
        <p:nvSpPr>
          <p:cNvPr id="2070" name="TextBox 88"/>
          <p:cNvSpPr txBox="1">
            <a:spLocks noChangeArrowheads="1"/>
          </p:cNvSpPr>
          <p:nvPr/>
        </p:nvSpPr>
        <p:spPr bwMode="auto">
          <a:xfrm>
            <a:off x="23926800" y="10569575"/>
            <a:ext cx="914400" cy="708025"/>
          </a:xfrm>
          <a:prstGeom prst="rect">
            <a:avLst/>
          </a:prstGeom>
          <a:noFill/>
          <a:ln w="9525">
            <a:noFill/>
            <a:miter lim="800000"/>
            <a:headEnd/>
            <a:tailEnd/>
          </a:ln>
        </p:spPr>
        <p:txBody>
          <a:bodyPr>
            <a:spAutoFit/>
          </a:bodyPr>
          <a:lstStyle/>
          <a:p>
            <a:r>
              <a:rPr lang="en-US" altLang="en-US" sz="4000" b="1">
                <a:solidFill>
                  <a:srgbClr val="FFFF00"/>
                </a:solidFill>
              </a:rPr>
              <a:t>3.</a:t>
            </a:r>
          </a:p>
        </p:txBody>
      </p:sp>
      <p:sp>
        <p:nvSpPr>
          <p:cNvPr id="2071" name="TextBox 90"/>
          <p:cNvSpPr txBox="1">
            <a:spLocks noChangeArrowheads="1"/>
          </p:cNvSpPr>
          <p:nvPr/>
        </p:nvSpPr>
        <p:spPr bwMode="auto">
          <a:xfrm>
            <a:off x="21869400" y="8382000"/>
            <a:ext cx="838200" cy="708025"/>
          </a:xfrm>
          <a:prstGeom prst="rect">
            <a:avLst/>
          </a:prstGeom>
          <a:noFill/>
          <a:ln w="9525">
            <a:noFill/>
            <a:miter lim="800000"/>
            <a:headEnd/>
            <a:tailEnd/>
          </a:ln>
        </p:spPr>
        <p:txBody>
          <a:bodyPr>
            <a:spAutoFit/>
          </a:bodyPr>
          <a:lstStyle/>
          <a:p>
            <a:r>
              <a:rPr lang="en-US" altLang="en-US" sz="4000" b="1">
                <a:solidFill>
                  <a:srgbClr val="FFFF00"/>
                </a:solidFill>
              </a:rPr>
              <a:t>4.</a:t>
            </a:r>
          </a:p>
        </p:txBody>
      </p:sp>
      <p:sp>
        <p:nvSpPr>
          <p:cNvPr id="2072" name="TextBox 91"/>
          <p:cNvSpPr txBox="1">
            <a:spLocks noChangeArrowheads="1"/>
          </p:cNvSpPr>
          <p:nvPr/>
        </p:nvSpPr>
        <p:spPr bwMode="auto">
          <a:xfrm>
            <a:off x="18364200" y="16611600"/>
            <a:ext cx="15590838" cy="2862263"/>
          </a:xfrm>
          <a:prstGeom prst="rect">
            <a:avLst/>
          </a:prstGeom>
          <a:noFill/>
          <a:ln w="9525">
            <a:noFill/>
            <a:miter lim="800000"/>
            <a:headEnd/>
            <a:tailEnd/>
          </a:ln>
        </p:spPr>
        <p:txBody>
          <a:bodyPr>
            <a:spAutoFit/>
          </a:bodyPr>
          <a:lstStyle/>
          <a:p>
            <a:pPr marL="742950" indent="-742950">
              <a:buFont typeface="Times New Roman" pitchFamily="18" charset="0"/>
              <a:buAutoNum type="alphaLcPeriod"/>
            </a:pPr>
            <a:r>
              <a:rPr lang="en-US" altLang="en-US" sz="3600" dirty="0"/>
              <a:t>High voltage power supply</a:t>
            </a:r>
          </a:p>
          <a:p>
            <a:pPr marL="742950" indent="-742950">
              <a:buFont typeface="Times New Roman" pitchFamily="18" charset="0"/>
              <a:buAutoNum type="alphaLcPeriod"/>
            </a:pPr>
            <a:r>
              <a:rPr lang="en-US" altLang="en-US" sz="3600" dirty="0"/>
              <a:t>Plate charging switch</a:t>
            </a:r>
          </a:p>
          <a:p>
            <a:pPr marL="742950" indent="-742950">
              <a:buFont typeface="Times New Roman" pitchFamily="18" charset="0"/>
              <a:buAutoNum type="alphaLcPeriod"/>
            </a:pPr>
            <a:r>
              <a:rPr lang="en-US" altLang="en-US" sz="3600" dirty="0"/>
              <a:t>Viewing scope</a:t>
            </a:r>
          </a:p>
          <a:p>
            <a:pPr marL="742950" indent="-742950">
              <a:buFont typeface="Times New Roman" pitchFamily="18" charset="0"/>
              <a:buAutoNum type="alphaLcPeriod"/>
            </a:pPr>
            <a:r>
              <a:rPr lang="en-US" altLang="en-US" sz="3600" dirty="0"/>
              <a:t>Atomizer</a:t>
            </a:r>
          </a:p>
          <a:p>
            <a:pPr marL="742950" indent="-742950">
              <a:buFont typeface="Times New Roman" pitchFamily="18" charset="0"/>
              <a:buAutoNum type="alphaLcPeriod"/>
            </a:pPr>
            <a:r>
              <a:rPr lang="en-US" altLang="en-US" sz="3600" dirty="0"/>
              <a:t>Droplet viewing chamber housing</a:t>
            </a:r>
          </a:p>
        </p:txBody>
      </p:sp>
      <p:sp>
        <p:nvSpPr>
          <p:cNvPr id="2077" name="Rectangle 66"/>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79" name="Rectangle 68"/>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81" name="Rectangle 70"/>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83" name="Rectangle 72"/>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85" name="Rectangle 74"/>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87" name="Rectangle 76"/>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89" name="Rectangle 78"/>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91" name="Rectangle 80"/>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93" name="Rectangle 82"/>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95" name="Rectangle 84"/>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97" name="Rectangle 86"/>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099" name="Rectangle 88"/>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sp>
        <p:nvSpPr>
          <p:cNvPr id="2101" name="Rectangle 90"/>
          <p:cNvSpPr>
            <a:spLocks noChangeArrowheads="1"/>
          </p:cNvSpPr>
          <p:nvPr/>
        </p:nvSpPr>
        <p:spPr bwMode="auto">
          <a:xfrm>
            <a:off x="0" y="0"/>
            <a:ext cx="51206400" cy="457200"/>
          </a:xfrm>
          <a:prstGeom prst="rect">
            <a:avLst/>
          </a:prstGeom>
          <a:noFill/>
          <a:ln w="9525">
            <a:noFill/>
            <a:miter lim="800000"/>
            <a:headEnd/>
            <a:tailEnd/>
          </a:ln>
        </p:spPr>
        <p:txBody>
          <a:bodyPr wrap="none" anchor="ctr">
            <a:spAutoFit/>
          </a:bodyPr>
          <a:lstStyle/>
          <a:p>
            <a:endParaRPr lang="en-US" altLang="en-US"/>
          </a:p>
        </p:txBody>
      </p:sp>
      <p:pic>
        <p:nvPicPr>
          <p:cNvPr id="2108" name="Picture 158" descr="C:\Users\Admin\Downloads\photo (1).JPG"/>
          <p:cNvPicPr>
            <a:picLocks noChangeAspect="1" noChangeArrowheads="1"/>
          </p:cNvPicPr>
          <p:nvPr/>
        </p:nvPicPr>
        <p:blipFill>
          <a:blip r:embed="rId12"/>
          <a:srcRect/>
          <a:stretch>
            <a:fillRect/>
          </a:stretch>
        </p:blipFill>
        <p:spPr bwMode="auto">
          <a:xfrm>
            <a:off x="18364200" y="7391400"/>
            <a:ext cx="15325056" cy="8686800"/>
          </a:xfrm>
          <a:prstGeom prst="rect">
            <a:avLst/>
          </a:prstGeom>
          <a:noFill/>
          <a:ln w="9525">
            <a:noFill/>
            <a:miter lim="800000"/>
            <a:headEnd/>
            <a:tailEnd/>
          </a:ln>
        </p:spPr>
      </p:pic>
      <p:sp>
        <p:nvSpPr>
          <p:cNvPr id="2109" name="TextBox 1"/>
          <p:cNvSpPr txBox="1">
            <a:spLocks noChangeArrowheads="1"/>
          </p:cNvSpPr>
          <p:nvPr/>
        </p:nvSpPr>
        <p:spPr bwMode="auto">
          <a:xfrm>
            <a:off x="23139400" y="9297988"/>
            <a:ext cx="466794" cy="769441"/>
          </a:xfrm>
          <a:prstGeom prst="rect">
            <a:avLst/>
          </a:prstGeom>
          <a:noFill/>
          <a:ln w="9525">
            <a:noFill/>
            <a:miter lim="800000"/>
            <a:headEnd/>
            <a:tailEnd/>
          </a:ln>
        </p:spPr>
        <p:txBody>
          <a:bodyPr wrap="none">
            <a:spAutoFit/>
          </a:bodyPr>
          <a:lstStyle/>
          <a:p>
            <a:r>
              <a:rPr lang="en-US" sz="4400" b="1" dirty="0">
                <a:solidFill>
                  <a:srgbClr val="FFFF00"/>
                </a:solidFill>
              </a:rPr>
              <a:t>a</a:t>
            </a:r>
            <a:endParaRPr lang="en-US" sz="3600" b="1" dirty="0">
              <a:solidFill>
                <a:srgbClr val="FFFF00"/>
              </a:solidFill>
            </a:endParaRPr>
          </a:p>
        </p:txBody>
      </p:sp>
      <p:sp>
        <p:nvSpPr>
          <p:cNvPr id="2110" name="TextBox 2"/>
          <p:cNvSpPr txBox="1">
            <a:spLocks noChangeArrowheads="1"/>
          </p:cNvSpPr>
          <p:nvPr/>
        </p:nvSpPr>
        <p:spPr bwMode="auto">
          <a:xfrm>
            <a:off x="21997988" y="14381163"/>
            <a:ext cx="498855" cy="769441"/>
          </a:xfrm>
          <a:prstGeom prst="rect">
            <a:avLst/>
          </a:prstGeom>
          <a:noFill/>
          <a:ln w="9525">
            <a:noFill/>
            <a:miter lim="800000"/>
            <a:headEnd/>
            <a:tailEnd/>
          </a:ln>
        </p:spPr>
        <p:txBody>
          <a:bodyPr wrap="none">
            <a:spAutoFit/>
          </a:bodyPr>
          <a:lstStyle/>
          <a:p>
            <a:r>
              <a:rPr lang="en-US" sz="4400" b="1" dirty="0">
                <a:solidFill>
                  <a:srgbClr val="FFFF00"/>
                </a:solidFill>
              </a:rPr>
              <a:t>b</a:t>
            </a:r>
          </a:p>
        </p:txBody>
      </p:sp>
      <p:sp>
        <p:nvSpPr>
          <p:cNvPr id="2111" name="TextBox 3"/>
          <p:cNvSpPr txBox="1">
            <a:spLocks noChangeArrowheads="1"/>
          </p:cNvSpPr>
          <p:nvPr/>
        </p:nvSpPr>
        <p:spPr bwMode="auto">
          <a:xfrm>
            <a:off x="26504900" y="11496675"/>
            <a:ext cx="434734" cy="769441"/>
          </a:xfrm>
          <a:prstGeom prst="rect">
            <a:avLst/>
          </a:prstGeom>
          <a:noFill/>
          <a:ln w="9525">
            <a:noFill/>
            <a:miter lim="800000"/>
            <a:headEnd/>
            <a:tailEnd/>
          </a:ln>
        </p:spPr>
        <p:txBody>
          <a:bodyPr wrap="none">
            <a:spAutoFit/>
          </a:bodyPr>
          <a:lstStyle/>
          <a:p>
            <a:r>
              <a:rPr lang="en-US" sz="4400" b="1" dirty="0">
                <a:solidFill>
                  <a:srgbClr val="FFFF00"/>
                </a:solidFill>
              </a:rPr>
              <a:t>c</a:t>
            </a:r>
          </a:p>
        </p:txBody>
      </p:sp>
      <p:sp>
        <p:nvSpPr>
          <p:cNvPr id="2112" name="TextBox 5"/>
          <p:cNvSpPr txBox="1">
            <a:spLocks noChangeArrowheads="1"/>
          </p:cNvSpPr>
          <p:nvPr/>
        </p:nvSpPr>
        <p:spPr bwMode="auto">
          <a:xfrm>
            <a:off x="30175200" y="15240000"/>
            <a:ext cx="498855" cy="769441"/>
          </a:xfrm>
          <a:prstGeom prst="rect">
            <a:avLst/>
          </a:prstGeom>
          <a:noFill/>
          <a:ln w="9525">
            <a:noFill/>
            <a:miter lim="800000"/>
            <a:headEnd/>
            <a:tailEnd/>
          </a:ln>
        </p:spPr>
        <p:txBody>
          <a:bodyPr wrap="none">
            <a:spAutoFit/>
          </a:bodyPr>
          <a:lstStyle/>
          <a:p>
            <a:r>
              <a:rPr lang="en-US" sz="4400" b="1" dirty="0">
                <a:solidFill>
                  <a:srgbClr val="FFFF00"/>
                </a:solidFill>
              </a:rPr>
              <a:t>d</a:t>
            </a:r>
          </a:p>
        </p:txBody>
      </p:sp>
      <p:sp>
        <p:nvSpPr>
          <p:cNvPr id="2113" name="TextBox 10"/>
          <p:cNvSpPr txBox="1">
            <a:spLocks noChangeArrowheads="1"/>
          </p:cNvSpPr>
          <p:nvPr/>
        </p:nvSpPr>
        <p:spPr bwMode="auto">
          <a:xfrm>
            <a:off x="26408063" y="9852025"/>
            <a:ext cx="434734" cy="769441"/>
          </a:xfrm>
          <a:prstGeom prst="rect">
            <a:avLst/>
          </a:prstGeom>
          <a:noFill/>
          <a:ln w="9525">
            <a:noFill/>
            <a:miter lim="800000"/>
            <a:headEnd/>
            <a:tailEnd/>
          </a:ln>
        </p:spPr>
        <p:txBody>
          <a:bodyPr wrap="none">
            <a:spAutoFit/>
          </a:bodyPr>
          <a:lstStyle/>
          <a:p>
            <a:r>
              <a:rPr lang="en-US" sz="4400" b="1" dirty="0">
                <a:solidFill>
                  <a:srgbClr val="FFFF00"/>
                </a:solidFill>
              </a:rPr>
              <a:t>e</a:t>
            </a:r>
          </a:p>
        </p:txBody>
      </p:sp>
      <p:sp>
        <p:nvSpPr>
          <p:cNvPr id="96" name="TextBox 95"/>
          <p:cNvSpPr txBox="1"/>
          <p:nvPr/>
        </p:nvSpPr>
        <p:spPr>
          <a:xfrm>
            <a:off x="1066800" y="5943600"/>
            <a:ext cx="15697200" cy="38057316"/>
          </a:xfrm>
          <a:prstGeom prst="rect">
            <a:avLst/>
          </a:prstGeom>
          <a:noFill/>
        </p:spPr>
        <p:txBody>
          <a:bodyPr wrap="square" rtlCol="0">
            <a:spAutoFit/>
          </a:bodyPr>
          <a:lstStyle/>
          <a:p>
            <a:r>
              <a:rPr lang="en-US" sz="4000" dirty="0"/>
              <a:t>	</a:t>
            </a:r>
            <a:r>
              <a:rPr lang="en-US" sz="4000" dirty="0" smtClean="0"/>
              <a:t>In 1909, Robert A. </a:t>
            </a:r>
            <a:r>
              <a:rPr lang="en-US" sz="4000" dirty="0" smtClean="0"/>
              <a:t>Millikan </a:t>
            </a:r>
            <a:r>
              <a:rPr lang="en-US" sz="4000" dirty="0" smtClean="0"/>
              <a:t>demonstrated the discrete nature of the electric charge by performing the famous “oil drop experiment.” The apparatus </a:t>
            </a:r>
            <a:r>
              <a:rPr lang="en-US" sz="4000" dirty="0" smtClean="0"/>
              <a:t>Millikan </a:t>
            </a:r>
            <a:r>
              <a:rPr lang="en-US" sz="4000" dirty="0" smtClean="0"/>
              <a:t>used is shown schematically in Fig. 1. </a:t>
            </a:r>
          </a:p>
          <a:p>
            <a:endParaRPr lang="en-US" sz="4000" dirty="0"/>
          </a:p>
          <a:p>
            <a:endParaRPr lang="en-US" sz="4000" dirty="0" smtClean="0"/>
          </a:p>
          <a:p>
            <a:endParaRPr lang="en-US" sz="4000" dirty="0"/>
          </a:p>
          <a:p>
            <a:endParaRPr lang="en-US" sz="4000" dirty="0" smtClean="0"/>
          </a:p>
          <a:p>
            <a:endParaRPr lang="en-US" sz="4000" dirty="0"/>
          </a:p>
          <a:p>
            <a:r>
              <a:rPr lang="en-US" sz="4000" dirty="0" smtClean="0"/>
              <a:t>	</a:t>
            </a:r>
          </a:p>
          <a:p>
            <a:endParaRPr lang="en-US" sz="4000" dirty="0"/>
          </a:p>
          <a:p>
            <a:endParaRPr lang="en-US" sz="4000" dirty="0" smtClean="0"/>
          </a:p>
          <a:p>
            <a:r>
              <a:rPr lang="en-US" sz="4000" dirty="0"/>
              <a:t>	</a:t>
            </a:r>
            <a:r>
              <a:rPr lang="en-US" sz="4000" dirty="0" smtClean="0"/>
              <a:t>Small </a:t>
            </a:r>
            <a:r>
              <a:rPr lang="en-US" sz="4000" dirty="0" smtClean="0"/>
              <a:t>oil droplets are sprayed with an atomizer above a pair of metallic plates. The droplets are allowed to fall through a small hole in the upper plate. They are then illuminated by a light beam and observed through a microscope. As an oil drop is falling between the plates, its gravitational weight is balanced by the viscous force of the air, eventually reaching a terminal </a:t>
            </a:r>
            <a:r>
              <a:rPr lang="en-US" sz="4000" dirty="0" smtClean="0"/>
              <a:t>velocity </a:t>
            </a:r>
            <a:r>
              <a:rPr lang="en-US" sz="4000" i="1" dirty="0" err="1" smtClean="0"/>
              <a:t>v</a:t>
            </a:r>
            <a:r>
              <a:rPr lang="en-US" sz="4000" i="1" baseline="-25000" dirty="0" err="1" smtClean="0"/>
              <a:t>f</a:t>
            </a:r>
            <a:r>
              <a:rPr lang="en-US" sz="4000" dirty="0" smtClean="0"/>
              <a:t>, which </a:t>
            </a:r>
            <a:r>
              <a:rPr lang="en-US" sz="4000" dirty="0" smtClean="0"/>
              <a:t>can be calculated from the size of the droplet </a:t>
            </a:r>
            <a:r>
              <a:rPr lang="en-US" sz="4000" i="1" dirty="0" smtClean="0"/>
              <a:t>a</a:t>
            </a:r>
            <a:r>
              <a:rPr lang="en-US" sz="4000" dirty="0" smtClean="0"/>
              <a:t> and</a:t>
            </a:r>
            <a:r>
              <a:rPr lang="en-US" sz="4000" dirty="0" smtClean="0"/>
              <a:t> </a:t>
            </a:r>
            <a:r>
              <a:rPr lang="en-US" sz="4000" dirty="0" smtClean="0"/>
              <a:t>the air viscosity </a:t>
            </a:r>
            <a:r>
              <a:rPr lang="el-GR" sz="4000" i="1" dirty="0" smtClean="0"/>
              <a:t>η</a:t>
            </a:r>
            <a:r>
              <a:rPr lang="en-US" sz="4000" dirty="0" smtClean="0"/>
              <a:t>.</a:t>
            </a:r>
            <a:r>
              <a:rPr lang="en-US" sz="4000" dirty="0" smtClean="0"/>
              <a:t> </a:t>
            </a:r>
            <a:r>
              <a:rPr lang="en-US" sz="4000" dirty="0" smtClean="0"/>
              <a:t>Once a high voltage is applied to the two plates, an upward electric field can be produced, which causes the oil drop, if it is electrically charged, to rise with the velocity </a:t>
            </a:r>
            <a:r>
              <a:rPr lang="en-US" sz="4000" i="1" dirty="0" err="1" smtClean="0"/>
              <a:t>v</a:t>
            </a:r>
            <a:r>
              <a:rPr lang="en-US" sz="4000" i="1" baseline="-25000" dirty="0" err="1" smtClean="0"/>
              <a:t>r</a:t>
            </a:r>
            <a:r>
              <a:rPr lang="en-US" sz="4000" dirty="0" smtClean="0"/>
              <a:t>. Combining expressions for </a:t>
            </a:r>
            <a:r>
              <a:rPr lang="en-US" sz="4000" i="1" dirty="0" err="1" smtClean="0"/>
              <a:t>v</a:t>
            </a:r>
            <a:r>
              <a:rPr lang="en-US" sz="4000" i="1" baseline="-25000" dirty="0" err="1" smtClean="0"/>
              <a:t>r</a:t>
            </a:r>
            <a:r>
              <a:rPr lang="en-US" sz="4000" dirty="0" smtClean="0"/>
              <a:t> and </a:t>
            </a:r>
            <a:r>
              <a:rPr lang="en-US" sz="4000" i="1" dirty="0" err="1" smtClean="0"/>
              <a:t>v</a:t>
            </a:r>
            <a:r>
              <a:rPr lang="en-US" sz="4000" i="1" baseline="-25000" dirty="0" err="1" smtClean="0"/>
              <a:t>f</a:t>
            </a:r>
            <a:r>
              <a:rPr lang="en-US" sz="4000" dirty="0" smtClean="0"/>
              <a:t>, we derive an equation for the electric </a:t>
            </a:r>
            <a:r>
              <a:rPr lang="en-US" sz="4000" dirty="0" smtClean="0"/>
              <a:t>charge q of </a:t>
            </a:r>
            <a:r>
              <a:rPr lang="en-US" sz="4000" dirty="0" smtClean="0"/>
              <a:t>the oil drop. </a:t>
            </a:r>
          </a:p>
          <a:p>
            <a:endParaRPr lang="en-US" sz="4000" dirty="0"/>
          </a:p>
          <a:p>
            <a:r>
              <a:rPr lang="en-US" sz="4000" dirty="0" smtClean="0"/>
              <a:t> </a:t>
            </a:r>
          </a:p>
          <a:p>
            <a:endParaRPr lang="en-US" sz="4400" b="1" dirty="0" smtClean="0"/>
          </a:p>
          <a:p>
            <a:endParaRPr lang="en-US" sz="4400" b="1" dirty="0"/>
          </a:p>
          <a:p>
            <a:endParaRPr lang="en-US" sz="4400" b="1" dirty="0" smtClean="0"/>
          </a:p>
          <a:p>
            <a:endParaRPr lang="en-US" sz="4400" b="1" dirty="0"/>
          </a:p>
          <a:p>
            <a:endParaRPr lang="en-US" sz="4000" dirty="0" smtClean="0"/>
          </a:p>
          <a:p>
            <a:endParaRPr lang="en-US" sz="4000" dirty="0" smtClean="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r>
              <a:rPr lang="en-US" sz="4400" b="1" dirty="0"/>
              <a:t>	</a:t>
            </a:r>
            <a:endParaRPr lang="en-US" sz="4400" b="1" dirty="0" smtClean="0"/>
          </a:p>
          <a:p>
            <a:endParaRPr lang="en-US" sz="4000" dirty="0"/>
          </a:p>
          <a:p>
            <a:r>
              <a:rPr lang="en-US" sz="4000" dirty="0" smtClean="0"/>
              <a:t>	</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smtClean="0"/>
          </a:p>
          <a:p>
            <a:r>
              <a:rPr lang="en-US" sz="4000" dirty="0" smtClean="0"/>
              <a:t>“</a:t>
            </a:r>
            <a:endParaRPr lang="en-US" sz="4000" dirty="0"/>
          </a:p>
        </p:txBody>
      </p:sp>
      <p:pic>
        <p:nvPicPr>
          <p:cNvPr id="2143" name="Picture 95" descr="C:\Users\Kian\Downloads\photo (1).JPG"/>
          <p:cNvPicPr>
            <a:picLocks noChangeAspect="1" noChangeArrowheads="1"/>
          </p:cNvPicPr>
          <p:nvPr/>
        </p:nvPicPr>
        <p:blipFill>
          <a:blip r:embed="rId13"/>
          <a:srcRect/>
          <a:stretch>
            <a:fillRect/>
          </a:stretch>
        </p:blipFill>
        <p:spPr bwMode="auto">
          <a:xfrm>
            <a:off x="26441400" y="16402050"/>
            <a:ext cx="7391400" cy="5543550"/>
          </a:xfrm>
          <a:prstGeom prst="rect">
            <a:avLst/>
          </a:prstGeom>
          <a:noFill/>
        </p:spPr>
      </p:pic>
      <p:sp>
        <p:nvSpPr>
          <p:cNvPr id="99" name="TextBox 98"/>
          <p:cNvSpPr txBox="1"/>
          <p:nvPr/>
        </p:nvSpPr>
        <p:spPr>
          <a:xfrm>
            <a:off x="21336000" y="19964400"/>
            <a:ext cx="5029200" cy="1323439"/>
          </a:xfrm>
          <a:prstGeom prst="rect">
            <a:avLst/>
          </a:prstGeom>
          <a:noFill/>
        </p:spPr>
        <p:txBody>
          <a:bodyPr wrap="square" rtlCol="0">
            <a:spAutoFit/>
          </a:bodyPr>
          <a:lstStyle/>
          <a:p>
            <a:r>
              <a:rPr lang="en-US" sz="4000" b="1" dirty="0" smtClean="0"/>
              <a:t>Tools</a:t>
            </a:r>
            <a:r>
              <a:rPr lang="en-US" sz="4000" b="1" dirty="0" smtClean="0"/>
              <a:t> that </a:t>
            </a:r>
            <a:r>
              <a:rPr lang="en-US" sz="4000" b="1" dirty="0" smtClean="0"/>
              <a:t>affect the accuracy of our data</a:t>
            </a:r>
            <a:r>
              <a:rPr lang="en-US" sz="4000" dirty="0" smtClean="0"/>
              <a:t>.</a:t>
            </a:r>
            <a:endParaRPr lang="en-US" sz="4000" dirty="0"/>
          </a:p>
        </p:txBody>
      </p:sp>
      <p:sp>
        <p:nvSpPr>
          <p:cNvPr id="102" name="TextBox 101"/>
          <p:cNvSpPr txBox="1"/>
          <p:nvPr/>
        </p:nvSpPr>
        <p:spPr>
          <a:xfrm>
            <a:off x="35052000" y="6019800"/>
            <a:ext cx="15240000" cy="12403395"/>
          </a:xfrm>
          <a:prstGeom prst="rect">
            <a:avLst/>
          </a:prstGeom>
          <a:noFill/>
        </p:spPr>
        <p:txBody>
          <a:bodyPr wrap="square" rtlCol="0">
            <a:spAutoFit/>
          </a:bodyPr>
          <a:lstStyle/>
          <a:p>
            <a:pPr>
              <a:buFont typeface="Wingdings" pitchFamily="2" charset="2"/>
              <a:buChar char="§"/>
            </a:pPr>
            <a:r>
              <a:rPr lang="en-US" sz="4000" dirty="0" smtClean="0"/>
              <a:t>Attach a voltmeter in parallel with the power supply for a more accurate reading of the voltage with even more significant digits.</a:t>
            </a:r>
          </a:p>
          <a:p>
            <a:pPr>
              <a:buFont typeface="Wingdings" pitchFamily="2" charset="2"/>
              <a:buChar char="§"/>
            </a:pPr>
            <a:r>
              <a:rPr lang="en-US" sz="4000" dirty="0" smtClean="0"/>
              <a:t>Turn the lights completely off to make visualizing easier.</a:t>
            </a:r>
          </a:p>
          <a:p>
            <a:pPr>
              <a:buFont typeface="Wingdings" pitchFamily="2" charset="2"/>
              <a:buChar char="§"/>
            </a:pPr>
            <a:r>
              <a:rPr lang="en-US" sz="4000" dirty="0" smtClean="0"/>
              <a:t>Adjust the microscope until the grid is at the highest resolution.</a:t>
            </a:r>
          </a:p>
          <a:p>
            <a:pPr>
              <a:buFont typeface="Wingdings" pitchFamily="2" charset="2"/>
              <a:buChar char="§"/>
            </a:pPr>
            <a:r>
              <a:rPr lang="en-US" sz="4000" dirty="0" smtClean="0"/>
              <a:t>Allow the mineral oil droplets to flow through the tip of the atomizer by spraying it on a paper towel before dispensing the droplets into the chamber.</a:t>
            </a:r>
          </a:p>
          <a:p>
            <a:pPr>
              <a:buFont typeface="Wingdings" pitchFamily="2" charset="2"/>
              <a:buChar char="§"/>
            </a:pPr>
            <a:r>
              <a:rPr lang="en-US" sz="4000" dirty="0" smtClean="0"/>
              <a:t>Once the oil droplets are in the chamber, spend time locating a droplet with a different size and velocity than the droplets surrounding it.</a:t>
            </a:r>
          </a:p>
          <a:p>
            <a:pPr>
              <a:buFont typeface="Wingdings" pitchFamily="2" charset="2"/>
              <a:buChar char="§"/>
            </a:pPr>
            <a:r>
              <a:rPr lang="en-US" sz="4000" dirty="0" smtClean="0"/>
              <a:t>Allocate enough time for the droplet to reach terminal velocity by allowing the drop to reach the lowest measurable section in the grid.</a:t>
            </a:r>
          </a:p>
          <a:p>
            <a:pPr>
              <a:buFont typeface="Wingdings" pitchFamily="2" charset="2"/>
              <a:buChar char="§"/>
            </a:pPr>
            <a:r>
              <a:rPr lang="en-US" sz="4000" dirty="0" smtClean="0"/>
              <a:t>The oil droplets are negatively charged, presumably because of friction as they are sprayed with the atomizer. The droplet charge is typically 20 or more electron charges.   </a:t>
            </a:r>
          </a:p>
          <a:p>
            <a:pPr>
              <a:buFont typeface="Wingdings" pitchFamily="2" charset="2"/>
              <a:buChar char="§"/>
            </a:pPr>
            <a:r>
              <a:rPr lang="en-US" sz="4000" dirty="0" smtClean="0"/>
              <a:t>We </a:t>
            </a:r>
            <a:r>
              <a:rPr lang="en-US" sz="4000" dirty="0" smtClean="0"/>
              <a:t>apply additional positive charges to the oil drop using an ionization source that contains radioactive thorium 232. The thorium ionizes </a:t>
            </a:r>
            <a:r>
              <a:rPr lang="en-US" sz="4000" dirty="0" smtClean="0"/>
              <a:t>the air</a:t>
            </a:r>
            <a:r>
              <a:rPr lang="en-US" sz="4000" dirty="0" smtClean="0"/>
              <a:t>, which is allowed to enter the chamber containing the droplets. This lowers the total charge on the droplet when air molecules attach themselves to the droplet. </a:t>
            </a:r>
          </a:p>
          <a:p>
            <a:endParaRPr lang="en-US" sz="4400" dirty="0"/>
          </a:p>
        </p:txBody>
      </p:sp>
      <p:pic>
        <p:nvPicPr>
          <p:cNvPr id="2144" name="Picture 96"/>
          <p:cNvPicPr>
            <a:picLocks noChangeAspect="1" noChangeArrowheads="1"/>
          </p:cNvPicPr>
          <p:nvPr/>
        </p:nvPicPr>
        <p:blipFill>
          <a:blip r:embed="rId14"/>
          <a:srcRect/>
          <a:stretch>
            <a:fillRect/>
          </a:stretch>
        </p:blipFill>
        <p:spPr bwMode="auto">
          <a:xfrm>
            <a:off x="4191000" y="18745200"/>
            <a:ext cx="11713924" cy="2362200"/>
          </a:xfrm>
          <a:prstGeom prst="rect">
            <a:avLst/>
          </a:prstGeom>
          <a:noFill/>
          <a:ln w="9525">
            <a:noFill/>
            <a:miter lim="800000"/>
            <a:headEnd/>
            <a:tailEnd/>
          </a:ln>
        </p:spPr>
      </p:pic>
      <p:sp>
        <p:nvSpPr>
          <p:cNvPr id="121" name="TextBox 120"/>
          <p:cNvSpPr txBox="1"/>
          <p:nvPr/>
        </p:nvSpPr>
        <p:spPr bwMode="auto">
          <a:xfrm>
            <a:off x="36347400" y="35814000"/>
            <a:ext cx="12573000" cy="830997"/>
          </a:xfrm>
          <a:prstGeom prst="rect">
            <a:avLst/>
          </a:prstGeom>
          <a:noFill/>
          <a:ln w="9525">
            <a:noFill/>
            <a:miter lim="800000"/>
            <a:headEnd/>
            <a:tailEnd/>
          </a:ln>
        </p:spPr>
        <p:txBody>
          <a:bodyPr wrap="square" rtlCol="0">
            <a:spAutoFit/>
          </a:bodyPr>
          <a:lstStyle/>
          <a:p>
            <a:pPr marL="742950" indent="-742950" algn="ctr"/>
            <a:r>
              <a:rPr lang="en-US" sz="4800" dirty="0" smtClean="0">
                <a:solidFill>
                  <a:srgbClr val="00315A"/>
                </a:solidFill>
              </a:rPr>
              <a:t>References</a:t>
            </a:r>
            <a:endParaRPr lang="en-US" sz="4800" dirty="0">
              <a:solidFill>
                <a:srgbClr val="00315A"/>
              </a:solidFill>
            </a:endParaRPr>
          </a:p>
        </p:txBody>
      </p:sp>
      <p:sp>
        <p:nvSpPr>
          <p:cNvPr id="122" name="TextBox 121"/>
          <p:cNvSpPr txBox="1"/>
          <p:nvPr/>
        </p:nvSpPr>
        <p:spPr bwMode="auto">
          <a:xfrm>
            <a:off x="2971800" y="20878800"/>
            <a:ext cx="11658600" cy="7294305"/>
          </a:xfrm>
          <a:prstGeom prst="rect">
            <a:avLst/>
          </a:prstGeom>
          <a:noFill/>
          <a:ln w="9525">
            <a:noFill/>
            <a:miter lim="800000"/>
            <a:headEnd/>
            <a:tailEnd/>
          </a:ln>
        </p:spPr>
        <p:txBody>
          <a:bodyPr wrap="square" rtlCol="0">
            <a:spAutoFit/>
          </a:bodyPr>
          <a:lstStyle/>
          <a:p>
            <a:pPr marL="742950" indent="-742950"/>
            <a:r>
              <a:rPr lang="en-US" sz="3600" dirty="0" smtClean="0">
                <a:solidFill>
                  <a:srgbClr val="000000"/>
                </a:solidFill>
              </a:rPr>
              <a:t>The definitions of the symbols used, in SI units:</a:t>
            </a:r>
          </a:p>
          <a:p>
            <a:pPr marL="742950" indent="-742950"/>
            <a:endParaRPr lang="en-US" sz="3600" dirty="0">
              <a:solidFill>
                <a:srgbClr val="000000"/>
              </a:solidFill>
            </a:endParaRPr>
          </a:p>
          <a:p>
            <a:pPr marL="742950" indent="-742950"/>
            <a:r>
              <a:rPr lang="en-US" sz="3600" dirty="0" smtClean="0">
                <a:solidFill>
                  <a:srgbClr val="000000"/>
                </a:solidFill>
              </a:rPr>
              <a:t>	</a:t>
            </a:r>
            <a:r>
              <a:rPr lang="en-US" sz="3600" i="1" dirty="0" smtClean="0">
                <a:solidFill>
                  <a:srgbClr val="000000"/>
                </a:solidFill>
              </a:rPr>
              <a:t>q</a:t>
            </a:r>
            <a:r>
              <a:rPr lang="en-US" sz="3600" dirty="0" smtClean="0">
                <a:solidFill>
                  <a:srgbClr val="000000"/>
                </a:solidFill>
              </a:rPr>
              <a:t>-	charge, in coulombs, carried by the </a:t>
            </a:r>
            <a:r>
              <a:rPr lang="en-US" sz="3600" dirty="0" smtClean="0">
                <a:solidFill>
                  <a:srgbClr val="000000"/>
                </a:solidFill>
              </a:rPr>
              <a:t>droplet             </a:t>
            </a:r>
            <a:endParaRPr lang="en-US" sz="3600" dirty="0" smtClean="0">
              <a:solidFill>
                <a:srgbClr val="000000"/>
              </a:solidFill>
            </a:endParaRPr>
          </a:p>
          <a:p>
            <a:pPr marL="742950" indent="-742950"/>
            <a:r>
              <a:rPr lang="en-US" sz="3600" dirty="0">
                <a:solidFill>
                  <a:srgbClr val="000000"/>
                </a:solidFill>
              </a:rPr>
              <a:t>	</a:t>
            </a:r>
            <a:r>
              <a:rPr lang="en-US" sz="3600" i="1" dirty="0" smtClean="0">
                <a:solidFill>
                  <a:srgbClr val="000000"/>
                </a:solidFill>
              </a:rPr>
              <a:t>d</a:t>
            </a:r>
            <a:r>
              <a:rPr lang="en-US" sz="3600" dirty="0" smtClean="0">
                <a:solidFill>
                  <a:srgbClr val="000000"/>
                </a:solidFill>
              </a:rPr>
              <a:t>-	separation of the plates in the condenser in m</a:t>
            </a:r>
          </a:p>
          <a:p>
            <a:pPr marL="742950" indent="-742950"/>
            <a:r>
              <a:rPr lang="en-US" sz="3600" dirty="0">
                <a:solidFill>
                  <a:srgbClr val="000000"/>
                </a:solidFill>
              </a:rPr>
              <a:t>	</a:t>
            </a:r>
            <a:r>
              <a:rPr lang="el-GR" sz="3600" i="1" dirty="0" smtClean="0"/>
              <a:t>ρ</a:t>
            </a:r>
            <a:r>
              <a:rPr lang="en-US" sz="3600" dirty="0" smtClean="0"/>
              <a:t>-	density of oil in kg/m</a:t>
            </a:r>
            <a:r>
              <a:rPr lang="en-US" sz="3600" baseline="30000" dirty="0" smtClean="0"/>
              <a:t>3</a:t>
            </a:r>
            <a:r>
              <a:rPr lang="en-US" sz="3600" dirty="0" smtClean="0"/>
              <a:t> </a:t>
            </a:r>
          </a:p>
          <a:p>
            <a:pPr marL="742950" indent="-742950"/>
            <a:r>
              <a:rPr lang="en-US" sz="3600" dirty="0"/>
              <a:t>	</a:t>
            </a:r>
            <a:r>
              <a:rPr lang="en-US" sz="3600" i="1" dirty="0" smtClean="0"/>
              <a:t>g</a:t>
            </a:r>
            <a:r>
              <a:rPr lang="en-US" sz="3600" dirty="0" smtClean="0"/>
              <a:t>-	acceleration of gravity in m/s</a:t>
            </a:r>
            <a:r>
              <a:rPr lang="en-US" sz="3600" baseline="30000" dirty="0" smtClean="0"/>
              <a:t>2</a:t>
            </a:r>
            <a:r>
              <a:rPr lang="en-US" sz="3600" baseline="30000" dirty="0"/>
              <a:t> </a:t>
            </a:r>
            <a:endParaRPr lang="en-US" sz="3600" dirty="0" smtClean="0"/>
          </a:p>
          <a:p>
            <a:pPr marL="742950" indent="-742950"/>
            <a:r>
              <a:rPr lang="en-US" sz="3600" baseline="30000" dirty="0"/>
              <a:t>	</a:t>
            </a:r>
            <a:r>
              <a:rPr lang="el-GR" sz="3600" i="1" dirty="0" smtClean="0"/>
              <a:t>η</a:t>
            </a:r>
            <a:r>
              <a:rPr lang="en-US" sz="3600" dirty="0" smtClean="0"/>
              <a:t>-	viscosity of air in poise (Ns/m</a:t>
            </a:r>
            <a:r>
              <a:rPr lang="en-US" sz="3600" baseline="30000" dirty="0" smtClean="0"/>
              <a:t>2</a:t>
            </a:r>
            <a:r>
              <a:rPr lang="en-US" sz="3600" dirty="0" smtClean="0"/>
              <a:t>)</a:t>
            </a:r>
          </a:p>
          <a:p>
            <a:pPr marL="742950" indent="-742950"/>
            <a:r>
              <a:rPr lang="en-US" sz="3600" baseline="30000" dirty="0"/>
              <a:t>	</a:t>
            </a:r>
            <a:r>
              <a:rPr lang="en-US" sz="3600" i="1" dirty="0" smtClean="0"/>
              <a:t>b</a:t>
            </a:r>
            <a:r>
              <a:rPr lang="en-US" sz="3600" dirty="0" smtClean="0"/>
              <a:t>-	constant, equal to 8.20 x 10</a:t>
            </a:r>
            <a:r>
              <a:rPr lang="en-US" sz="3600" baseline="30000" dirty="0" smtClean="0"/>
              <a:t>-3 </a:t>
            </a:r>
            <a:r>
              <a:rPr lang="en-US" sz="3600" dirty="0" smtClean="0"/>
              <a:t>Pa ∙ m</a:t>
            </a:r>
          </a:p>
          <a:p>
            <a:pPr marL="742950" indent="-742950"/>
            <a:r>
              <a:rPr lang="en-US" sz="3600" i="1" baseline="30000" dirty="0"/>
              <a:t>	</a:t>
            </a:r>
            <a:r>
              <a:rPr lang="en-US" sz="3600" i="1" dirty="0" smtClean="0"/>
              <a:t>p-	</a:t>
            </a:r>
            <a:r>
              <a:rPr lang="en-US" sz="3600" dirty="0" smtClean="0"/>
              <a:t>barometric pressure in </a:t>
            </a:r>
            <a:r>
              <a:rPr lang="en-US" sz="3600" dirty="0" err="1" smtClean="0"/>
              <a:t>pascals</a:t>
            </a:r>
            <a:endParaRPr lang="en-US" sz="3600" dirty="0" smtClean="0"/>
          </a:p>
          <a:p>
            <a:pPr marL="742950" indent="-742950"/>
            <a:r>
              <a:rPr lang="en-US" sz="3600" i="1" baseline="30000" dirty="0"/>
              <a:t>	</a:t>
            </a:r>
            <a:r>
              <a:rPr lang="en-US" sz="3600" i="1" dirty="0" smtClean="0"/>
              <a:t>a-	</a:t>
            </a:r>
            <a:r>
              <a:rPr lang="en-US" sz="3600" dirty="0" smtClean="0"/>
              <a:t>radius of the drop in m</a:t>
            </a:r>
          </a:p>
          <a:p>
            <a:pPr marL="742950" indent="-742950"/>
            <a:r>
              <a:rPr lang="en-US" sz="3600" i="1" baseline="30000" dirty="0"/>
              <a:t>	</a:t>
            </a:r>
            <a:r>
              <a:rPr lang="en-US" sz="3600" i="1" dirty="0" err="1" smtClean="0"/>
              <a:t>v</a:t>
            </a:r>
            <a:r>
              <a:rPr lang="en-US" sz="3600" i="1" baseline="-25000" dirty="0" err="1" smtClean="0"/>
              <a:t>f</a:t>
            </a:r>
            <a:r>
              <a:rPr lang="en-US" sz="3600" i="1" dirty="0" smtClean="0"/>
              <a:t>-	</a:t>
            </a:r>
            <a:r>
              <a:rPr lang="en-US" sz="3600" dirty="0" smtClean="0"/>
              <a:t>velocity of fall in m/s</a:t>
            </a:r>
          </a:p>
          <a:p>
            <a:pPr marL="742950" indent="-742950"/>
            <a:r>
              <a:rPr lang="en-US" sz="3600" i="1" dirty="0"/>
              <a:t>	</a:t>
            </a:r>
            <a:r>
              <a:rPr lang="en-US" sz="3600" i="1" dirty="0" err="1" smtClean="0"/>
              <a:t>v</a:t>
            </a:r>
            <a:r>
              <a:rPr lang="en-US" sz="3600" i="1" baseline="-25000" dirty="0" err="1" smtClean="0"/>
              <a:t>r</a:t>
            </a:r>
            <a:r>
              <a:rPr lang="en-US" sz="3600" i="1" dirty="0" smtClean="0"/>
              <a:t>-	</a:t>
            </a:r>
            <a:r>
              <a:rPr lang="en-US" sz="3600" dirty="0" smtClean="0"/>
              <a:t>velocity of rise in m/s</a:t>
            </a:r>
          </a:p>
          <a:p>
            <a:pPr marL="742950" indent="-742950"/>
            <a:r>
              <a:rPr lang="en-US" sz="3600" i="1" dirty="0"/>
              <a:t>	</a:t>
            </a:r>
            <a:r>
              <a:rPr lang="en-US" sz="3600" i="1" dirty="0" smtClean="0"/>
              <a:t>V-	</a:t>
            </a:r>
            <a:r>
              <a:rPr lang="en-US" sz="3600" dirty="0" smtClean="0"/>
              <a:t>potential difference across the plates in volts.</a:t>
            </a:r>
            <a:endParaRPr lang="en-US" sz="3600" i="1" dirty="0"/>
          </a:p>
        </p:txBody>
      </p:sp>
      <p:pic>
        <p:nvPicPr>
          <p:cNvPr id="2147" name="Picture 99"/>
          <p:cNvPicPr>
            <a:picLocks noChangeAspect="1" noChangeArrowheads="1"/>
          </p:cNvPicPr>
          <p:nvPr/>
        </p:nvPicPr>
        <p:blipFill>
          <a:blip r:embed="rId15"/>
          <a:srcRect/>
          <a:stretch>
            <a:fillRect/>
          </a:stretch>
        </p:blipFill>
        <p:spPr bwMode="auto">
          <a:xfrm>
            <a:off x="4267200" y="8305800"/>
            <a:ext cx="8262551" cy="4495800"/>
          </a:xfrm>
          <a:prstGeom prst="rect">
            <a:avLst/>
          </a:prstGeom>
          <a:noFill/>
          <a:ln w="9525">
            <a:noFill/>
            <a:miter lim="800000"/>
            <a:headEnd/>
            <a:tailEnd/>
          </a:ln>
        </p:spPr>
      </p:pic>
      <p:sp>
        <p:nvSpPr>
          <p:cNvPr id="124" name="TextBox 123"/>
          <p:cNvSpPr txBox="1"/>
          <p:nvPr/>
        </p:nvSpPr>
        <p:spPr bwMode="auto">
          <a:xfrm>
            <a:off x="2895600" y="10134600"/>
            <a:ext cx="1752600" cy="707886"/>
          </a:xfrm>
          <a:prstGeom prst="rect">
            <a:avLst/>
          </a:prstGeom>
          <a:noFill/>
          <a:ln w="9525">
            <a:noFill/>
            <a:miter lim="800000"/>
            <a:headEnd/>
            <a:tailEnd/>
          </a:ln>
        </p:spPr>
        <p:txBody>
          <a:bodyPr wrap="square" rtlCol="0">
            <a:spAutoFit/>
          </a:bodyPr>
          <a:lstStyle/>
          <a:p>
            <a:pPr marL="742950" indent="-742950"/>
            <a:r>
              <a:rPr lang="en-US" sz="4000" dirty="0" smtClean="0">
                <a:solidFill>
                  <a:srgbClr val="000000"/>
                </a:solidFill>
              </a:rPr>
              <a:t>Fig. 1</a:t>
            </a:r>
            <a:endParaRPr lang="en-US" sz="4000" dirty="0">
              <a:solidFill>
                <a:srgbClr val="000000"/>
              </a:solidFill>
            </a:endParaRPr>
          </a:p>
        </p:txBody>
      </p:sp>
      <p:sp>
        <p:nvSpPr>
          <p:cNvPr id="130" name="TextBox 129"/>
          <p:cNvSpPr txBox="1"/>
          <p:nvPr/>
        </p:nvSpPr>
        <p:spPr bwMode="auto">
          <a:xfrm>
            <a:off x="35204400" y="36744295"/>
            <a:ext cx="14782800" cy="1508105"/>
          </a:xfrm>
          <a:prstGeom prst="rect">
            <a:avLst/>
          </a:prstGeom>
          <a:noFill/>
          <a:ln w="9525">
            <a:noFill/>
            <a:miter lim="800000"/>
            <a:headEnd/>
            <a:tailEnd/>
          </a:ln>
        </p:spPr>
        <p:txBody>
          <a:bodyPr wrap="square" rtlCol="0">
            <a:spAutoFit/>
          </a:bodyPr>
          <a:lstStyle/>
          <a:p>
            <a:r>
              <a:rPr lang="en-US" sz="2800" dirty="0" smtClean="0"/>
              <a:t>“The Millikan Oil Drop Experiment.” </a:t>
            </a:r>
            <a:r>
              <a:rPr lang="en-US" sz="2800" dirty="0" smtClean="0"/>
              <a:t>Regents </a:t>
            </a:r>
            <a:r>
              <a:rPr lang="en-US" sz="2800" dirty="0" smtClean="0"/>
              <a:t>Prep, </a:t>
            </a:r>
            <a:r>
              <a:rPr lang="en-US" sz="2800" dirty="0" err="1" smtClean="0"/>
              <a:t>n.d</a:t>
            </a:r>
            <a:r>
              <a:rPr lang="en-US" sz="2800" dirty="0" smtClean="0"/>
              <a:t>. Web. 04 </a:t>
            </a:r>
            <a:r>
              <a:rPr lang="en-US" sz="2800" dirty="0" smtClean="0"/>
              <a:t>Aug</a:t>
            </a:r>
            <a:r>
              <a:rPr lang="en-US" sz="2800" dirty="0" smtClean="0"/>
              <a:t>. </a:t>
            </a:r>
            <a:r>
              <a:rPr lang="en-US" sz="2800" dirty="0" smtClean="0"/>
              <a:t>2014 </a:t>
            </a:r>
            <a:endParaRPr lang="en-US" sz="2800" i="1" dirty="0" smtClean="0"/>
          </a:p>
          <a:p>
            <a:r>
              <a:rPr lang="en-US" sz="2800" i="1" dirty="0" smtClean="0"/>
              <a:t>Millikan </a:t>
            </a:r>
            <a:r>
              <a:rPr lang="en-US" sz="2800" i="1" dirty="0" smtClean="0"/>
              <a:t>Oil Drop Apparatus </a:t>
            </a:r>
            <a:r>
              <a:rPr lang="en-US" sz="2800" i="1" dirty="0" smtClean="0"/>
              <a:t>Manual</a:t>
            </a:r>
            <a:r>
              <a:rPr lang="en-US" sz="2800" i="1" dirty="0" smtClean="0"/>
              <a:t>. </a:t>
            </a:r>
            <a:r>
              <a:rPr lang="en-US" sz="2800" dirty="0" smtClean="0"/>
              <a:t>Roseville: PASCO </a:t>
            </a:r>
            <a:r>
              <a:rPr lang="en-US" sz="2800" i="1" dirty="0" smtClean="0"/>
              <a:t>Scientific.</a:t>
            </a:r>
            <a:endParaRPr lang="en-US" sz="2800" i="1" dirty="0" smtClean="0"/>
          </a:p>
          <a:p>
            <a:pPr marL="742950" indent="-742950">
              <a:buFont typeface="+mj-lt"/>
              <a:buAutoNum type="arabicPeriod"/>
            </a:pPr>
            <a:endParaRPr lang="en-US" sz="3600" dirty="0">
              <a:solidFill>
                <a:srgbClr val="000000"/>
              </a:solidFill>
            </a:endParaRPr>
          </a:p>
        </p:txBody>
      </p:sp>
      <p:sp>
        <p:nvSpPr>
          <p:cNvPr id="98" name="TextBox 97"/>
          <p:cNvSpPr txBox="1"/>
          <p:nvPr/>
        </p:nvSpPr>
        <p:spPr bwMode="auto">
          <a:xfrm>
            <a:off x="18821400" y="22860000"/>
            <a:ext cx="15011400" cy="646331"/>
          </a:xfrm>
          <a:prstGeom prst="rect">
            <a:avLst/>
          </a:prstGeom>
          <a:noFill/>
          <a:ln w="9525">
            <a:noFill/>
            <a:miter lim="800000"/>
            <a:headEnd/>
            <a:tailEnd/>
          </a:ln>
        </p:spPr>
        <p:txBody>
          <a:bodyPr wrap="square" rtlCol="0">
            <a:spAutoFit/>
          </a:bodyPr>
          <a:lstStyle/>
          <a:p>
            <a:pPr marL="742950" indent="-742950" algn="ctr"/>
            <a:r>
              <a:rPr lang="en-US" sz="3600" b="1" dirty="0" smtClean="0">
                <a:solidFill>
                  <a:srgbClr val="000000"/>
                </a:solidFill>
              </a:rPr>
              <a:t>Fig. 3- </a:t>
            </a:r>
            <a:r>
              <a:rPr lang="en-US" sz="3600" b="1" dirty="0" smtClean="0"/>
              <a:t>The effect of improved methodology in measuring oil droplet charges</a:t>
            </a:r>
            <a:endParaRPr lang="en-US" sz="3600" b="1" dirty="0">
              <a:solidFill>
                <a:srgbClr val="000000"/>
              </a:solidFill>
            </a:endParaRPr>
          </a:p>
        </p:txBody>
      </p:sp>
      <p:sp>
        <p:nvSpPr>
          <p:cNvPr id="100" name="TextBox 99"/>
          <p:cNvSpPr txBox="1"/>
          <p:nvPr/>
        </p:nvSpPr>
        <p:spPr bwMode="auto">
          <a:xfrm>
            <a:off x="18516600" y="6477000"/>
            <a:ext cx="4572000" cy="707886"/>
          </a:xfrm>
          <a:prstGeom prst="rect">
            <a:avLst/>
          </a:prstGeom>
          <a:noFill/>
          <a:ln w="9525">
            <a:noFill/>
            <a:miter lim="800000"/>
            <a:headEnd/>
            <a:tailEnd/>
          </a:ln>
        </p:spPr>
        <p:txBody>
          <a:bodyPr wrap="square" rtlCol="0">
            <a:spAutoFit/>
          </a:bodyPr>
          <a:lstStyle/>
          <a:p>
            <a:pPr marL="742950" indent="-742950"/>
            <a:r>
              <a:rPr lang="en-US" sz="4000" b="1" dirty="0" smtClean="0">
                <a:solidFill>
                  <a:srgbClr val="000000"/>
                </a:solidFill>
              </a:rPr>
              <a:t>Fig. 2- Equipment</a:t>
            </a:r>
            <a:endParaRPr lang="en-US" sz="4000" b="1" dirty="0">
              <a:solidFill>
                <a:srgbClr val="000000"/>
              </a:solidFill>
            </a:endParaRPr>
          </a:p>
        </p:txBody>
      </p:sp>
      <p:sp>
        <p:nvSpPr>
          <p:cNvPr id="97" name="Rectangle 28"/>
          <p:cNvSpPr>
            <a:spLocks noChangeArrowheads="1"/>
          </p:cNvSpPr>
          <p:nvPr/>
        </p:nvSpPr>
        <p:spPr bwMode="auto">
          <a:xfrm>
            <a:off x="457200" y="28651200"/>
            <a:ext cx="16840200" cy="9144000"/>
          </a:xfrm>
          <a:prstGeom prst="rect">
            <a:avLst/>
          </a:prstGeom>
          <a:solidFill>
            <a:schemeClr val="bg1"/>
          </a:solidFill>
          <a:ln w="76200">
            <a:solidFill>
              <a:srgbClr val="00B050"/>
            </a:solidFill>
            <a:miter lim="800000"/>
            <a:headEnd/>
            <a:tailEnd/>
          </a:ln>
        </p:spPr>
        <p:txBody>
          <a:bodyPr wrap="none" anchor="ctr"/>
          <a:lstStyle/>
          <a:p>
            <a:endParaRPr lang="en-US" altLang="en-US"/>
          </a:p>
          <a:p>
            <a:endParaRPr lang="en-US" altLang="en-US"/>
          </a:p>
          <a:p>
            <a:endParaRPr lang="en-US" altLang="en-US"/>
          </a:p>
          <a:p>
            <a:endParaRPr lang="en-US" altLang="en-US"/>
          </a:p>
          <a:p>
            <a:endParaRPr lang="en-US" altLang="en-US"/>
          </a:p>
          <a:p>
            <a:endParaRPr lang="en-US" altLang="en-US"/>
          </a:p>
        </p:txBody>
      </p:sp>
      <p:sp>
        <p:nvSpPr>
          <p:cNvPr id="2061" name="Title 1"/>
          <p:cNvSpPr txBox="1">
            <a:spLocks/>
          </p:cNvSpPr>
          <p:nvPr/>
        </p:nvSpPr>
        <p:spPr bwMode="auto">
          <a:xfrm>
            <a:off x="3733800" y="28498800"/>
            <a:ext cx="9823450" cy="1577975"/>
          </a:xfrm>
          <a:prstGeom prst="rect">
            <a:avLst/>
          </a:prstGeom>
          <a:noFill/>
          <a:ln w="9525">
            <a:noFill/>
            <a:miter lim="800000"/>
            <a:headEnd/>
            <a:tailEnd/>
          </a:ln>
        </p:spPr>
        <p:txBody>
          <a:bodyPr/>
          <a:lstStyle/>
          <a:p>
            <a:pPr algn="ctr" defTabSz="5119688" eaLnBrk="0" hangingPunct="0"/>
            <a:r>
              <a:rPr lang="en-US" altLang="en-US" sz="8000" dirty="0" smtClean="0">
                <a:solidFill>
                  <a:srgbClr val="00315A"/>
                </a:solidFill>
              </a:rPr>
              <a:t>General Procedure</a:t>
            </a:r>
            <a:endParaRPr lang="en-US" altLang="en-US" sz="8000" dirty="0">
              <a:solidFill>
                <a:srgbClr val="00315A"/>
              </a:solidFill>
            </a:endParaRPr>
          </a:p>
        </p:txBody>
      </p:sp>
      <p:sp>
        <p:nvSpPr>
          <p:cNvPr id="116" name="TextBox 115"/>
          <p:cNvSpPr txBox="1"/>
          <p:nvPr/>
        </p:nvSpPr>
        <p:spPr bwMode="auto">
          <a:xfrm>
            <a:off x="1066800" y="29641800"/>
            <a:ext cx="15544800" cy="8094524"/>
          </a:xfrm>
          <a:prstGeom prst="rect">
            <a:avLst/>
          </a:prstGeom>
          <a:noFill/>
          <a:ln w="9525">
            <a:noFill/>
            <a:miter lim="800000"/>
            <a:headEnd/>
            <a:tailEnd/>
          </a:ln>
        </p:spPr>
        <p:txBody>
          <a:bodyPr wrap="square" rtlCol="0">
            <a:spAutoFit/>
          </a:bodyPr>
          <a:lstStyle/>
          <a:p>
            <a:pPr marL="742950" indent="-742950">
              <a:buFont typeface="+mj-lt"/>
              <a:buAutoNum type="arabicPeriod"/>
            </a:pPr>
            <a:r>
              <a:rPr lang="en-US" sz="4000" dirty="0" smtClean="0">
                <a:solidFill>
                  <a:srgbClr val="000000"/>
                </a:solidFill>
              </a:rPr>
              <a:t>Clean </a:t>
            </a:r>
            <a:r>
              <a:rPr lang="en-US" sz="4000" dirty="0">
                <a:solidFill>
                  <a:srgbClr val="000000"/>
                </a:solidFill>
              </a:rPr>
              <a:t>a</a:t>
            </a:r>
            <a:r>
              <a:rPr lang="en-US" sz="4000" dirty="0" smtClean="0">
                <a:solidFill>
                  <a:srgbClr val="000000"/>
                </a:solidFill>
              </a:rPr>
              <a:t>nd set up the </a:t>
            </a:r>
            <a:r>
              <a:rPr lang="en-US" sz="4000" dirty="0" smtClean="0">
                <a:solidFill>
                  <a:srgbClr val="000000"/>
                </a:solidFill>
              </a:rPr>
              <a:t>equipment shown in Fig. 2 and </a:t>
            </a:r>
            <a:r>
              <a:rPr lang="en-US" sz="4000" dirty="0" smtClean="0">
                <a:solidFill>
                  <a:srgbClr val="000000"/>
                </a:solidFill>
              </a:rPr>
              <a:t>turn on the power supply.</a:t>
            </a:r>
          </a:p>
          <a:p>
            <a:pPr marL="742950" indent="-742950">
              <a:buFont typeface="+mj-lt"/>
              <a:buAutoNum type="arabicPeriod"/>
            </a:pPr>
            <a:r>
              <a:rPr lang="en-US" sz="4000" dirty="0" smtClean="0">
                <a:solidFill>
                  <a:srgbClr val="000000"/>
                </a:solidFill>
              </a:rPr>
              <a:t>Spray mineral oil into the chamber.</a:t>
            </a:r>
          </a:p>
          <a:p>
            <a:pPr marL="742950" indent="-742950">
              <a:buFont typeface="+mj-lt"/>
              <a:buAutoNum type="arabicPeriod"/>
            </a:pPr>
            <a:r>
              <a:rPr lang="en-US" sz="4000" dirty="0" smtClean="0">
                <a:solidFill>
                  <a:srgbClr val="000000"/>
                </a:solidFill>
              </a:rPr>
              <a:t>Use the microscope to locate the tiny, yellow oil droplets. </a:t>
            </a:r>
          </a:p>
          <a:p>
            <a:pPr marL="742950" indent="-742950">
              <a:buFont typeface="+mj-lt"/>
              <a:buAutoNum type="arabicPeriod"/>
            </a:pPr>
            <a:r>
              <a:rPr lang="en-US" sz="4000" dirty="0">
                <a:solidFill>
                  <a:srgbClr val="000000"/>
                </a:solidFill>
              </a:rPr>
              <a:t>M</a:t>
            </a:r>
            <a:r>
              <a:rPr lang="en-US" sz="4000" dirty="0" smtClean="0">
                <a:solidFill>
                  <a:srgbClr val="000000"/>
                </a:solidFill>
              </a:rPr>
              <a:t>easure the time (with a stopwatch) it takes for a droplet to rise, after reaching terminal velocity, between two grid lines (0.5 mm). </a:t>
            </a:r>
            <a:r>
              <a:rPr lang="en-US" sz="4000" dirty="0">
                <a:solidFill>
                  <a:srgbClr val="000000"/>
                </a:solidFill>
              </a:rPr>
              <a:t>T</a:t>
            </a:r>
            <a:r>
              <a:rPr lang="en-US" sz="4000" dirty="0" smtClean="0">
                <a:solidFill>
                  <a:srgbClr val="000000"/>
                </a:solidFill>
              </a:rPr>
              <a:t>he electric field is turned on. </a:t>
            </a:r>
          </a:p>
          <a:p>
            <a:pPr marL="742950" indent="-742950">
              <a:buFont typeface="+mj-lt"/>
              <a:buAutoNum type="arabicPeriod"/>
            </a:pPr>
            <a:r>
              <a:rPr lang="en-US" sz="4000" dirty="0" smtClean="0">
                <a:solidFill>
                  <a:srgbClr val="000000"/>
                </a:solidFill>
              </a:rPr>
              <a:t>With the electric field turned off, follow the same oil droplet and measure the time it takes for the drop to fall between two grid lines. </a:t>
            </a:r>
          </a:p>
          <a:p>
            <a:pPr marL="742950" indent="-742950">
              <a:buFont typeface="+mj-lt"/>
              <a:buAutoNum type="arabicPeriod"/>
            </a:pPr>
            <a:r>
              <a:rPr lang="en-US" sz="4000" dirty="0" smtClean="0">
                <a:solidFill>
                  <a:srgbClr val="000000"/>
                </a:solidFill>
              </a:rPr>
              <a:t>Follow steps 4 and 5 two more times and average the three times for the rising velocities and falling velocities.</a:t>
            </a:r>
          </a:p>
          <a:p>
            <a:pPr marL="742950" indent="-742950">
              <a:buFont typeface="+mj-lt"/>
              <a:buAutoNum type="arabicPeriod"/>
            </a:pPr>
            <a:r>
              <a:rPr lang="en-US" sz="4000" dirty="0" smtClean="0">
                <a:solidFill>
                  <a:srgbClr val="000000"/>
                </a:solidFill>
              </a:rPr>
              <a:t>Plug in the average times and constants into the equation to obtain a value for q, the charge of the oil droplet. </a:t>
            </a:r>
            <a:endParaRPr lang="en-US" sz="3600" dirty="0" smtClean="0">
              <a:solidFill>
                <a:srgbClr val="000000"/>
              </a:solidFill>
            </a:endParaRPr>
          </a:p>
        </p:txBody>
      </p:sp>
      <p:sp>
        <p:nvSpPr>
          <p:cNvPr id="106" name="Rectangle 35"/>
          <p:cNvSpPr>
            <a:spLocks noChangeArrowheads="1"/>
          </p:cNvSpPr>
          <p:nvPr/>
        </p:nvSpPr>
        <p:spPr bwMode="auto">
          <a:xfrm>
            <a:off x="34899600" y="18440400"/>
            <a:ext cx="15925800" cy="8229600"/>
          </a:xfrm>
          <a:prstGeom prst="rect">
            <a:avLst/>
          </a:prstGeom>
          <a:solidFill>
            <a:schemeClr val="bg1"/>
          </a:solidFill>
          <a:ln w="76200">
            <a:solidFill>
              <a:srgbClr val="00B050"/>
            </a:solidFill>
            <a:miter lim="800000"/>
            <a:headEnd/>
            <a:tailEnd/>
          </a:ln>
        </p:spPr>
        <p:txBody>
          <a:bodyPr wrap="none" anchor="ctr"/>
          <a:lstStyle/>
          <a:p>
            <a:endParaRPr lang="en-US" altLang="en-US"/>
          </a:p>
        </p:txBody>
      </p:sp>
      <p:sp>
        <p:nvSpPr>
          <p:cNvPr id="107" name="TextBox 106"/>
          <p:cNvSpPr txBox="1"/>
          <p:nvPr/>
        </p:nvSpPr>
        <p:spPr bwMode="auto">
          <a:xfrm>
            <a:off x="35280600" y="28041600"/>
            <a:ext cx="15240000" cy="8032968"/>
          </a:xfrm>
          <a:prstGeom prst="rect">
            <a:avLst/>
          </a:prstGeom>
          <a:noFill/>
          <a:ln w="9525">
            <a:noFill/>
            <a:miter lim="800000"/>
            <a:headEnd/>
            <a:tailEnd/>
          </a:ln>
        </p:spPr>
        <p:txBody>
          <a:bodyPr wrap="square" rtlCol="0">
            <a:spAutoFit/>
          </a:bodyPr>
          <a:lstStyle/>
          <a:p>
            <a:r>
              <a:rPr lang="en-US" sz="4000" dirty="0" smtClean="0">
                <a:solidFill>
                  <a:srgbClr val="000000"/>
                </a:solidFill>
              </a:rPr>
              <a:t>Fig. 3 shows the data for all droplets using the general (small red squares)  and improved  (large blue squares) procedures. The charge of each droplet is shown as a function of N, the number of electron charges (assuming</a:t>
            </a:r>
            <a:r>
              <a:rPr lang="en-US" sz="4000" i="1" dirty="0" smtClean="0">
                <a:solidFill>
                  <a:srgbClr val="000000"/>
                </a:solidFill>
              </a:rPr>
              <a:t> </a:t>
            </a:r>
            <a:r>
              <a:rPr lang="en-US" sz="4000" i="1" dirty="0" err="1" smtClean="0">
                <a:solidFill>
                  <a:srgbClr val="000000"/>
                </a:solidFill>
              </a:rPr>
              <a:t>q</a:t>
            </a:r>
            <a:r>
              <a:rPr lang="en-US" sz="4000" i="1" baseline="-25000" dirty="0" err="1" smtClean="0">
                <a:solidFill>
                  <a:srgbClr val="000000"/>
                </a:solidFill>
              </a:rPr>
              <a:t>e</a:t>
            </a:r>
            <a:r>
              <a:rPr lang="en-US" sz="4000" i="1" dirty="0" smtClean="0">
                <a:solidFill>
                  <a:srgbClr val="000000"/>
                </a:solidFill>
              </a:rPr>
              <a:t> </a:t>
            </a:r>
            <a:r>
              <a:rPr lang="en-US" sz="4000" dirty="0" smtClean="0">
                <a:solidFill>
                  <a:srgbClr val="000000"/>
                </a:solidFill>
              </a:rPr>
              <a:t>= 1.6 x 10</a:t>
            </a:r>
            <a:r>
              <a:rPr lang="en-US" sz="4000" baseline="30000" dirty="0" smtClean="0">
                <a:solidFill>
                  <a:srgbClr val="000000"/>
                </a:solidFill>
              </a:rPr>
              <a:t>-19</a:t>
            </a:r>
            <a:r>
              <a:rPr lang="en-US" sz="4000" dirty="0" smtClean="0">
                <a:solidFill>
                  <a:srgbClr val="000000"/>
                </a:solidFill>
              </a:rPr>
              <a:t> C). In Fig. 4, we show a histogram of  the charges </a:t>
            </a:r>
            <a:r>
              <a:rPr lang="en-US" sz="4000" dirty="0" err="1" smtClean="0">
                <a:solidFill>
                  <a:srgbClr val="000000"/>
                </a:solidFill>
              </a:rPr>
              <a:t>q</a:t>
            </a:r>
            <a:r>
              <a:rPr lang="en-US" sz="4000" baseline="-25000" dirty="0" err="1" smtClean="0">
                <a:solidFill>
                  <a:srgbClr val="000000"/>
                </a:solidFill>
              </a:rPr>
              <a:t>i</a:t>
            </a:r>
            <a:r>
              <a:rPr lang="en-US" sz="4000" dirty="0" smtClean="0">
                <a:solidFill>
                  <a:srgbClr val="000000"/>
                </a:solidFill>
              </a:rPr>
              <a:t> of all ten droplets measured using the improved procedure only. The assignment of the number N</a:t>
            </a:r>
            <a:r>
              <a:rPr lang="en-US" sz="4000" baseline="-25000" dirty="0" smtClean="0">
                <a:solidFill>
                  <a:srgbClr val="000000"/>
                </a:solidFill>
              </a:rPr>
              <a:t>i</a:t>
            </a:r>
            <a:r>
              <a:rPr lang="en-US" sz="4000" dirty="0" smtClean="0">
                <a:solidFill>
                  <a:srgbClr val="000000"/>
                </a:solidFill>
              </a:rPr>
              <a:t>, the number of electron charges on each droplet, is obvious from the graph. We then compute the electron charge </a:t>
            </a:r>
            <a:r>
              <a:rPr lang="en-US" sz="4000" i="1" dirty="0" err="1" smtClean="0"/>
              <a:t>q</a:t>
            </a:r>
            <a:r>
              <a:rPr lang="en-US" sz="4000" i="1" baseline="-25000" dirty="0" err="1" smtClean="0"/>
              <a:t>e</a:t>
            </a:r>
            <a:r>
              <a:rPr lang="en-US" sz="4000" dirty="0" smtClean="0"/>
              <a:t> </a:t>
            </a:r>
            <a:r>
              <a:rPr lang="en-US" sz="4000" dirty="0" smtClean="0"/>
              <a:t>= </a:t>
            </a:r>
            <a:r>
              <a:rPr lang="en-US" sz="4000" dirty="0" smtClean="0"/>
              <a:t>∑</a:t>
            </a:r>
            <a:r>
              <a:rPr lang="en-US" sz="4000" i="1" dirty="0" err="1" smtClean="0"/>
              <a:t>q</a:t>
            </a:r>
            <a:r>
              <a:rPr lang="en-US" sz="4000" i="1" baseline="-25000" dirty="0" err="1" smtClean="0"/>
              <a:t>i</a:t>
            </a:r>
            <a:r>
              <a:rPr lang="en-US" sz="4000" i="1" baseline="-25000" dirty="0" smtClean="0"/>
              <a:t> </a:t>
            </a:r>
            <a:r>
              <a:rPr lang="en-US" sz="4000" dirty="0" smtClean="0"/>
              <a:t>/ ∑N</a:t>
            </a:r>
            <a:r>
              <a:rPr lang="en-US" sz="4000" i="1" baseline="-25000" dirty="0" smtClean="0"/>
              <a:t>i </a:t>
            </a:r>
            <a:r>
              <a:rPr lang="en-US" sz="4000" i="1" dirty="0" smtClean="0"/>
              <a:t>= </a:t>
            </a:r>
            <a:r>
              <a:rPr lang="en-US" sz="4000" dirty="0" smtClean="0"/>
              <a:t>1.66 x 10</a:t>
            </a:r>
            <a:r>
              <a:rPr lang="en-US" sz="4000" baseline="30000" dirty="0" smtClean="0"/>
              <a:t>-19  </a:t>
            </a:r>
            <a:r>
              <a:rPr lang="en-US" sz="4000" dirty="0" smtClean="0"/>
              <a:t>C. The accepted value is                </a:t>
            </a:r>
            <a:r>
              <a:rPr lang="en-US" sz="4000" dirty="0" err="1" smtClean="0"/>
              <a:t>q</a:t>
            </a:r>
            <a:r>
              <a:rPr lang="en-US" sz="4000" baseline="-25000" dirty="0" err="1" smtClean="0"/>
              <a:t>e</a:t>
            </a:r>
            <a:r>
              <a:rPr lang="en-US" sz="4000" dirty="0" smtClean="0"/>
              <a:t>= 1.602 x 10</a:t>
            </a:r>
            <a:r>
              <a:rPr lang="en-US" sz="4000" baseline="30000" dirty="0" smtClean="0"/>
              <a:t>-19</a:t>
            </a:r>
            <a:r>
              <a:rPr lang="en-US" sz="4000" dirty="0" smtClean="0"/>
              <a:t> C. Our results show that it is important to make measurements as accurately as possible, i.e. use the most effective techniques. In our case, this meant to optimize measurements for  </a:t>
            </a:r>
            <a:r>
              <a:rPr lang="en-US" sz="4000" i="1" dirty="0" err="1" smtClean="0"/>
              <a:t>v</a:t>
            </a:r>
            <a:r>
              <a:rPr lang="en-US" sz="4000" i="1" baseline="-25000" dirty="0" err="1" smtClean="0"/>
              <a:t>r</a:t>
            </a:r>
            <a:r>
              <a:rPr lang="en-US" sz="4000" i="1" dirty="0" smtClean="0"/>
              <a:t> </a:t>
            </a:r>
            <a:r>
              <a:rPr lang="en-US" sz="4000" dirty="0" smtClean="0"/>
              <a:t>and </a:t>
            </a:r>
            <a:r>
              <a:rPr lang="en-US" sz="4000" i="1" dirty="0" err="1" smtClean="0"/>
              <a:t>v</a:t>
            </a:r>
            <a:r>
              <a:rPr lang="en-US" sz="4000" i="1" baseline="-25000" dirty="0" err="1" smtClean="0"/>
              <a:t>f</a:t>
            </a:r>
            <a:r>
              <a:rPr lang="en-US" sz="4000" i="1" dirty="0" smtClean="0"/>
              <a:t>. </a:t>
            </a:r>
            <a:endParaRPr lang="en-US" sz="4000" dirty="0" smtClean="0"/>
          </a:p>
          <a:p>
            <a:pPr marL="742950" indent="-742950"/>
            <a:endParaRPr lang="en-US" sz="3600" dirty="0">
              <a:solidFill>
                <a:srgbClr val="000000"/>
              </a:solidFill>
            </a:endParaRPr>
          </a:p>
        </p:txBody>
      </p:sp>
      <p:pic>
        <p:nvPicPr>
          <p:cNvPr id="6" name="Picture 94"/>
          <p:cNvPicPr>
            <a:picLocks noChangeAspect="1" noChangeArrowheads="1"/>
          </p:cNvPicPr>
          <p:nvPr/>
        </p:nvPicPr>
        <p:blipFill>
          <a:blip r:embed="rId16"/>
          <a:srcRect l="3504" t="2516" r="3900" b="4407"/>
          <a:stretch>
            <a:fillRect/>
          </a:stretch>
        </p:blipFill>
        <p:spPr bwMode="auto">
          <a:xfrm>
            <a:off x="35509200" y="18592800"/>
            <a:ext cx="15011400" cy="7709297"/>
          </a:xfrm>
          <a:prstGeom prst="rect">
            <a:avLst/>
          </a:prstGeom>
          <a:noFill/>
          <a:ln w="9525">
            <a:noFill/>
            <a:miter lim="800000"/>
            <a:headEnd/>
            <a:tailEnd/>
          </a:ln>
        </p:spPr>
      </p:pic>
      <p:pic>
        <p:nvPicPr>
          <p:cNvPr id="7" name="Picture 95" descr="C:\Users\Kian\Downloads\graph.png"/>
          <p:cNvPicPr>
            <a:picLocks noChangeAspect="1" noChangeArrowheads="1"/>
          </p:cNvPicPr>
          <p:nvPr/>
        </p:nvPicPr>
        <p:blipFill>
          <a:blip r:embed="rId17"/>
          <a:srcRect t="5991" r="46453" b="19957"/>
          <a:stretch>
            <a:fillRect/>
          </a:stretch>
        </p:blipFill>
        <p:spPr bwMode="auto">
          <a:xfrm>
            <a:off x="18135600" y="24003000"/>
            <a:ext cx="16000999" cy="12877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76200">
          <a:solidFill>
            <a:srgbClr val="00B050"/>
          </a:solidFill>
        </a:ln>
      </a:spPr>
      <a:bodyPr anchor="ctr"/>
      <a:lstStyle>
        <a:defPPr marL="514350" indent="-514350">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lstStyle>
        <a:defPPr marL="742950" indent="-742950">
          <a:buFont typeface="+mj-lt"/>
          <a:buAutoNum type="arabicPeriod"/>
          <a:defRPr sz="3600" dirty="0">
            <a:solidFill>
              <a:srgbClr val="000000"/>
            </a:solidFil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9705</TotalTime>
  <Words>719</Words>
  <Application>Microsoft Office PowerPoint</Application>
  <PresentationFormat>Custom</PresentationFormat>
  <Paragraphs>126</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Equation</vt:lpstr>
      <vt:lpstr>Slide 1</vt:lpstr>
    </vt:vector>
  </TitlesOfParts>
  <Company>CSU Bakersfield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Kian</cp:lastModifiedBy>
  <cp:revision>369</cp:revision>
  <cp:lastPrinted>2012-08-06T18:12:08Z</cp:lastPrinted>
  <dcterms:created xsi:type="dcterms:W3CDTF">2008-08-06T16:03:07Z</dcterms:created>
  <dcterms:modified xsi:type="dcterms:W3CDTF">2014-08-05T21:57:41Z</dcterms:modified>
</cp:coreProperties>
</file>